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2" r:id="rId8"/>
    <p:sldId id="263" r:id="rId9"/>
    <p:sldId id="260" r:id="rId10"/>
    <p:sldId id="261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7" r:id="rId19"/>
    <p:sldId id="273" r:id="rId20"/>
    <p:sldId id="274" r:id="rId21"/>
    <p:sldId id="275" r:id="rId22"/>
    <p:sldId id="279" r:id="rId23"/>
    <p:sldId id="288" r:id="rId24"/>
    <p:sldId id="289" r:id="rId25"/>
    <p:sldId id="280" r:id="rId26"/>
    <p:sldId id="276" r:id="rId27"/>
    <p:sldId id="277" r:id="rId28"/>
    <p:sldId id="278" r:id="rId29"/>
    <p:sldId id="281" r:id="rId30"/>
    <p:sldId id="282" r:id="rId31"/>
    <p:sldId id="283" r:id="rId32"/>
    <p:sldId id="290" r:id="rId33"/>
    <p:sldId id="284" r:id="rId34"/>
    <p:sldId id="285" r:id="rId35"/>
    <p:sldId id="286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E6A6B-1273-438D-AE41-60F14A066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BE105F-887F-473C-B7E2-E6AD8CDD75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7F14CF-2A68-4F79-9CE0-3846C7392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3D7F86-009B-4A60-8B24-3EDDB2F9C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3683BC-EEED-43D2-9026-7FD9C88B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304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74718-9AF1-47FF-B578-8D6387C88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3BDDC3A-A12A-4A49-AC9A-EFCC404B8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4B81C1-8F9F-4B1C-8AE2-73C454165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912C47-49D1-4C8C-9C25-8358273AC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447188-7089-4ED1-AC49-E3D3C9671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9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BDEAD80-CB61-4E58-A2CA-6CB2406E6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033F43-F0E9-4ABF-82B5-1008B2EF0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488D19-6E37-4EB1-930D-62CC8FFB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C1605B-7976-4E24-B1CD-953132EA3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0C5820-76CB-4224-BD15-BBA610C5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7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7297A4-D64A-4076-A064-286F8AB9B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6946EA-C660-4190-8F08-D2328EF0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2606B7-EB4A-4099-B914-75F4EA1A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8CF9B0-86BB-48D7-8760-E4583FE93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2594AB-A01B-4979-B05E-2FD89D86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79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342B9-E651-4E27-BE98-25BA0D1B3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EC639D0-0854-48EA-8A47-EB1E4D3B0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ECCFD3-2A70-4E6E-92CD-B7EC4D46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F90526-112A-4E88-ADCB-671A5CC4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5CDC395-7359-4779-8E1F-0FFC6CF9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8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DA0CB-DC62-4C19-A0AC-9234FAC3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74F486-661A-4812-BB99-93F436EB7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72C2BC9-E782-4855-9855-F51629F9F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BD8C07C-B540-4BCC-9934-066242230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3FEFF3-5A7E-4EF8-BD98-06887F78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773630-3059-4DDE-9555-662C0856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36B925-507B-4858-9A8F-94BF7D1E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D97632E-873A-4710-BAFE-1755C40BE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CE108AE-3F82-4E53-A207-AEE7BB118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89A0FA5-D4EC-4CFD-9192-F11CEE2C8E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FCF48E-0561-4828-BADC-82E6FE19A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D59F200-273A-4BE4-B935-83A3CDA5E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2CAB40D-124D-4883-B28D-8CDC3540F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1FF834-4798-4038-84D2-BFCD6078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778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98FB63-FC9C-42FC-B44A-C1E69302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E0B94A-08E4-4AE8-830A-A2222387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853168A-40B0-439D-89AF-5D5B1A519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D0D3FD0-E7B6-495A-966E-53EFC3C1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4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E8BD825-4C04-4327-8C98-E2971913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44CB7A0-8324-4631-B859-A9187CE62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1D1E36C-FC2A-474A-8462-802C5632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10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CEC673-8B5C-4A8A-9879-F56A59221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39DC77-C31A-4D1D-BFA0-1AACB4896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515805-BDB7-45C5-AE53-6583382D5D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0BBBE6-D45A-4B33-9D4F-4CC43477E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C8B63C-DF4F-4D4C-8E84-118E7C163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B145C3-2FF9-4C3E-9CCA-0F2D691D4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BCEC13-C8D9-45C8-A973-DEF9F9C43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76483FB-F554-4BA9-A9F9-6B0242E9E0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A979E98-B01D-422A-80C3-9E0FA816A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EB22B6-413E-4489-998B-7A0B5E3A3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1E8A6A-3376-4566-970A-DA350BA9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30280E-908F-4FB3-BA6E-F0CD6DC4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76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5D9C107-368A-4A79-B776-D143986F2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4418CBE-BDC3-4E76-87D9-4541B33EA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AC5FAC-3680-4707-9F8F-BE4F13B83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16E8-7EFB-495F-B5CD-11E4AAB387B4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2CE145-BDC1-44FD-A67F-137C43A87E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6DA911-AD2B-4310-BF4F-134907197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AB00-1562-4F42-A28C-162A262950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3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254EE-449F-42AD-9CAC-666DDE19E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1907"/>
            <a:ext cx="9844216" cy="234988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Reading MCSP through SAT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27D0AA-20F4-4A90-A477-246B4E6D01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Rahul </a:t>
            </a:r>
            <a:r>
              <a:rPr lang="en-GB" dirty="0" err="1"/>
              <a:t>Santhanam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University </a:t>
            </a:r>
            <a:r>
              <a:rPr lang="en-GB" dirty="0"/>
              <a:t>of </a:t>
            </a:r>
            <a:r>
              <a:rPr lang="en-GB" dirty="0" smtClean="0"/>
              <a:t>Oxford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086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Why is MCSP Important?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a basic problem about circuit complexity of functions</a:t>
            </a:r>
          </a:p>
          <a:p>
            <a:r>
              <a:rPr lang="en-GB" dirty="0" smtClean="0"/>
              <a:t>The example of SAT shows us that understanding the complexity of meta-computational problems pays rich dividends</a:t>
            </a:r>
          </a:p>
          <a:p>
            <a:r>
              <a:rPr lang="en-GB" dirty="0" smtClean="0"/>
              <a:t>Connections to learning, cryptography, proof complexity etc.</a:t>
            </a:r>
          </a:p>
          <a:p>
            <a:r>
              <a:rPr lang="en-GB" dirty="0" smtClean="0"/>
              <a:t>More broadly, MCSP is a natural problem about </a:t>
            </a:r>
            <a:r>
              <a:rPr lang="en-GB" i="1" dirty="0" smtClean="0"/>
              <a:t>compressing strings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623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Structure of the Talk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MCSP</a:t>
            </a:r>
          </a:p>
          <a:p>
            <a:r>
              <a:rPr lang="en-GB" i="1" dirty="0" smtClean="0"/>
              <a:t>Comparing MCSP and SAT</a:t>
            </a:r>
          </a:p>
          <a:p>
            <a:r>
              <a:rPr lang="en-GB" dirty="0" smtClean="0"/>
              <a:t>Is MCSP NP-complete?</a:t>
            </a:r>
          </a:p>
          <a:p>
            <a:r>
              <a:rPr lang="en-GB" dirty="0" smtClean="0"/>
              <a:t>Is MCSP in polynomial time?</a:t>
            </a:r>
          </a:p>
          <a:p>
            <a:r>
              <a:rPr lang="en-GB" dirty="0" smtClean="0"/>
              <a:t>MCSP and Circuit Lower Bounds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81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Explicit Constructions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L be a problem </a:t>
            </a:r>
          </a:p>
          <a:p>
            <a:r>
              <a:rPr lang="en-GB" dirty="0" smtClean="0"/>
              <a:t>The explicit construction problem for L</a:t>
            </a:r>
          </a:p>
          <a:p>
            <a:pPr lvl="1"/>
            <a:r>
              <a:rPr lang="en-GB" dirty="0" smtClean="0"/>
              <a:t>Given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in unary, compute a string </a:t>
            </a:r>
            <a:r>
              <a:rPr lang="en-GB" dirty="0" err="1" smtClean="0"/>
              <a:t>X</a:t>
            </a:r>
            <a:r>
              <a:rPr lang="en-GB" baseline="-25000" dirty="0" err="1" smtClean="0">
                <a:solidFill>
                  <a:srgbClr val="0070C0"/>
                </a:solidFill>
              </a:rPr>
              <a:t>n</a:t>
            </a:r>
            <a:r>
              <a:rPr lang="en-GB" baseline="-25000" dirty="0" smtClean="0"/>
              <a:t> </a:t>
            </a:r>
            <a:r>
              <a:rPr lang="en-GB" dirty="0" smtClean="0"/>
              <a:t>in L</a:t>
            </a:r>
            <a:r>
              <a:rPr lang="en-GB" baseline="-25000" dirty="0" smtClean="0"/>
              <a:t>, </a:t>
            </a:r>
            <a:r>
              <a:rPr lang="en-GB" dirty="0" smtClean="0"/>
              <a:t>|</a:t>
            </a:r>
            <a:r>
              <a:rPr lang="en-GB" dirty="0" err="1" smtClean="0"/>
              <a:t>X</a:t>
            </a:r>
            <a:r>
              <a:rPr lang="en-GB" baseline="-25000" dirty="0" err="1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|=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/>
              <a:t>For most natural problems L in NP, the explicit construction problem for L or </a:t>
            </a:r>
            <a:r>
              <a:rPr lang="en-GB" dirty="0" err="1" smtClean="0"/>
              <a:t>L</a:t>
            </a:r>
            <a:r>
              <a:rPr lang="en-GB" baseline="30000" dirty="0" err="1" smtClean="0"/>
              <a:t>c</a:t>
            </a:r>
            <a:r>
              <a:rPr lang="en-GB" dirty="0" smtClean="0"/>
              <a:t> can be efficiently solved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., in the case of SAT, it is easy to compute a </a:t>
            </a:r>
            <a:r>
              <a:rPr lang="en-GB" dirty="0" err="1" smtClean="0"/>
              <a:t>satisfiable</a:t>
            </a:r>
            <a:r>
              <a:rPr lang="en-GB" dirty="0" smtClean="0"/>
              <a:t> or </a:t>
            </a:r>
            <a:r>
              <a:rPr lang="en-GB" dirty="0" err="1" smtClean="0"/>
              <a:t>unsatisfiable</a:t>
            </a:r>
            <a:r>
              <a:rPr lang="en-GB" dirty="0" smtClean="0"/>
              <a:t> formula of any given length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935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Explicit Constructions for MCSP?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Let L be a problem </a:t>
            </a:r>
          </a:p>
          <a:p>
            <a:r>
              <a:rPr lang="en-GB" dirty="0" smtClean="0"/>
              <a:t>The explicit construction problem for L</a:t>
            </a:r>
          </a:p>
          <a:p>
            <a:pPr lvl="1"/>
            <a:r>
              <a:rPr lang="en-GB" dirty="0" smtClean="0"/>
              <a:t>Given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in unary, compute a string </a:t>
            </a:r>
            <a:r>
              <a:rPr lang="en-GB" dirty="0" err="1" smtClean="0"/>
              <a:t>X</a:t>
            </a:r>
            <a:r>
              <a:rPr lang="en-GB" baseline="-25000" dirty="0" err="1" smtClean="0">
                <a:solidFill>
                  <a:srgbClr val="0070C0"/>
                </a:solidFill>
              </a:rPr>
              <a:t>n</a:t>
            </a:r>
            <a:r>
              <a:rPr lang="en-GB" baseline="-25000" dirty="0" smtClean="0"/>
              <a:t> </a:t>
            </a:r>
            <a:r>
              <a:rPr lang="en-GB" dirty="0" smtClean="0"/>
              <a:t>in L</a:t>
            </a:r>
            <a:r>
              <a:rPr lang="en-GB" baseline="-25000" dirty="0" smtClean="0"/>
              <a:t>, </a:t>
            </a:r>
            <a:r>
              <a:rPr lang="en-GB" dirty="0" smtClean="0"/>
              <a:t>|</a:t>
            </a:r>
            <a:r>
              <a:rPr lang="en-GB" dirty="0" err="1" smtClean="0"/>
              <a:t>X</a:t>
            </a:r>
            <a:r>
              <a:rPr lang="en-GB" baseline="-25000" dirty="0" err="1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|=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endParaRPr lang="en-GB" dirty="0">
              <a:solidFill>
                <a:srgbClr val="0070C0"/>
              </a:solidFill>
            </a:endParaRPr>
          </a:p>
          <a:p>
            <a:r>
              <a:rPr lang="en-GB" dirty="0" smtClean="0"/>
              <a:t>For natural problems L in NP, the explicit construction problem for L or </a:t>
            </a:r>
            <a:r>
              <a:rPr lang="en-GB" dirty="0" err="1" smtClean="0"/>
              <a:t>L</a:t>
            </a:r>
            <a:r>
              <a:rPr lang="en-GB" baseline="30000" dirty="0" err="1" smtClean="0"/>
              <a:t>c</a:t>
            </a:r>
            <a:r>
              <a:rPr lang="en-GB" dirty="0" smtClean="0"/>
              <a:t> can be efficiently solved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., in the case of SAT, it is easy to compute a </a:t>
            </a:r>
            <a:r>
              <a:rPr lang="en-GB" dirty="0" err="1" smtClean="0"/>
              <a:t>satisfiable</a:t>
            </a:r>
            <a:r>
              <a:rPr lang="en-GB" dirty="0" smtClean="0"/>
              <a:t> or </a:t>
            </a:r>
            <a:r>
              <a:rPr lang="en-GB" dirty="0" err="1" smtClean="0"/>
              <a:t>unsatisfiable</a:t>
            </a:r>
            <a:r>
              <a:rPr lang="en-GB" dirty="0" smtClean="0"/>
              <a:t> formula of any given length</a:t>
            </a:r>
          </a:p>
          <a:p>
            <a:r>
              <a:rPr lang="en-GB" dirty="0" smtClean="0"/>
              <a:t>However, for MCSP[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>
                <a:solidFill>
                  <a:srgbClr val="0070C0"/>
                </a:solidFill>
              </a:rPr>
              <a:t>0.1</a:t>
            </a:r>
            <a:r>
              <a:rPr lang="en-GB" dirty="0" smtClean="0"/>
              <a:t>]</a:t>
            </a:r>
            <a:r>
              <a:rPr lang="en-GB" baseline="30000" dirty="0" smtClean="0"/>
              <a:t>c</a:t>
            </a:r>
            <a:r>
              <a:rPr lang="en-GB" dirty="0" smtClean="0"/>
              <a:t>, unclear how to solve the explicit construction problem efficiently</a:t>
            </a:r>
          </a:p>
          <a:p>
            <a:pPr lvl="1"/>
            <a:r>
              <a:rPr lang="en-GB" dirty="0" smtClean="0"/>
              <a:t>Solving this problem efficiently would give us an explicit function without circuits of sub-exponential size,  which is the Main Problem of circuit 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560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>
                <a:solidFill>
                  <a:srgbClr val="C00000"/>
                </a:solidFill>
              </a:rPr>
              <a:t>Paddability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problem L is </a:t>
            </a:r>
            <a:r>
              <a:rPr lang="en-GB" dirty="0" err="1" smtClean="0"/>
              <a:t>paddable</a:t>
            </a:r>
            <a:r>
              <a:rPr lang="en-GB" dirty="0" smtClean="0"/>
              <a:t> if there is a poly-time computable f such that for any string x and integer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, |f(x,1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)| =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, and f(x,1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) in L </a:t>
            </a:r>
            <a:r>
              <a:rPr lang="en-GB" dirty="0" err="1" smtClean="0"/>
              <a:t>iff</a:t>
            </a:r>
            <a:r>
              <a:rPr lang="en-GB" dirty="0" smtClean="0"/>
              <a:t> x in L</a:t>
            </a:r>
          </a:p>
          <a:p>
            <a:r>
              <a:rPr lang="en-GB" dirty="0" smtClean="0"/>
              <a:t>SAT and other natural NP-complete problems are </a:t>
            </a:r>
            <a:r>
              <a:rPr lang="en-GB" dirty="0" err="1" smtClean="0"/>
              <a:t>paddable</a:t>
            </a:r>
            <a:endParaRPr lang="en-GB" dirty="0" smtClean="0"/>
          </a:p>
          <a:p>
            <a:r>
              <a:rPr lang="en-GB" dirty="0" smtClean="0"/>
              <a:t>Note that for any non-trivial problem L, </a:t>
            </a:r>
            <a:r>
              <a:rPr lang="en-GB" dirty="0" err="1" smtClean="0"/>
              <a:t>paddability</a:t>
            </a:r>
            <a:r>
              <a:rPr lang="en-GB" dirty="0" smtClean="0"/>
              <a:t> implies explicit constructions for L and </a:t>
            </a:r>
            <a:r>
              <a:rPr lang="en-GB" dirty="0" err="1" smtClean="0"/>
              <a:t>L</a:t>
            </a:r>
            <a:r>
              <a:rPr lang="en-GB" baseline="30000" dirty="0" err="1" smtClean="0"/>
              <a:t>c</a:t>
            </a:r>
            <a:endParaRPr lang="en-GB" dirty="0" smtClean="0"/>
          </a:p>
          <a:p>
            <a:r>
              <a:rPr lang="en-GB" dirty="0" smtClean="0"/>
              <a:t>We don’t know if MCSP[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>
                <a:solidFill>
                  <a:srgbClr val="0070C0"/>
                </a:solidFill>
              </a:rPr>
              <a:t>0.1</a:t>
            </a:r>
            <a:r>
              <a:rPr lang="en-GB" dirty="0" smtClean="0"/>
              <a:t>] is </a:t>
            </a:r>
            <a:r>
              <a:rPr lang="en-GB" dirty="0" err="1" smtClean="0"/>
              <a:t>paddable</a:t>
            </a:r>
            <a:r>
              <a:rPr lang="en-GB" dirty="0" smtClean="0"/>
              <a:t> – a positive answer would again solve the Main Problem of circuit 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0797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Reducing Search to Decision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L be a problem in NP</a:t>
            </a:r>
          </a:p>
          <a:p>
            <a:r>
              <a:rPr lang="en-GB" dirty="0" smtClean="0"/>
              <a:t>The decision problem for L is to decide, given x, whether x in L</a:t>
            </a:r>
          </a:p>
          <a:p>
            <a:r>
              <a:rPr lang="en-GB" dirty="0" smtClean="0"/>
              <a:t>The search problem for L is to find, given x in L, a </a:t>
            </a:r>
            <a:r>
              <a:rPr lang="en-GB" i="1" dirty="0" smtClean="0"/>
              <a:t>proof </a:t>
            </a:r>
            <a:r>
              <a:rPr lang="en-GB" dirty="0" smtClean="0"/>
              <a:t>or </a:t>
            </a:r>
            <a:r>
              <a:rPr lang="en-GB" i="1" dirty="0" smtClean="0"/>
              <a:t>witness</a:t>
            </a:r>
            <a:r>
              <a:rPr lang="en-GB" dirty="0" smtClean="0"/>
              <a:t> that x in L</a:t>
            </a:r>
          </a:p>
          <a:p>
            <a:r>
              <a:rPr lang="en-GB" dirty="0" smtClean="0"/>
              <a:t>Classical result: SAT is decidable in polynomial time </a:t>
            </a:r>
            <a:r>
              <a:rPr lang="en-GB" dirty="0" err="1" smtClean="0"/>
              <a:t>iff</a:t>
            </a:r>
            <a:r>
              <a:rPr lang="en-GB" dirty="0" smtClean="0"/>
              <a:t> the search problem for SAT is solvable in polynomial time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5422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Search to Decision for MCSP?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idea of the search-to-decision reduction for SAT doesn’t seem to work for MCSP</a:t>
            </a:r>
          </a:p>
          <a:p>
            <a:pPr lvl="1"/>
            <a:r>
              <a:rPr lang="en-GB" dirty="0" smtClean="0"/>
              <a:t>Unclear how to find a circuit for a given truth table bit by bit just by asking questions about MCSP</a:t>
            </a:r>
          </a:p>
          <a:p>
            <a:r>
              <a:rPr lang="en-GB" dirty="0" smtClean="0"/>
              <a:t>Until recently, nothing was known about whether search reduces to decision for MCSP</a:t>
            </a:r>
          </a:p>
          <a:p>
            <a:r>
              <a:rPr lang="en-GB" dirty="0" smtClean="0"/>
              <a:t>Recent paper of [</a:t>
            </a:r>
            <a:r>
              <a:rPr lang="en-GB" dirty="0" err="1" smtClean="0"/>
              <a:t>Carmosino-Impagliazzo-Kabanets-Kolokolova</a:t>
            </a:r>
            <a:r>
              <a:rPr lang="en-GB" dirty="0" smtClean="0"/>
              <a:t>] gives </a:t>
            </a:r>
            <a:r>
              <a:rPr lang="en-GB" i="1" dirty="0" smtClean="0"/>
              <a:t>approximate</a:t>
            </a:r>
            <a:r>
              <a:rPr lang="en-GB" dirty="0" smtClean="0"/>
              <a:t> search-to-decision reduction – if a poly-time decision procedure exists, so does a poly-time search procedure giving an </a:t>
            </a:r>
            <a:r>
              <a:rPr lang="en-GB" i="1" dirty="0" smtClean="0"/>
              <a:t>approximating </a:t>
            </a:r>
            <a:r>
              <a:rPr lang="en-GB" dirty="0" smtClean="0"/>
              <a:t>circuit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865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Learning Theory: A Digression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Approximate search-to-decision reduction for MCSP is closely related to the problem of </a:t>
            </a:r>
            <a:r>
              <a:rPr lang="en-GB" i="1" dirty="0" smtClean="0"/>
              <a:t>learning </a:t>
            </a:r>
            <a:r>
              <a:rPr lang="en-GB" dirty="0" smtClean="0"/>
              <a:t>Boolean circuits</a:t>
            </a:r>
          </a:p>
          <a:p>
            <a:r>
              <a:rPr lang="en-GB" dirty="0" smtClean="0"/>
              <a:t>[CIKK] establish their approximate search-to-decision reduction by proving a result about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365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Learning and MCSP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Learning model: The learner is given oracle access to a target function and outputs a “good” hypothesis (i.e., small circuit) for the target function if such a hypothesis exists</a:t>
            </a:r>
          </a:p>
          <a:p>
            <a:r>
              <a:rPr lang="en-GB" dirty="0" smtClean="0"/>
              <a:t>Search version of MCSP: Given a truth table, output a small circuit for the truth table if one exists</a:t>
            </a:r>
          </a:p>
          <a:p>
            <a:r>
              <a:rPr lang="en-GB" dirty="0" smtClean="0"/>
              <a:t>Intuitively, if there is an efficient learner, one can solve (approximately) the search version of MCSP, simply using the input truth table to answer oracle queries</a:t>
            </a:r>
          </a:p>
          <a:p>
            <a:r>
              <a:rPr lang="en-GB" dirty="0" smtClean="0"/>
              <a:t>[CIKK] show that an efficient decision procedure for MCSP yields an efficient learner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65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Structure of the Talk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MCSP</a:t>
            </a:r>
          </a:p>
          <a:p>
            <a:r>
              <a:rPr lang="en-GB" dirty="0" smtClean="0"/>
              <a:t>Comparing MCSP and SAT</a:t>
            </a:r>
          </a:p>
          <a:p>
            <a:r>
              <a:rPr lang="en-GB" i="1" dirty="0" smtClean="0"/>
              <a:t>Is MCSP NP-complete?</a:t>
            </a:r>
          </a:p>
          <a:p>
            <a:r>
              <a:rPr lang="en-GB" dirty="0" smtClean="0"/>
              <a:t>Is MCSP in polynomial time?</a:t>
            </a:r>
          </a:p>
          <a:p>
            <a:r>
              <a:rPr lang="en-GB" dirty="0" smtClean="0"/>
              <a:t>MCSP and Circuit Lower Bounds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3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Structure of the Talk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MCSP</a:t>
            </a:r>
          </a:p>
          <a:p>
            <a:r>
              <a:rPr lang="en-GB" dirty="0" smtClean="0"/>
              <a:t>Comparing MCSP and SAT</a:t>
            </a:r>
          </a:p>
          <a:p>
            <a:r>
              <a:rPr lang="en-GB" dirty="0" smtClean="0"/>
              <a:t>Is MCSP NP-complete?</a:t>
            </a:r>
          </a:p>
          <a:p>
            <a:r>
              <a:rPr lang="en-GB" dirty="0" smtClean="0"/>
              <a:t>Is MCSP in polynomial time?</a:t>
            </a:r>
          </a:p>
          <a:p>
            <a:r>
              <a:rPr lang="en-GB" dirty="0" smtClean="0"/>
              <a:t>MCSP and Circuit Lower Bounds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6862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Natural Problems and NP-Completeness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almost all natural problems in NP, we know either that they are in P (Linear Programming, Bipartite Matching, Primality etc.) or that they are NP-complete (SAT, Clique, Integer Linear Programming, Knapsack etc.)</a:t>
            </a:r>
          </a:p>
          <a:p>
            <a:r>
              <a:rPr lang="en-GB" dirty="0" smtClean="0"/>
              <a:t>There are some exceptions, </a:t>
            </a:r>
            <a:r>
              <a:rPr lang="en-GB" dirty="0" err="1" smtClean="0"/>
              <a:t>eg</a:t>
            </a:r>
            <a:r>
              <a:rPr lang="en-GB" dirty="0" smtClean="0"/>
              <a:t>., Factoring and Graph Isomorphism, but for these problems, we have complexity-theoretic evidence against NP-completeness</a:t>
            </a:r>
          </a:p>
          <a:p>
            <a:r>
              <a:rPr lang="en-GB" dirty="0" smtClean="0"/>
              <a:t>MCSP is a rare problem for which there is </a:t>
            </a:r>
            <a:r>
              <a:rPr lang="en-GB" i="1" dirty="0" smtClean="0"/>
              <a:t>no clear evidence</a:t>
            </a:r>
            <a:r>
              <a:rPr lang="en-GB" dirty="0" smtClean="0"/>
              <a:t> either in favour of or against NP-completeness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421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Difficulty of Proving NP-Completeness for MCSP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Despite major efforts, we are very far from proving MCSP is NP-complete</a:t>
            </a:r>
          </a:p>
          <a:p>
            <a:r>
              <a:rPr lang="en-GB" dirty="0" smtClean="0"/>
              <a:t>Of course, one possible reason is that MCSP is not NP-complete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But are there obvious obstacles we can identify to showing NP-completeness?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21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Explicit Construction Obstacle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Suppose we try to show MCSP is NP-hard using a “normal” reduction from SAT</a:t>
            </a:r>
          </a:p>
          <a:p>
            <a:r>
              <a:rPr lang="en-GB" dirty="0" smtClean="0"/>
              <a:t>What is a “normal” reduction?</a:t>
            </a:r>
          </a:p>
          <a:p>
            <a:pPr lvl="1"/>
            <a:r>
              <a:rPr lang="en-GB" dirty="0" smtClean="0"/>
              <a:t>Poly-time</a:t>
            </a:r>
          </a:p>
          <a:p>
            <a:pPr lvl="1"/>
            <a:r>
              <a:rPr lang="en-GB" dirty="0" smtClean="0"/>
              <a:t>Output length and parameter depend only on the input length</a:t>
            </a:r>
            <a:endParaRPr lang="en-GB" dirty="0"/>
          </a:p>
          <a:p>
            <a:r>
              <a:rPr lang="en-GB" dirty="0" smtClean="0"/>
              <a:t>Result [</a:t>
            </a:r>
            <a:r>
              <a:rPr lang="en-GB" dirty="0" err="1" smtClean="0"/>
              <a:t>Kabanets-Cai</a:t>
            </a:r>
            <a:r>
              <a:rPr lang="en-GB" dirty="0" smtClean="0"/>
              <a:t>]: A normal reduction from SAT to MCSP would solve the Main Problem of circuit complexity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5270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    </a:t>
            </a:r>
            <a:r>
              <a:rPr lang="en-GB" dirty="0" smtClean="0">
                <a:solidFill>
                  <a:srgbClr val="C00000"/>
                </a:solidFill>
              </a:rPr>
              <a:t>Proof Sketch by Picture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5932" y="1867437"/>
            <a:ext cx="2060620" cy="346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907628" y="1867437"/>
            <a:ext cx="2073499" cy="346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3" idx="1"/>
            <a:endCxn id="3" idx="1"/>
          </p:cNvCxnSpPr>
          <p:nvPr/>
        </p:nvCxnSpPr>
        <p:spPr>
          <a:xfrm>
            <a:off x="3515932" y="3599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1"/>
            <a:endCxn id="3" idx="3"/>
          </p:cNvCxnSpPr>
          <p:nvPr/>
        </p:nvCxnSpPr>
        <p:spPr>
          <a:xfrm>
            <a:off x="3515932" y="3599646"/>
            <a:ext cx="2060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1"/>
            <a:endCxn id="4" idx="3"/>
          </p:cNvCxnSpPr>
          <p:nvPr/>
        </p:nvCxnSpPr>
        <p:spPr>
          <a:xfrm>
            <a:off x="7907628" y="3599646"/>
            <a:ext cx="2073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37150" y="2457178"/>
            <a:ext cx="1004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SAT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37150" y="4211392"/>
            <a:ext cx="73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SAT</a:t>
            </a:r>
            <a:r>
              <a:rPr lang="en-GB" sz="2400" baseline="30000" dirty="0" err="1" smtClean="0"/>
              <a:t>c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487177" y="2457178"/>
            <a:ext cx="1287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MCSP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7176" y="4211392"/>
            <a:ext cx="1094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MCSP</a:t>
            </a:r>
            <a:r>
              <a:rPr lang="en-GB" sz="2400" baseline="30000" dirty="0" err="1" smtClean="0"/>
              <a:t>c</a:t>
            </a:r>
            <a:endParaRPr lang="en-GB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576552" y="2781837"/>
            <a:ext cx="233107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76552" y="4442224"/>
            <a:ext cx="23310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16710" y="2356834"/>
            <a:ext cx="63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536028" y="4072892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893972" y="5730788"/>
            <a:ext cx="45076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Assume there is a normal reduction f mapping SAT to MCSP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5950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          </a:t>
            </a:r>
            <a:r>
              <a:rPr lang="en-GB" dirty="0" smtClean="0">
                <a:solidFill>
                  <a:srgbClr val="C00000"/>
                </a:solidFill>
              </a:rPr>
              <a:t>Proof Sketch by Picture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15932" y="1867437"/>
            <a:ext cx="2060620" cy="346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7930486" y="1867437"/>
            <a:ext cx="2073499" cy="346441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/>
          <p:cNvCxnSpPr>
            <a:stCxn id="3" idx="1"/>
            <a:endCxn id="3" idx="1"/>
          </p:cNvCxnSpPr>
          <p:nvPr/>
        </p:nvCxnSpPr>
        <p:spPr>
          <a:xfrm>
            <a:off x="3515932" y="359964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1"/>
            <a:endCxn id="3" idx="3"/>
          </p:cNvCxnSpPr>
          <p:nvPr/>
        </p:nvCxnSpPr>
        <p:spPr>
          <a:xfrm>
            <a:off x="3515932" y="3599646"/>
            <a:ext cx="2060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1"/>
            <a:endCxn id="4" idx="3"/>
          </p:cNvCxnSpPr>
          <p:nvPr/>
        </p:nvCxnSpPr>
        <p:spPr>
          <a:xfrm>
            <a:off x="7930486" y="3599646"/>
            <a:ext cx="20734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37150" y="2457178"/>
            <a:ext cx="1004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SAT</a:t>
            </a:r>
            <a:endParaRPr lang="en-GB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237150" y="4211392"/>
            <a:ext cx="734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SAT</a:t>
            </a:r>
            <a:r>
              <a:rPr lang="en-GB" sz="2400" baseline="30000" dirty="0" err="1" smtClean="0"/>
              <a:t>c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487177" y="2457178"/>
            <a:ext cx="1287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MCSP</a:t>
            </a:r>
            <a:endParaRPr lang="en-GB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8487176" y="4211392"/>
            <a:ext cx="1094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MCSP</a:t>
            </a:r>
            <a:r>
              <a:rPr lang="en-GB" sz="2400" baseline="30000" dirty="0" err="1" smtClean="0"/>
              <a:t>c</a:t>
            </a:r>
            <a:endParaRPr lang="en-GB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576552" y="2781837"/>
            <a:ext cx="233107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576552" y="4442224"/>
            <a:ext cx="23310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16710" y="2356834"/>
            <a:ext cx="631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536028" y="4072892"/>
            <a:ext cx="412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893972" y="5526908"/>
            <a:ext cx="4507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Compose f with explicit construction of </a:t>
            </a:r>
            <a:r>
              <a:rPr lang="en-GB" sz="2400" dirty="0" err="1" smtClean="0"/>
              <a:t>unsat</a:t>
            </a:r>
            <a:r>
              <a:rPr lang="en-GB" sz="2400" dirty="0" smtClean="0"/>
              <a:t> formula </a:t>
            </a:r>
            <a:r>
              <a:rPr lang="el-GR" sz="2400" dirty="0" smtClean="0"/>
              <a:t>φ</a:t>
            </a:r>
            <a:r>
              <a:rPr lang="en-GB" sz="2400" baseline="-25000" dirty="0" smtClean="0"/>
              <a:t>n</a:t>
            </a:r>
            <a:r>
              <a:rPr lang="en-GB" sz="2400" dirty="0" smtClean="0"/>
              <a:t> to get explicit hard function</a:t>
            </a:r>
            <a:endParaRPr lang="en-GB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215166" y="4997003"/>
            <a:ext cx="2279561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75408" y="4799900"/>
            <a:ext cx="47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φ</a:t>
            </a:r>
            <a:r>
              <a:rPr lang="en-GB" baseline="-25000" dirty="0"/>
              <a:t>n</a:t>
            </a:r>
            <a:endParaRPr lang="en-GB" dirty="0"/>
          </a:p>
        </p:txBody>
      </p:sp>
      <p:cxnSp>
        <p:nvCxnSpPr>
          <p:cNvPr id="13" name="Straight Arrow Connector 12"/>
          <p:cNvCxnSpPr>
            <a:stCxn id="11" idx="3"/>
          </p:cNvCxnSpPr>
          <p:nvPr/>
        </p:nvCxnSpPr>
        <p:spPr>
          <a:xfrm>
            <a:off x="4951926" y="4984566"/>
            <a:ext cx="38958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73544" y="4799900"/>
            <a:ext cx="738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f(</a:t>
            </a:r>
            <a:r>
              <a:rPr lang="el-GR" dirty="0" smtClean="0"/>
              <a:t>φ</a:t>
            </a:r>
            <a:r>
              <a:rPr lang="en-GB" baseline="-25000" dirty="0" smtClean="0"/>
              <a:t>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823004" y="4799900"/>
            <a:ext cx="50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r>
              <a:rPr lang="en-GB" baseline="30000" dirty="0" smtClean="0"/>
              <a:t>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3441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Explicit Construction Obstacle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results since [</a:t>
            </a:r>
            <a:r>
              <a:rPr lang="en-GB" dirty="0" err="1" smtClean="0"/>
              <a:t>Kabanets-Cai</a:t>
            </a:r>
            <a:r>
              <a:rPr lang="en-GB" dirty="0" smtClean="0"/>
              <a:t>] paper giving evidence of the difficulty of proving NP-completeness of MCSP</a:t>
            </a:r>
          </a:p>
          <a:p>
            <a:r>
              <a:rPr lang="en-GB" dirty="0" smtClean="0"/>
              <a:t>But none of these results say anything about the </a:t>
            </a:r>
            <a:r>
              <a:rPr lang="en-GB" i="1" dirty="0" smtClean="0"/>
              <a:t>likelihood </a:t>
            </a:r>
            <a:r>
              <a:rPr lang="en-GB" dirty="0" smtClean="0"/>
              <a:t>of MCSP being NP-complete</a:t>
            </a:r>
          </a:p>
          <a:p>
            <a:r>
              <a:rPr lang="en-GB" dirty="0" smtClean="0"/>
              <a:t>It’s possible that if we knew how to prove circuit lower bounds, we would also know how to show MCSP is NP-complete. Understanding the complexity of MCSP seems to require understanding circuit complexity better</a:t>
            </a:r>
          </a:p>
        </p:txBody>
      </p:sp>
    </p:spTree>
    <p:extLst>
      <p:ext uri="{BB962C8B-B14F-4D97-AF65-F5344CB8AC3E}">
        <p14:creationId xmlns:p14="http://schemas.microsoft.com/office/powerpoint/2010/main" val="480663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NP-Completeness: A Different Perspective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have defined MCSP for Boolean circuits, but the analogous problem can be defined and studied for any class of circuits, </a:t>
            </a:r>
            <a:r>
              <a:rPr lang="en-GB" dirty="0" err="1" smtClean="0"/>
              <a:t>eg</a:t>
            </a:r>
            <a:r>
              <a:rPr lang="en-GB" dirty="0" smtClean="0"/>
              <a:t>., DNFs, AC</a:t>
            </a:r>
            <a:r>
              <a:rPr lang="en-GB" baseline="30000" dirty="0" smtClean="0"/>
              <a:t>0</a:t>
            </a:r>
            <a:r>
              <a:rPr lang="en-GB" dirty="0"/>
              <a:t> </a:t>
            </a:r>
            <a:r>
              <a:rPr lang="en-GB" dirty="0" smtClean="0"/>
              <a:t>(constant-depth circuits), Formulas etc.</a:t>
            </a:r>
          </a:p>
          <a:p>
            <a:r>
              <a:rPr lang="en-GB" dirty="0" smtClean="0"/>
              <a:t>What can we say about NP-completeness or otherwise of C-MCSP for other classes of circuits C?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1086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DNF-MCSP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has been known since 1979 that DNF-MCSP is NP-complete! [</a:t>
            </a:r>
            <a:r>
              <a:rPr lang="en-GB" dirty="0" err="1" smtClean="0"/>
              <a:t>Masek</a:t>
            </a:r>
            <a:r>
              <a:rPr lang="en-GB" dirty="0" smtClean="0"/>
              <a:t>]</a:t>
            </a:r>
          </a:p>
          <a:p>
            <a:r>
              <a:rPr lang="en-GB" dirty="0" smtClean="0"/>
              <a:t>Intuitively, making the class of circuits more general should only make the problem </a:t>
            </a:r>
            <a:r>
              <a:rPr lang="en-GB" i="1" dirty="0" smtClean="0"/>
              <a:t>harder</a:t>
            </a:r>
            <a:endParaRPr lang="en-GB" dirty="0" smtClean="0"/>
          </a:p>
          <a:p>
            <a:pPr lvl="1"/>
            <a:r>
              <a:rPr lang="en-GB" dirty="0" smtClean="0"/>
              <a:t>However, the explicit construction obstacle makes this intuition hard to implement</a:t>
            </a:r>
          </a:p>
          <a:p>
            <a:r>
              <a:rPr lang="en-GB" dirty="0" smtClean="0"/>
              <a:t>But perhaps we could aim to make incremental progress to NP-completeness of general MCSP, by considering larger and larger classes of circuits?</a:t>
            </a:r>
          </a:p>
          <a:p>
            <a:r>
              <a:rPr lang="en-GB" dirty="0" smtClean="0"/>
              <a:t>This is similar in spirit to the approach taken to circuit lower bounds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946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A New NP-Completeness Result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Recent result [</a:t>
            </a:r>
            <a:r>
              <a:rPr lang="en-GB" dirty="0" err="1" smtClean="0"/>
              <a:t>Hirahara</a:t>
            </a:r>
            <a:r>
              <a:rPr lang="en-GB" dirty="0" smtClean="0"/>
              <a:t>-Oliveira-S]: C-MCSP is NP-complete for C = DNFs of Parities</a:t>
            </a:r>
          </a:p>
          <a:p>
            <a:r>
              <a:rPr lang="en-GB" dirty="0" smtClean="0"/>
              <a:t>Open problem: Show some sort of hardness result for C = AC</a:t>
            </a:r>
            <a:r>
              <a:rPr lang="en-GB" baseline="30000" dirty="0" smtClean="0"/>
              <a:t>0</a:t>
            </a:r>
            <a:r>
              <a:rPr lang="en-GB" dirty="0" smtClean="0"/>
              <a:t> or even C = circuits of depth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5077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Structure of the Talk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MCSP</a:t>
            </a:r>
          </a:p>
          <a:p>
            <a:r>
              <a:rPr lang="en-GB" dirty="0" smtClean="0"/>
              <a:t>Comparing MCSP and SAT</a:t>
            </a:r>
          </a:p>
          <a:p>
            <a:r>
              <a:rPr lang="en-GB" dirty="0" smtClean="0"/>
              <a:t>Is MCSP NP-complete?</a:t>
            </a:r>
          </a:p>
          <a:p>
            <a:r>
              <a:rPr lang="en-GB" i="1" dirty="0" smtClean="0"/>
              <a:t>Is MCSP in polynomial time?</a:t>
            </a:r>
          </a:p>
          <a:p>
            <a:r>
              <a:rPr lang="en-GB" dirty="0" smtClean="0"/>
              <a:t>MCSP and Circuit Lower Bounds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07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Structure of the Talk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Introduction to MCSP</a:t>
            </a:r>
          </a:p>
          <a:p>
            <a:r>
              <a:rPr lang="en-GB" dirty="0" smtClean="0"/>
              <a:t>Comparing MCSP and SAT</a:t>
            </a:r>
          </a:p>
          <a:p>
            <a:r>
              <a:rPr lang="en-GB" dirty="0" smtClean="0"/>
              <a:t>Is MCSP NP-complete?</a:t>
            </a:r>
          </a:p>
          <a:p>
            <a:r>
              <a:rPr lang="en-GB" dirty="0" smtClean="0"/>
              <a:t>Is MCSP in polynomial time?</a:t>
            </a:r>
          </a:p>
          <a:p>
            <a:r>
              <a:rPr lang="en-GB" dirty="0" smtClean="0"/>
              <a:t>MCSP and Circuit Lower Bounds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05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Unlikelihood of MCSP in 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Intuitively, we shouldn’t be able to solve MCSP better than doing brute-force search over small circuits</a:t>
            </a:r>
          </a:p>
          <a:p>
            <a:r>
              <a:rPr lang="en-GB" dirty="0" smtClean="0"/>
              <a:t>But is there a way to justify this intuition? One way would be to prove MCSP NP-complete, but that seems difficult</a:t>
            </a:r>
          </a:p>
          <a:p>
            <a:r>
              <a:rPr lang="en-GB" dirty="0" smtClean="0"/>
              <a:t>Perhaps there are other ways of giving complexity-theoretic evidence against MCSP in P?</a:t>
            </a:r>
          </a:p>
          <a:p>
            <a:pPr lvl="1"/>
            <a:r>
              <a:rPr lang="en-GB" dirty="0" smtClean="0"/>
              <a:t>Connections with proof complexity and cryptography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6952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Natural Proofs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</a:t>
            </a:r>
            <a:r>
              <a:rPr lang="en-GB" dirty="0" err="1" smtClean="0"/>
              <a:t>Razborov-Rudich</a:t>
            </a:r>
            <a:r>
              <a:rPr lang="en-GB" dirty="0" smtClean="0"/>
              <a:t>] defined and studied “natural proofs” as a way to formalize known approaches to proving circuit lower bounds</a:t>
            </a:r>
          </a:p>
          <a:p>
            <a:r>
              <a:rPr lang="en-GB" dirty="0" smtClean="0"/>
              <a:t>They showed that natural proofs cannot prove </a:t>
            </a:r>
            <a:r>
              <a:rPr lang="en-GB" dirty="0" err="1" smtClean="0"/>
              <a:t>superpolynomial</a:t>
            </a:r>
            <a:r>
              <a:rPr lang="en-GB" dirty="0" smtClean="0"/>
              <a:t> size circuit lower bounds under a standard crypto assumption, i.e., that one-way functions exist</a:t>
            </a:r>
          </a:p>
          <a:p>
            <a:r>
              <a:rPr lang="en-GB" dirty="0" smtClean="0"/>
              <a:t>Their result implies MCSP is not in P if one-way functions </a:t>
            </a:r>
            <a:r>
              <a:rPr lang="en-GB" dirty="0" smtClean="0"/>
              <a:t>exist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104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MCSP and </a:t>
            </a:r>
            <a:r>
              <a:rPr lang="en-GB" dirty="0" err="1" smtClean="0">
                <a:solidFill>
                  <a:srgbClr val="C00000"/>
                </a:solidFill>
              </a:rPr>
              <a:t>Pseudorandomness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[GGM] showed that if one-way functions exist, then there are </a:t>
            </a:r>
            <a:r>
              <a:rPr lang="en-GB" i="1" dirty="0" smtClean="0"/>
              <a:t>pseudorandom functions </a:t>
            </a:r>
            <a:r>
              <a:rPr lang="en-GB" dirty="0" smtClean="0"/>
              <a:t>– functions computed by small circuits, but such that no efficient procedure can distinguish between pseudorandom functions and random ones</a:t>
            </a:r>
          </a:p>
          <a:p>
            <a:r>
              <a:rPr lang="en-GB" dirty="0" smtClean="0"/>
              <a:t>With high probability, a random function has very large circuit complexity, while pseudorandom functions all have small circuit complexity, so if MCSP is decidable by a polynomial-time procedure A, A would distinguish between random functions and pseudorandom ones</a:t>
            </a:r>
          </a:p>
          <a:p>
            <a:r>
              <a:rPr lang="en-GB" dirty="0" smtClean="0"/>
              <a:t>This argument in fact shows that MCSP is </a:t>
            </a:r>
            <a:r>
              <a:rPr lang="en-GB" i="1" dirty="0" smtClean="0"/>
              <a:t>hard on average</a:t>
            </a:r>
            <a:r>
              <a:rPr lang="en-GB" dirty="0" smtClean="0"/>
              <a:t> if one-way functions exist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8547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Structure of the Talk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 to MCSP</a:t>
            </a:r>
          </a:p>
          <a:p>
            <a:r>
              <a:rPr lang="en-GB" dirty="0" smtClean="0"/>
              <a:t>Comparing MCSP and SAT</a:t>
            </a:r>
          </a:p>
          <a:p>
            <a:r>
              <a:rPr lang="en-GB" dirty="0" smtClean="0"/>
              <a:t>Is MCSP NP-complete?</a:t>
            </a:r>
          </a:p>
          <a:p>
            <a:r>
              <a:rPr lang="en-GB" dirty="0" smtClean="0"/>
              <a:t>Is MCSP in polynomial time?</a:t>
            </a:r>
          </a:p>
          <a:p>
            <a:r>
              <a:rPr lang="en-GB" i="1" dirty="0" smtClean="0"/>
              <a:t>MCSP and Circuit Lower Bounds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302316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Circuit Lower Bounds for MCSP?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Though there are no general circuit lower bounds for explicit functions, there are lower bounds for weaker classes</a:t>
            </a:r>
          </a:p>
          <a:p>
            <a:r>
              <a:rPr lang="en-GB" dirty="0" smtClean="0"/>
              <a:t>Can we show such lower bounds for MCSP, thus getting some unconditional indication of hardness?</a:t>
            </a:r>
          </a:p>
          <a:p>
            <a:r>
              <a:rPr lang="en-GB" dirty="0" smtClean="0"/>
              <a:t>[</a:t>
            </a:r>
            <a:r>
              <a:rPr lang="en-GB" dirty="0" err="1" smtClean="0"/>
              <a:t>Allender</a:t>
            </a:r>
            <a:r>
              <a:rPr lang="en-GB" dirty="0" smtClean="0"/>
              <a:t>] showed that MCSP does not have polynomial-size constant depth circuits</a:t>
            </a:r>
          </a:p>
          <a:p>
            <a:r>
              <a:rPr lang="en-GB" dirty="0" smtClean="0"/>
              <a:t>In recent work, [</a:t>
            </a:r>
            <a:r>
              <a:rPr lang="en-GB" dirty="0" err="1" smtClean="0"/>
              <a:t>Hirahara</a:t>
            </a:r>
            <a:r>
              <a:rPr lang="en-GB" dirty="0" smtClean="0"/>
              <a:t>-S] show that MCSP does not have Boolean formulas of size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>
                <a:solidFill>
                  <a:srgbClr val="0070C0"/>
                </a:solidFill>
              </a:rPr>
              <a:t>2-</a:t>
            </a:r>
            <a:r>
              <a:rPr lang="el-GR" baseline="30000" dirty="0" smtClean="0">
                <a:solidFill>
                  <a:srgbClr val="0070C0"/>
                </a:solidFill>
              </a:rPr>
              <a:t>ε</a:t>
            </a:r>
            <a:r>
              <a:rPr lang="en-GB" dirty="0" smtClean="0"/>
              <a:t> for any 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r>
              <a:rPr lang="en-GB" dirty="0" smtClean="0"/>
              <a:t> &gt; 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464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Circuit Lower Bounds for MCSP?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we say anything at all about general circuit lower bounds for MCSP?</a:t>
            </a:r>
          </a:p>
          <a:p>
            <a:r>
              <a:rPr lang="en-GB" dirty="0" smtClean="0"/>
              <a:t>Consider </a:t>
            </a:r>
            <a:r>
              <a:rPr lang="en-GB" dirty="0" smtClean="0"/>
              <a:t>Gap</a:t>
            </a:r>
            <a:r>
              <a:rPr lang="en-GB" dirty="0" smtClean="0"/>
              <a:t>-MCSP[</a:t>
            </a:r>
            <a:r>
              <a:rPr lang="en-GB" dirty="0" smtClean="0">
                <a:solidFill>
                  <a:srgbClr val="0070C0"/>
                </a:solidFill>
              </a:rPr>
              <a:t>s, s’</a:t>
            </a:r>
            <a:r>
              <a:rPr lang="en-GB" dirty="0" smtClean="0"/>
              <a:t>], </a:t>
            </a:r>
            <a:r>
              <a:rPr lang="en-GB" dirty="0" smtClean="0"/>
              <a:t>which is a promise problem where the YES instances are </a:t>
            </a:r>
            <a:r>
              <a:rPr lang="en-GB" dirty="0" smtClean="0"/>
              <a:t>truth tables with circuit complexity at most s and the NO instances are truth tables with circuit complexity at least s’</a:t>
            </a: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/>
              <a:t>Recent work [</a:t>
            </a:r>
            <a:r>
              <a:rPr lang="en-GB" dirty="0" smtClean="0"/>
              <a:t>Oliveira-</a:t>
            </a:r>
            <a:r>
              <a:rPr lang="en-GB" dirty="0" err="1" smtClean="0"/>
              <a:t>Pich</a:t>
            </a:r>
            <a:r>
              <a:rPr lang="en-GB" dirty="0" smtClean="0"/>
              <a:t>-S</a:t>
            </a:r>
            <a:r>
              <a:rPr lang="en-GB" dirty="0" smtClean="0"/>
              <a:t>]: Circuit lower bound of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>
                <a:solidFill>
                  <a:srgbClr val="0070C0"/>
                </a:solidFill>
              </a:rPr>
              <a:t>1+</a:t>
            </a:r>
            <a:r>
              <a:rPr lang="el-GR" baseline="30000" dirty="0" smtClean="0">
                <a:solidFill>
                  <a:srgbClr val="0070C0"/>
                </a:solidFill>
              </a:rPr>
              <a:t>δ</a:t>
            </a:r>
            <a:r>
              <a:rPr lang="en-GB" baseline="30000" dirty="0" smtClean="0"/>
              <a:t> </a:t>
            </a:r>
            <a:r>
              <a:rPr lang="en-GB" dirty="0" smtClean="0"/>
              <a:t>on </a:t>
            </a:r>
            <a:r>
              <a:rPr lang="en-GB" dirty="0" smtClean="0"/>
              <a:t>Gap</a:t>
            </a:r>
            <a:r>
              <a:rPr lang="en-GB" dirty="0" smtClean="0"/>
              <a:t>-MCSP[</a:t>
            </a:r>
            <a:r>
              <a:rPr lang="en-GB" dirty="0" smtClean="0">
                <a:solidFill>
                  <a:srgbClr val="0070C0"/>
                </a:solidFill>
              </a:rPr>
              <a:t>f(N)/log</a:t>
            </a:r>
            <a:r>
              <a:rPr lang="en-GB" baseline="30000" dirty="0" smtClean="0">
                <a:solidFill>
                  <a:srgbClr val="0070C0"/>
                </a:solidFill>
              </a:rPr>
              <a:t>2</a:t>
            </a:r>
            <a:r>
              <a:rPr lang="en-GB" dirty="0" smtClean="0">
                <a:solidFill>
                  <a:srgbClr val="0070C0"/>
                </a:solidFill>
              </a:rPr>
              <a:t>(N), f(N)</a:t>
            </a:r>
            <a:r>
              <a:rPr lang="en-GB" dirty="0" smtClean="0">
                <a:solidFill>
                  <a:srgbClr val="0070C0"/>
                </a:solidFill>
              </a:rPr>
              <a:t>] </a:t>
            </a:r>
            <a:r>
              <a:rPr lang="en-GB" dirty="0" smtClean="0"/>
              <a:t>for any </a:t>
            </a:r>
            <a:r>
              <a:rPr lang="el-GR" dirty="0" smtClean="0">
                <a:solidFill>
                  <a:srgbClr val="0070C0"/>
                </a:solidFill>
              </a:rPr>
              <a:t>δ</a:t>
            </a:r>
            <a:r>
              <a:rPr lang="en-GB" dirty="0" smtClean="0"/>
              <a:t> &gt; 0 </a:t>
            </a:r>
            <a:r>
              <a:rPr lang="en-GB" dirty="0" smtClean="0"/>
              <a:t>and </a:t>
            </a:r>
            <a:r>
              <a:rPr lang="en-GB" dirty="0" smtClean="0">
                <a:solidFill>
                  <a:srgbClr val="0070C0"/>
                </a:solidFill>
              </a:rPr>
              <a:t>f(N) = N</a:t>
            </a:r>
            <a:r>
              <a:rPr lang="en-GB" baseline="30000" dirty="0" smtClean="0">
                <a:solidFill>
                  <a:srgbClr val="0070C0"/>
                </a:solidFill>
              </a:rPr>
              <a:t>o(1)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would </a:t>
            </a:r>
            <a:r>
              <a:rPr lang="en-GB" dirty="0" smtClean="0"/>
              <a:t>imply NP ≠ P!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704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Boolean Circuits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Important model in theory and practice</a:t>
            </a:r>
          </a:p>
          <a:p>
            <a:r>
              <a:rPr lang="en-GB" dirty="0" smtClean="0"/>
              <a:t>Basic facts about circuit complexity</a:t>
            </a:r>
          </a:p>
          <a:p>
            <a:pPr lvl="1"/>
            <a:r>
              <a:rPr lang="en-GB" dirty="0" smtClean="0"/>
              <a:t>Every Boolean function F on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bits has circuits of size 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endParaRPr lang="en-GB" dirty="0" smtClean="0">
              <a:solidFill>
                <a:srgbClr val="0070C0"/>
              </a:solidFill>
            </a:endParaRPr>
          </a:p>
          <a:p>
            <a:pPr lvl="1"/>
            <a:r>
              <a:rPr lang="en-GB" dirty="0" smtClean="0"/>
              <a:t>Most Boolean functions require circuits of size </a:t>
            </a:r>
            <a:r>
              <a:rPr lang="el-GR" dirty="0" smtClean="0">
                <a:solidFill>
                  <a:srgbClr val="0070C0"/>
                </a:solidFill>
              </a:rPr>
              <a:t>Ω</a:t>
            </a:r>
            <a:r>
              <a:rPr lang="en-GB" dirty="0" smtClean="0">
                <a:solidFill>
                  <a:srgbClr val="0070C0"/>
                </a:solidFill>
              </a:rPr>
              <a:t>(2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dirty="0" smtClean="0">
                <a:solidFill>
                  <a:srgbClr val="0070C0"/>
                </a:solidFill>
              </a:rPr>
              <a:t>/n), </a:t>
            </a:r>
            <a:r>
              <a:rPr lang="en-GB" dirty="0" smtClean="0"/>
              <a:t>by a straightforward counting argument</a:t>
            </a:r>
          </a:p>
          <a:p>
            <a:pPr lvl="1"/>
            <a:r>
              <a:rPr lang="en-GB" dirty="0" smtClean="0"/>
              <a:t>Can we come up with an “explicit” function that is hard?</a:t>
            </a:r>
          </a:p>
          <a:p>
            <a:r>
              <a:rPr lang="en-GB" dirty="0" smtClean="0"/>
              <a:t>Main Problem of circuit complexity: Show that there is a function in </a:t>
            </a:r>
            <a:r>
              <a:rPr lang="en-GB" dirty="0" smtClean="0"/>
              <a:t>exponential time</a:t>
            </a:r>
            <a:r>
              <a:rPr lang="en-GB" dirty="0" smtClean="0"/>
              <a:t> (</a:t>
            </a:r>
            <a:r>
              <a:rPr lang="en-GB" dirty="0" smtClean="0"/>
              <a:t>and preferably in NP</a:t>
            </a:r>
            <a:r>
              <a:rPr lang="en-GB" dirty="0" smtClean="0"/>
              <a:t>) </a:t>
            </a:r>
            <a:r>
              <a:rPr lang="en-GB" dirty="0" smtClean="0"/>
              <a:t>which cannot be computed by polynomial-size Boolean circuits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218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Minimum Circuit Size Problem (MCSP)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Input: A Boolean function </a:t>
            </a:r>
            <a:r>
              <a:rPr lang="en-GB" dirty="0" smtClean="0">
                <a:solidFill>
                  <a:srgbClr val="0070C0"/>
                </a:solidFill>
              </a:rPr>
              <a:t>F</a:t>
            </a:r>
            <a:r>
              <a:rPr lang="en-GB" dirty="0" smtClean="0"/>
              <a:t> on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bits, given by its truth table of size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=</a:t>
            </a:r>
            <a:r>
              <a:rPr lang="en-GB" dirty="0" smtClean="0">
                <a:solidFill>
                  <a:srgbClr val="0070C0"/>
                </a:solidFill>
              </a:rPr>
              <a:t>2</a:t>
            </a:r>
            <a:r>
              <a:rPr lang="en-GB" baseline="30000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. Also a parameter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 &lt;=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</a:p>
          <a:p>
            <a:r>
              <a:rPr lang="en-GB" dirty="0" smtClean="0"/>
              <a:t>Output: Yes </a:t>
            </a:r>
            <a:r>
              <a:rPr lang="en-GB" dirty="0" err="1" smtClean="0"/>
              <a:t>iff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70C0"/>
                </a:solidFill>
              </a:rPr>
              <a:t>F</a:t>
            </a:r>
            <a:r>
              <a:rPr lang="en-GB" dirty="0" smtClean="0"/>
              <a:t> has a Boolean circuit of size at most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GB" dirty="0" smtClean="0"/>
              <a:t>We also consider MCSP[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] where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 is a fixed function of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. Our default choice will be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=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baseline="30000" dirty="0" smtClean="0">
                <a:solidFill>
                  <a:srgbClr val="0070C0"/>
                </a:solidFill>
              </a:rPr>
              <a:t>0.1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59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MCSP and SAT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SAT (and its variants such as #SAT): We are given a circuit and asked questions about the truth table of the function computed by the circuit, </a:t>
            </a:r>
            <a:r>
              <a:rPr lang="en-GB" dirty="0" err="1" smtClean="0"/>
              <a:t>eg</a:t>
            </a:r>
            <a:r>
              <a:rPr lang="en-GB" dirty="0" smtClean="0"/>
              <a:t>., does the truth table have a 1? How many 1’s are there in the truth table?</a:t>
            </a:r>
          </a:p>
          <a:p>
            <a:r>
              <a:rPr lang="en-GB" dirty="0" smtClean="0"/>
              <a:t>MCSP: Inverse problem to SAT. We are given a truth table and asked whether there are small circuits for it</a:t>
            </a:r>
          </a:p>
          <a:p>
            <a:r>
              <a:rPr lang="en-GB" dirty="0" smtClean="0"/>
              <a:t>Note that both SAT and MCSP are </a:t>
            </a:r>
            <a:r>
              <a:rPr lang="en-GB" i="1" dirty="0" smtClean="0"/>
              <a:t>meta-computational</a:t>
            </a:r>
            <a:r>
              <a:rPr lang="en-GB" dirty="0" smtClean="0"/>
              <a:t> problems – they are computational problems that are about computation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31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MCSP and SAT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know a lot about SAT</a:t>
            </a:r>
          </a:p>
          <a:p>
            <a:pPr lvl="1"/>
            <a:r>
              <a:rPr lang="en-GB" dirty="0" smtClean="0"/>
              <a:t>SAT is NP-complete, and this has been used to show many other problems are NP-complete. In practice, NP-hard problems are often solved by encoding them as SAT instances and using a SAT solver</a:t>
            </a:r>
          </a:p>
          <a:p>
            <a:pPr lvl="1"/>
            <a:r>
              <a:rPr lang="en-GB" dirty="0" smtClean="0"/>
              <a:t>Probabilistically checkable proofs (PCPs) for SAT are the basis for the theory of approximation for NP-hard problems</a:t>
            </a:r>
          </a:p>
          <a:p>
            <a:pPr lvl="1"/>
            <a:r>
              <a:rPr lang="en-GB" dirty="0" smtClean="0"/>
              <a:t>Williams’ recent approach to circuit lower bounds is via non-trivial algorithms for SAT</a:t>
            </a:r>
          </a:p>
          <a:p>
            <a:r>
              <a:rPr lang="en-GB" dirty="0" smtClean="0"/>
              <a:t>On the other hand, MCSP remains quite mysterious</a:t>
            </a:r>
          </a:p>
        </p:txBody>
      </p:sp>
    </p:spTree>
    <p:extLst>
      <p:ext uri="{BB962C8B-B14F-4D97-AF65-F5344CB8AC3E}">
        <p14:creationId xmlns:p14="http://schemas.microsoft.com/office/powerpoint/2010/main" val="1829464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The Complexity of MCSP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MCSP is in NP</a:t>
            </a:r>
          </a:p>
          <a:p>
            <a:pPr lvl="1"/>
            <a:r>
              <a:rPr lang="en-GB" dirty="0" smtClean="0"/>
              <a:t>Given the truth table Y (of size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) of a Boolean function, and a parameter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, guess a circuit C of size at most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 and check for each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/>
              <a:t>, 1 &lt;= 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/>
              <a:t> &lt;=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  <a:r>
              <a:rPr lang="en-GB" dirty="0" smtClean="0"/>
              <a:t> that C(</a:t>
            </a:r>
            <a:r>
              <a:rPr lang="en-GB" dirty="0" err="1" smtClean="0">
                <a:solidFill>
                  <a:srgbClr val="0070C0"/>
                </a:solidFill>
              </a:rPr>
              <a:t>i</a:t>
            </a:r>
            <a:r>
              <a:rPr lang="en-GB" dirty="0" smtClean="0"/>
              <a:t>) = Y</a:t>
            </a:r>
            <a:r>
              <a:rPr lang="en-GB" baseline="-25000" dirty="0" smtClean="0">
                <a:solidFill>
                  <a:srgbClr val="0070C0"/>
                </a:solidFill>
              </a:rPr>
              <a:t>i</a:t>
            </a:r>
            <a:endParaRPr lang="en-GB" dirty="0">
              <a:solidFill>
                <a:srgbClr val="0070C0"/>
              </a:solidFill>
            </a:endParaRPr>
          </a:p>
          <a:p>
            <a:pPr lvl="1"/>
            <a:r>
              <a:rPr lang="en-GB" dirty="0" smtClean="0"/>
              <a:t>This takes time at most </a:t>
            </a:r>
            <a:r>
              <a:rPr lang="en-GB" dirty="0" smtClean="0">
                <a:solidFill>
                  <a:srgbClr val="0070C0"/>
                </a:solidFill>
              </a:rPr>
              <a:t>N poly(s), </a:t>
            </a:r>
            <a:r>
              <a:rPr lang="en-GB" dirty="0" smtClean="0"/>
              <a:t>which is </a:t>
            </a:r>
            <a:r>
              <a:rPr lang="en-GB" dirty="0" smtClean="0">
                <a:solidFill>
                  <a:srgbClr val="0070C0"/>
                </a:solidFill>
              </a:rPr>
              <a:t>poly(N)</a:t>
            </a:r>
            <a:r>
              <a:rPr lang="en-GB" dirty="0" smtClean="0"/>
              <a:t> since 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 &lt;= </a:t>
            </a:r>
            <a:r>
              <a:rPr lang="en-GB" dirty="0" smtClean="0">
                <a:solidFill>
                  <a:srgbClr val="0070C0"/>
                </a:solidFill>
              </a:rPr>
              <a:t>N</a:t>
            </a:r>
          </a:p>
          <a:p>
            <a:r>
              <a:rPr lang="en-GB" dirty="0" smtClean="0"/>
              <a:t>Is MCSP in P? Unclear how to solve MCSP without doing a brute force search over small circuits</a:t>
            </a:r>
          </a:p>
          <a:p>
            <a:r>
              <a:rPr lang="en-GB" dirty="0" smtClean="0"/>
              <a:t>If not, then perhaps MCSP is NP-complete?</a:t>
            </a:r>
          </a:p>
          <a:p>
            <a:r>
              <a:rPr lang="en-GB" dirty="0" smtClean="0"/>
              <a:t>We don’t know! MCSP is the prime example of a natural problem whose complexity status is unclear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4504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History of MCSP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MCSP has been studied since the 1950s by theorists in the Soviet Union, long before there was any work in complexity theory in North America [</a:t>
            </a:r>
            <a:r>
              <a:rPr lang="en-GB" dirty="0" err="1" smtClean="0"/>
              <a:t>Trakhtenbrot</a:t>
            </a:r>
            <a:r>
              <a:rPr lang="en-GB" dirty="0" smtClean="0"/>
              <a:t>]</a:t>
            </a:r>
          </a:p>
          <a:p>
            <a:r>
              <a:rPr lang="en-GB" dirty="0" smtClean="0"/>
              <a:t>Leonid Levin delayed publishing his results on NP-completeness because he hoped to clarify the complexity of MCSP</a:t>
            </a:r>
          </a:p>
          <a:p>
            <a:r>
              <a:rPr lang="en-GB" dirty="0" smtClean="0"/>
              <a:t>Recent interest in the problem following work of [</a:t>
            </a:r>
            <a:r>
              <a:rPr lang="en-GB" dirty="0" err="1" smtClean="0"/>
              <a:t>Kabanets-Cai</a:t>
            </a:r>
            <a:r>
              <a:rPr lang="en-GB" dirty="0" smtClean="0"/>
              <a:t>], which builds on [</a:t>
            </a:r>
            <a:r>
              <a:rPr lang="en-GB" dirty="0" err="1" smtClean="0"/>
              <a:t>Razborov-Rudich</a:t>
            </a:r>
            <a:r>
              <a:rPr lang="en-GB" dirty="0" smtClean="0"/>
              <a:t>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550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2169</Words>
  <Application>Microsoft Office PowerPoint</Application>
  <PresentationFormat>Widescreen</PresentationFormat>
  <Paragraphs>185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Reading MCSP through SAT</vt:lpstr>
      <vt:lpstr>Structure of the Talk</vt:lpstr>
      <vt:lpstr>Structure of the Talk</vt:lpstr>
      <vt:lpstr>Boolean Circuits</vt:lpstr>
      <vt:lpstr>The Minimum Circuit Size Problem (MCSP)</vt:lpstr>
      <vt:lpstr>MCSP and SAT</vt:lpstr>
      <vt:lpstr>MCSP and SAT</vt:lpstr>
      <vt:lpstr>The Complexity of MCSP</vt:lpstr>
      <vt:lpstr>History of MCSP</vt:lpstr>
      <vt:lpstr>Why is MCSP Important?</vt:lpstr>
      <vt:lpstr>Structure of the Talk</vt:lpstr>
      <vt:lpstr>Explicit Constructions</vt:lpstr>
      <vt:lpstr>Explicit Constructions for MCSP?</vt:lpstr>
      <vt:lpstr>Paddability</vt:lpstr>
      <vt:lpstr>Reducing Search to Decision</vt:lpstr>
      <vt:lpstr>Search to Decision for MCSP?</vt:lpstr>
      <vt:lpstr>Learning Theory: A Digression</vt:lpstr>
      <vt:lpstr>Learning and MCSP</vt:lpstr>
      <vt:lpstr>Structure of the Talk</vt:lpstr>
      <vt:lpstr>Natural Problems and NP-Completeness</vt:lpstr>
      <vt:lpstr>The Difficulty of Proving NP-Completeness for MCSP</vt:lpstr>
      <vt:lpstr>The Explicit Construction Obstacle</vt:lpstr>
      <vt:lpstr>          Proof Sketch by Picture</vt:lpstr>
      <vt:lpstr>          Proof Sketch by Picture</vt:lpstr>
      <vt:lpstr>The Explicit Construction Obstacle</vt:lpstr>
      <vt:lpstr>NP-Completeness: A Different Perspective</vt:lpstr>
      <vt:lpstr>DNF-MCSP</vt:lpstr>
      <vt:lpstr>A New NP-Completeness Result</vt:lpstr>
      <vt:lpstr>Structure of the Talk</vt:lpstr>
      <vt:lpstr>The Unlikelihood of MCSP in P</vt:lpstr>
      <vt:lpstr>Natural Proofs</vt:lpstr>
      <vt:lpstr>MCSP and Pseudorandomness</vt:lpstr>
      <vt:lpstr>Structure of the Talk</vt:lpstr>
      <vt:lpstr>Circuit Lower Bounds for MCSP?</vt:lpstr>
      <vt:lpstr>Circuit Lower Bounds for MCSP?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Pseudodeterministic Constructions in Subexponential Time</dc:title>
  <dc:creator>Rahul Santhanam</dc:creator>
  <cp:lastModifiedBy>demo</cp:lastModifiedBy>
  <cp:revision>75</cp:revision>
  <dcterms:created xsi:type="dcterms:W3CDTF">2017-06-20T14:16:25Z</dcterms:created>
  <dcterms:modified xsi:type="dcterms:W3CDTF">2018-06-08T04:40:05Z</dcterms:modified>
</cp:coreProperties>
</file>