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73"/>
  </p:notesMasterIdLst>
  <p:sldIdLst>
    <p:sldId id="431" r:id="rId2"/>
    <p:sldId id="497" r:id="rId3"/>
    <p:sldId id="524" r:id="rId4"/>
    <p:sldId id="498" r:id="rId5"/>
    <p:sldId id="499" r:id="rId6"/>
    <p:sldId id="432" r:id="rId7"/>
    <p:sldId id="439" r:id="rId8"/>
    <p:sldId id="522" r:id="rId9"/>
    <p:sldId id="501" r:id="rId10"/>
    <p:sldId id="531" r:id="rId11"/>
    <p:sldId id="505" r:id="rId12"/>
    <p:sldId id="506" r:id="rId13"/>
    <p:sldId id="504" r:id="rId14"/>
    <p:sldId id="533" r:id="rId15"/>
    <p:sldId id="534" r:id="rId16"/>
    <p:sldId id="535" r:id="rId17"/>
    <p:sldId id="532" r:id="rId18"/>
    <p:sldId id="507" r:id="rId19"/>
    <p:sldId id="536" r:id="rId20"/>
    <p:sldId id="502" r:id="rId21"/>
    <p:sldId id="437" r:id="rId22"/>
    <p:sldId id="503" r:id="rId23"/>
    <p:sldId id="509" r:id="rId24"/>
    <p:sldId id="510" r:id="rId25"/>
    <p:sldId id="526" r:id="rId26"/>
    <p:sldId id="511" r:id="rId27"/>
    <p:sldId id="512" r:id="rId28"/>
    <p:sldId id="513" r:id="rId29"/>
    <p:sldId id="514" r:id="rId30"/>
    <p:sldId id="527" r:id="rId31"/>
    <p:sldId id="519" r:id="rId32"/>
    <p:sldId id="520" r:id="rId33"/>
    <p:sldId id="515" r:id="rId34"/>
    <p:sldId id="525" r:id="rId35"/>
    <p:sldId id="516" r:id="rId36"/>
    <p:sldId id="517" r:id="rId37"/>
    <p:sldId id="528" r:id="rId38"/>
    <p:sldId id="529" r:id="rId39"/>
    <p:sldId id="530" r:id="rId40"/>
    <p:sldId id="537" r:id="rId41"/>
    <p:sldId id="538" r:id="rId42"/>
    <p:sldId id="539" r:id="rId43"/>
    <p:sldId id="508" r:id="rId44"/>
    <p:sldId id="521" r:id="rId45"/>
    <p:sldId id="434" r:id="rId46"/>
    <p:sldId id="468" r:id="rId47"/>
    <p:sldId id="478" r:id="rId48"/>
    <p:sldId id="496" r:id="rId49"/>
    <p:sldId id="500" r:id="rId50"/>
    <p:sldId id="433" r:id="rId51"/>
    <p:sldId id="492" r:id="rId52"/>
    <p:sldId id="442" r:id="rId53"/>
    <p:sldId id="470" r:id="rId54"/>
    <p:sldId id="493" r:id="rId55"/>
    <p:sldId id="479" r:id="rId56"/>
    <p:sldId id="480" r:id="rId57"/>
    <p:sldId id="447" r:id="rId58"/>
    <p:sldId id="483" r:id="rId59"/>
    <p:sldId id="495" r:id="rId60"/>
    <p:sldId id="494" r:id="rId61"/>
    <p:sldId id="481" r:id="rId62"/>
    <p:sldId id="491" r:id="rId63"/>
    <p:sldId id="441" r:id="rId64"/>
    <p:sldId id="485" r:id="rId65"/>
    <p:sldId id="484" r:id="rId66"/>
    <p:sldId id="486" r:id="rId67"/>
    <p:sldId id="487" r:id="rId68"/>
    <p:sldId id="489" r:id="rId69"/>
    <p:sldId id="490" r:id="rId70"/>
    <p:sldId id="488" r:id="rId71"/>
    <p:sldId id="482" r:id="rId72"/>
  </p:sldIdLst>
  <p:sldSz cx="9144000" cy="6858000" type="screen4x3"/>
  <p:notesSz cx="7099300" cy="10234613"/>
  <p:custDataLst>
    <p:tags r:id="rId7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B000"/>
    <a:srgbClr val="CC0099"/>
    <a:srgbClr val="FF3300"/>
    <a:srgbClr val="06FA1D"/>
    <a:srgbClr val="9933FF"/>
    <a:srgbClr val="B2B2B2"/>
    <a:srgbClr val="99FF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7691" autoAdjust="0"/>
  </p:normalViewPr>
  <p:slideViewPr>
    <p:cSldViewPr snapToGrid="0">
      <p:cViewPr varScale="1">
        <p:scale>
          <a:sx n="77" d="100"/>
          <a:sy n="77" d="100"/>
        </p:scale>
        <p:origin x="617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784" y="-96"/>
      </p:cViewPr>
      <p:guideLst>
        <p:guide orient="horz" pos="3223"/>
        <p:guide pos="2236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26A2613-E03F-4B10-A4CF-DDB674854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A2613-E03F-4B10-A4CF-DDB674854E7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4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A2613-E03F-4B10-A4CF-DDB674854E7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A2613-E03F-4B10-A4CF-DDB674854E7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01557-4985-4999-AC21-7F7710D2C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6D0F-39C0-482E-857A-29193B14D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8E53C-FF35-4D3D-B46B-3895D1AA2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0818-FEED-446F-803D-53901EC47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38CE-5508-4F83-BA38-6FC8CA42E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50E91-3991-4869-A99D-31BD2C8F0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C77C-B9D4-4FA2-8A36-8742C9402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1938-507C-4C99-9F65-41CF48CED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F2CFE-9AE2-4776-BA2B-0FBC88908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5388-88F5-49D2-8F97-869D7F5FE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6069-6B82-408F-BE73-7A91522F7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7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7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0B7C071A-9E76-49C0-AEDD-F1AC84761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679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679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5" r:id="rId2"/>
    <p:sldLayoutId id="2147484004" r:id="rId3"/>
    <p:sldLayoutId id="2147484003" r:id="rId4"/>
    <p:sldLayoutId id="2147484002" r:id="rId5"/>
    <p:sldLayoutId id="2147484001" r:id="rId6"/>
    <p:sldLayoutId id="2147484000" r:id="rId7"/>
    <p:sldLayoutId id="2147483999" r:id="rId8"/>
    <p:sldLayoutId id="2147483998" r:id="rId9"/>
    <p:sldLayoutId id="2147483997" r:id="rId10"/>
    <p:sldLayoutId id="21474839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0DEA3-F5D5-478C-8A8B-3DD96FC1E4D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8825" y="1225550"/>
            <a:ext cx="8226425" cy="17478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anose="030F0702030302020204" pitchFamily="66" charset="0"/>
              </a:rPr>
              <a:t>Lower bounds for Online </a:t>
            </a:r>
            <a:r>
              <a:rPr lang="cs-CZ" dirty="0" smtClean="0">
                <a:latin typeface="Comic Sans MS" panose="030F0702030302020204" pitchFamily="66" charset="0"/>
              </a:rPr>
              <a:t>Labeling</a:t>
            </a:r>
            <a:r>
              <a:rPr lang="en-US" dirty="0" smtClean="0">
                <a:latin typeface="Comic Sans MS" panose="030F0702030302020204" pitchFamily="66" charset="0"/>
              </a:rPr>
              <a:t>/file maintenance</a:t>
            </a:r>
            <a:r>
              <a:rPr lang="en-US" dirty="0" smtClean="0"/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9025" y="3057526"/>
            <a:ext cx="7453313" cy="34099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b="1" dirty="0" smtClean="0">
                <a:latin typeface="Comic Sans MS" panose="030F0702030302020204" pitchFamily="66" charset="0"/>
              </a:rPr>
              <a:t>Michael Saks</a:t>
            </a:r>
            <a:endParaRPr lang="en-US" b="1" dirty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Rutgers University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Based on various papers joint with</a:t>
            </a:r>
            <a:endParaRPr lang="en-US" sz="2400" dirty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latin typeface="Comic Sans MS" panose="030F0702030302020204" pitchFamily="66" charset="0"/>
              </a:rPr>
              <a:t>M</a:t>
            </a:r>
            <a:r>
              <a:rPr lang="cs-CZ" sz="2000" b="1" dirty="0">
                <a:latin typeface="Comic Sans MS" panose="030F0702030302020204" pitchFamily="66" charset="0"/>
              </a:rPr>
              <a:t>artin </a:t>
            </a:r>
            <a:r>
              <a:rPr lang="cs-CZ" sz="2000" b="1" dirty="0" smtClean="0">
                <a:latin typeface="Comic Sans MS" panose="030F0702030302020204" pitchFamily="66" charset="0"/>
              </a:rPr>
              <a:t>Babka</a:t>
            </a:r>
            <a:r>
              <a:rPr lang="en-US" sz="2000" b="1" dirty="0" smtClean="0">
                <a:latin typeface="Comic Sans MS" panose="030F0702030302020204" pitchFamily="66" charset="0"/>
              </a:rPr>
              <a:t>, Jan </a:t>
            </a:r>
            <a:r>
              <a:rPr lang="en-US" sz="2000" b="1" dirty="0" err="1" smtClean="0">
                <a:latin typeface="Comic Sans MS" panose="030F0702030302020204" pitchFamily="66" charset="0"/>
              </a:rPr>
              <a:t>Bul</a:t>
            </a:r>
            <a:r>
              <a:rPr lang="cs-CZ" sz="2000" b="1" dirty="0">
                <a:latin typeface="Comic Sans MS" panose="030F0702030302020204" pitchFamily="66" charset="0"/>
              </a:rPr>
              <a:t>á</a:t>
            </a:r>
            <a:r>
              <a:rPr lang="en-US" sz="2000" b="1" dirty="0" err="1" smtClean="0">
                <a:latin typeface="Comic Sans MS" panose="030F0702030302020204" pitchFamily="66" charset="0"/>
              </a:rPr>
              <a:t>nek</a:t>
            </a:r>
            <a:r>
              <a:rPr lang="en-US" sz="2000" b="1" dirty="0" smtClean="0">
                <a:latin typeface="Comic Sans MS" panose="030F0702030302020204" pitchFamily="66" charset="0"/>
              </a:rPr>
              <a:t>, </a:t>
            </a:r>
            <a:r>
              <a:rPr lang="cs-CZ" sz="2000" b="1" dirty="0">
                <a:latin typeface="Comic Sans MS" panose="030F0702030302020204" pitchFamily="66" charset="0"/>
              </a:rPr>
              <a:t>Vladimír </a:t>
            </a:r>
            <a:r>
              <a:rPr lang="cs-CZ" sz="2000" b="1" dirty="0" smtClean="0">
                <a:latin typeface="Comic Sans MS" panose="030F0702030302020204" pitchFamily="66" charset="0"/>
              </a:rPr>
              <a:t>Čunát</a:t>
            </a:r>
            <a:r>
              <a:rPr lang="en-US" sz="2000" b="1" dirty="0" smtClean="0">
                <a:latin typeface="Comic Sans MS" panose="030F0702030302020204" pitchFamily="66" charset="0"/>
              </a:rPr>
              <a:t>, Michal </a:t>
            </a:r>
            <a:r>
              <a:rPr lang="en-US" sz="2000" b="1" dirty="0" err="1" smtClean="0">
                <a:latin typeface="Comic Sans MS" panose="030F0702030302020204" pitchFamily="66" charset="0"/>
              </a:rPr>
              <a:t>Kouck</a:t>
            </a:r>
            <a:r>
              <a:rPr lang="cs-CZ" sz="2000" b="1" dirty="0" smtClean="0">
                <a:latin typeface="Comic Sans MS" panose="030F0702030302020204" pitchFamily="66" charset="0"/>
              </a:rPr>
              <a:t>ý </a:t>
            </a:r>
            <a:endParaRPr lang="en-US" sz="2000" i="1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sz="2000" i="1" dirty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Obdélník 1"/>
          <p:cNvSpPr/>
          <p:nvPr/>
        </p:nvSpPr>
        <p:spPr bwMode="auto">
          <a:xfrm>
            <a:off x="1343025" y="3952875"/>
            <a:ext cx="7505700" cy="2667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Upper bounds: Summary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598025"/>
              </p:ext>
            </p:extLst>
          </p:nvPr>
        </p:nvGraphicFramePr>
        <p:xfrm>
          <a:off x="410817" y="1216990"/>
          <a:ext cx="4929809" cy="21943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Array Size 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Cost / insertion</a:t>
                      </a:r>
                      <a:endParaRPr lang="en-US" sz="250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n(1+c)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O(log</a:t>
                      </a:r>
                      <a:r>
                        <a:rPr lang="en-US" sz="2500" baseline="30000" dirty="0" smtClean="0"/>
                        <a:t>2</a:t>
                      </a:r>
                      <a:r>
                        <a:rPr lang="en-US" sz="2500" baseline="0" dirty="0" smtClean="0"/>
                        <a:t>(n))</a:t>
                      </a:r>
                      <a:endParaRPr lang="en-US" sz="2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</a:t>
                      </a:r>
                      <a:r>
                        <a:rPr lang="en-US" sz="2500" baseline="30000" dirty="0" smtClean="0"/>
                        <a:t>1+c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O(log(n))</a:t>
                      </a:r>
                      <a:endParaRPr lang="en-US" sz="2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smtClean="0"/>
                        <a:t>O(log</a:t>
                      </a:r>
                      <a:r>
                        <a:rPr lang="en-US" sz="2500" baseline="30000" dirty="0" smtClean="0"/>
                        <a:t>3</a:t>
                      </a:r>
                      <a:r>
                        <a:rPr lang="en-US" sz="2500" baseline="0" dirty="0" smtClean="0"/>
                        <a:t>(n))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0817" y="4041914"/>
            <a:ext cx="849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>
                <a:latin typeface="Comic Sans MS" panose="030F0702030302020204" pitchFamily="66" charset="0"/>
              </a:rPr>
              <a:t>Main focus of this talk: 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These are all best possible</a:t>
            </a:r>
            <a:r>
              <a:rPr lang="en-US" sz="2800" dirty="0" smtClean="0">
                <a:latin typeface="Comic Sans MS" panose="030F0702030302020204" pitchFamily="66" charset="0"/>
              </a:rPr>
              <a:t>(!)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But first, a sketch of the upper bounds….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793" y="359086"/>
            <a:ext cx="8222974" cy="689596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Sketch of Algorithm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When new item arrives….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latin typeface="Comic Sans MS" panose="030F0702030302020204" pitchFamily="66" charset="0"/>
              </a:rPr>
              <a:t>….assign it (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temporarily</a:t>
            </a:r>
            <a:r>
              <a:rPr lang="en-US" sz="2800" dirty="0" smtClean="0">
                <a:latin typeface="Comic Sans MS" panose="030F0702030302020204" pitchFamily="66" charset="0"/>
              </a:rPr>
              <a:t>) to location with closest existing item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Carefully</a:t>
            </a:r>
            <a:r>
              <a:rPr lang="en-US" sz="2800" dirty="0" smtClean="0">
                <a:latin typeface="Comic Sans MS" panose="030F0702030302020204" pitchFamily="66" charset="0"/>
              </a:rPr>
              <a:t>) choose a segment containing new item…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    ……and rebalance the segment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500" b="1" kern="1200" dirty="0" smtClean="0">
              <a:ln w="12700">
                <a:solidFill>
                  <a:srgbClr val="006633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500" b="1" kern="1200" dirty="0">
                <a:ln w="12700">
                  <a:solidFill>
                    <a:srgbClr val="006633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US" sz="2500" b="1" kern="1200" dirty="0" smtClean="0">
                <a:ln w="12700">
                  <a:solidFill>
                    <a:srgbClr val="006633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</a:t>
            </a:r>
            <a:r>
              <a:rPr lang="en-US" sz="2500" b="1" kern="1200" dirty="0">
                <a:ln w="12700">
                  <a:solidFill>
                    <a:srgbClr val="006633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US" sz="2500" b="1" kern="1200" dirty="0" smtClean="0">
                <a:ln w="12700">
                  <a:solidFill>
                    <a:srgbClr val="006633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51552"/>
              </p:ext>
            </p:extLst>
          </p:nvPr>
        </p:nvGraphicFramePr>
        <p:xfrm>
          <a:off x="331306" y="4591900"/>
          <a:ext cx="8123580" cy="901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69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01149"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b="1" cap="none" spc="0" baseline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2834" y="4541675"/>
            <a:ext cx="54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0241" y="4800694"/>
            <a:ext cx="54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8398" y="4800693"/>
            <a:ext cx="54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2780" y="4800692"/>
            <a:ext cx="54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5180" y="5762122"/>
            <a:ext cx="54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56970" y="4795144"/>
            <a:ext cx="54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Left Brace 18"/>
          <p:cNvSpPr/>
          <p:nvPr/>
        </p:nvSpPr>
        <p:spPr bwMode="auto">
          <a:xfrm rot="16200000">
            <a:off x="4008676" y="3116045"/>
            <a:ext cx="722456" cy="5493027"/>
          </a:xfrm>
          <a:prstGeom prst="leftBrace">
            <a:avLst/>
          </a:prstGeom>
          <a:solidFill>
            <a:schemeClr val="bg1"/>
          </a:solidFill>
          <a:ln w="19050" cap="flat" cmpd="sng" algn="ctr">
            <a:solidFill>
              <a:srgbClr val="00B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6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0.00278 -0.039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99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10399 -2.59259E-6 C -0.15087 -2.59259E-6 -0.20781 -0.03495 -0.20781 -0.06319 L -0.20781 -0.1263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99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14479 -0.00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40" y="-16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0186 L 0.08212 0.000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-4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3958 L 0.0724 -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196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81 -0.12615 L -0.2875 -0.1405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3" grpId="1"/>
      <p:bldP spid="14" grpId="0"/>
      <p:bldP spid="15" grpId="0"/>
      <p:bldP spid="15" grpId="1"/>
      <p:bldP spid="15" grpId="2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Which segment to rebalance?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Assume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 =      2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    2n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Construct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binary tree </a:t>
            </a:r>
            <a:r>
              <a:rPr lang="en-US" dirty="0" smtClean="0">
                <a:latin typeface="Comic Sans MS" panose="030F0702030302020204" pitchFamily="66" charset="0"/>
              </a:rPr>
              <a:t>of array segments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Leaves are individual cells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Root is entire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1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15" y="338065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Sketch of algorithm (m=2n=2</a:t>
            </a:r>
            <a:r>
              <a:rPr lang="en-US" baseline="30000" dirty="0" smtClean="0">
                <a:latin typeface="Comic Sans MS" panose="030F0702030302020204" pitchFamily="66" charset="0"/>
              </a:rPr>
              <a:t>k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286306" y="4964684"/>
            <a:ext cx="384313" cy="37106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04" y="4964684"/>
            <a:ext cx="396274" cy="38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26" y="4964684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07" y="4951432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269" y="4958240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44" y="4960795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19" y="4958241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1282747" y="4055164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024527" y="4052021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34" y="405737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542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35" y="4047260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97" y="312530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434" y="403935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139" y="315819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643" y="315784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262" y="4047259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6" y="2316922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21" y="315087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29" y="231692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25" y="126337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>
            <a:stCxn id="1041" idx="0"/>
          </p:cNvCxnSpPr>
          <p:nvPr/>
        </p:nvCxnSpPr>
        <p:spPr bwMode="auto">
          <a:xfrm flipV="1">
            <a:off x="2548084" y="1623738"/>
            <a:ext cx="1435768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44" idx="2"/>
          </p:cNvCxnSpPr>
          <p:nvPr/>
        </p:nvCxnSpPr>
        <p:spPr bwMode="auto">
          <a:xfrm>
            <a:off x="3985513" y="1623737"/>
            <a:ext cx="1628804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35" idx="0"/>
            <a:endCxn id="1041" idx="2"/>
          </p:cNvCxnSpPr>
          <p:nvPr/>
        </p:nvCxnSpPr>
        <p:spPr bwMode="auto">
          <a:xfrm flipV="1">
            <a:off x="1917385" y="2677285"/>
            <a:ext cx="630699" cy="4480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42" idx="0"/>
          </p:cNvCxnSpPr>
          <p:nvPr/>
        </p:nvCxnSpPr>
        <p:spPr bwMode="auto">
          <a:xfrm flipH="1" flipV="1">
            <a:off x="2548085" y="2677285"/>
            <a:ext cx="679224" cy="4735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038" idx="0"/>
          </p:cNvCxnSpPr>
          <p:nvPr/>
        </p:nvCxnSpPr>
        <p:spPr bwMode="auto">
          <a:xfrm flipV="1">
            <a:off x="4883427" y="2651712"/>
            <a:ext cx="730888" cy="50648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039" idx="0"/>
          </p:cNvCxnSpPr>
          <p:nvPr/>
        </p:nvCxnSpPr>
        <p:spPr bwMode="auto">
          <a:xfrm flipH="1" flipV="1">
            <a:off x="5587921" y="2651712"/>
            <a:ext cx="726010" cy="50613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035" idx="2"/>
          </p:cNvCxnSpPr>
          <p:nvPr/>
        </p:nvCxnSpPr>
        <p:spPr bwMode="auto">
          <a:xfrm flipH="1">
            <a:off x="1544526" y="3485667"/>
            <a:ext cx="372859" cy="5536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035" idx="2"/>
            <a:endCxn id="15" idx="0"/>
          </p:cNvCxnSpPr>
          <p:nvPr/>
        </p:nvCxnSpPr>
        <p:spPr bwMode="auto">
          <a:xfrm>
            <a:off x="1917385" y="3485667"/>
            <a:ext cx="368921" cy="56635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042" idx="2"/>
          </p:cNvCxnSpPr>
          <p:nvPr/>
        </p:nvCxnSpPr>
        <p:spPr bwMode="auto">
          <a:xfrm flipH="1">
            <a:off x="2959021" y="3511239"/>
            <a:ext cx="268288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042" idx="2"/>
          </p:cNvCxnSpPr>
          <p:nvPr/>
        </p:nvCxnSpPr>
        <p:spPr bwMode="auto">
          <a:xfrm>
            <a:off x="3227309" y="3511239"/>
            <a:ext cx="463520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038" idx="2"/>
            <a:endCxn id="1034" idx="0"/>
          </p:cNvCxnSpPr>
          <p:nvPr/>
        </p:nvCxnSpPr>
        <p:spPr bwMode="auto">
          <a:xfrm flipH="1">
            <a:off x="4452623" y="3518557"/>
            <a:ext cx="430804" cy="52870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038" idx="2"/>
            <a:endCxn id="1036" idx="0"/>
          </p:cNvCxnSpPr>
          <p:nvPr/>
        </p:nvCxnSpPr>
        <p:spPr bwMode="auto">
          <a:xfrm>
            <a:off x="4883427" y="3518557"/>
            <a:ext cx="298174" cy="55206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039" idx="2"/>
            <a:endCxn id="1037" idx="0"/>
          </p:cNvCxnSpPr>
          <p:nvPr/>
        </p:nvCxnSpPr>
        <p:spPr bwMode="auto">
          <a:xfrm flipH="1">
            <a:off x="5935722" y="3518211"/>
            <a:ext cx="378209" cy="521147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39" idx="2"/>
            <a:endCxn id="1040" idx="0"/>
          </p:cNvCxnSpPr>
          <p:nvPr/>
        </p:nvCxnSpPr>
        <p:spPr bwMode="auto">
          <a:xfrm>
            <a:off x="6313931" y="3518211"/>
            <a:ext cx="420619" cy="52904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28" idx="0"/>
            <a:endCxn id="8" idx="2"/>
          </p:cNvCxnSpPr>
          <p:nvPr/>
        </p:nvCxnSpPr>
        <p:spPr bwMode="auto">
          <a:xfrm flipV="1">
            <a:off x="1417845" y="4399721"/>
            <a:ext cx="126681" cy="55171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027" idx="0"/>
            <a:endCxn id="8" idx="2"/>
          </p:cNvCxnSpPr>
          <p:nvPr/>
        </p:nvCxnSpPr>
        <p:spPr bwMode="auto">
          <a:xfrm flipH="1" flipV="1">
            <a:off x="1544526" y="4399721"/>
            <a:ext cx="198438" cy="56496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026" idx="0"/>
            <a:endCxn id="15" idx="2"/>
          </p:cNvCxnSpPr>
          <p:nvPr/>
        </p:nvCxnSpPr>
        <p:spPr bwMode="auto">
          <a:xfrm flipV="1">
            <a:off x="2139541" y="4396578"/>
            <a:ext cx="146765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" idx="0"/>
            <a:endCxn id="15" idx="2"/>
          </p:cNvCxnSpPr>
          <p:nvPr/>
        </p:nvCxnSpPr>
        <p:spPr bwMode="auto">
          <a:xfrm flipH="1" flipV="1">
            <a:off x="2286306" y="4396578"/>
            <a:ext cx="192157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endCxn id="1032" idx="2"/>
          </p:cNvCxnSpPr>
          <p:nvPr/>
        </p:nvCxnSpPr>
        <p:spPr bwMode="auto">
          <a:xfrm flipV="1">
            <a:off x="2887697" y="4417734"/>
            <a:ext cx="71325" cy="546950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032" idx="2"/>
          </p:cNvCxnSpPr>
          <p:nvPr/>
        </p:nvCxnSpPr>
        <p:spPr bwMode="auto">
          <a:xfrm flipH="1" flipV="1">
            <a:off x="2959022" y="4417734"/>
            <a:ext cx="268286" cy="5405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4" name="Straight Connector 1023"/>
          <p:cNvCxnSpPr>
            <a:endCxn id="1033" idx="2"/>
          </p:cNvCxnSpPr>
          <p:nvPr/>
        </p:nvCxnSpPr>
        <p:spPr bwMode="auto">
          <a:xfrm flipV="1">
            <a:off x="3591339" y="4430989"/>
            <a:ext cx="99491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5" name="Straight Connector 1044"/>
          <p:cNvCxnSpPr/>
          <p:nvPr/>
        </p:nvCxnSpPr>
        <p:spPr bwMode="auto">
          <a:xfrm flipH="1" flipV="1">
            <a:off x="3717225" y="4430989"/>
            <a:ext cx="241892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7" name="Straight Connector 1046"/>
          <p:cNvCxnSpPr>
            <a:endCxn id="1034" idx="2"/>
          </p:cNvCxnSpPr>
          <p:nvPr/>
        </p:nvCxnSpPr>
        <p:spPr bwMode="auto">
          <a:xfrm flipV="1">
            <a:off x="4253800" y="4407623"/>
            <a:ext cx="198823" cy="55706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1" name="Straight Connector 1050"/>
          <p:cNvCxnSpPr/>
          <p:nvPr/>
        </p:nvCxnSpPr>
        <p:spPr bwMode="auto">
          <a:xfrm>
            <a:off x="4452623" y="4430989"/>
            <a:ext cx="215402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3" name="Straight Connector 1052"/>
          <p:cNvCxnSpPr>
            <a:stCxn id="1036" idx="2"/>
          </p:cNvCxnSpPr>
          <p:nvPr/>
        </p:nvCxnSpPr>
        <p:spPr bwMode="auto">
          <a:xfrm flipH="1">
            <a:off x="5032514" y="4430989"/>
            <a:ext cx="149087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5" name="Straight Connector 1054"/>
          <p:cNvCxnSpPr>
            <a:stCxn id="1036" idx="2"/>
          </p:cNvCxnSpPr>
          <p:nvPr/>
        </p:nvCxnSpPr>
        <p:spPr bwMode="auto">
          <a:xfrm>
            <a:off x="5181601" y="4430989"/>
            <a:ext cx="268287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7" name="Straight Connector 1056"/>
          <p:cNvCxnSpPr>
            <a:stCxn id="1037" idx="2"/>
          </p:cNvCxnSpPr>
          <p:nvPr/>
        </p:nvCxnSpPr>
        <p:spPr bwMode="auto">
          <a:xfrm flipH="1">
            <a:off x="5777948" y="4399721"/>
            <a:ext cx="15777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9" name="Straight Connector 1058"/>
          <p:cNvCxnSpPr>
            <a:stCxn id="1037" idx="2"/>
          </p:cNvCxnSpPr>
          <p:nvPr/>
        </p:nvCxnSpPr>
        <p:spPr bwMode="auto">
          <a:xfrm>
            <a:off x="5935722" y="4399721"/>
            <a:ext cx="18910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1" name="Straight Connector 1060"/>
          <p:cNvCxnSpPr>
            <a:stCxn id="1040" idx="2"/>
          </p:cNvCxnSpPr>
          <p:nvPr/>
        </p:nvCxnSpPr>
        <p:spPr bwMode="auto">
          <a:xfrm flipH="1">
            <a:off x="6524240" y="4407622"/>
            <a:ext cx="210310" cy="55061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3" name="Straight Connector 1062"/>
          <p:cNvCxnSpPr>
            <a:stCxn id="1040" idx="2"/>
          </p:cNvCxnSpPr>
          <p:nvPr/>
        </p:nvCxnSpPr>
        <p:spPr bwMode="auto">
          <a:xfrm>
            <a:off x="6734550" y="4407622"/>
            <a:ext cx="116824" cy="55706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6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22" y="5000286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9" name="TextBox 1068"/>
          <p:cNvSpPr txBox="1"/>
          <p:nvPr/>
        </p:nvSpPr>
        <p:spPr>
          <a:xfrm>
            <a:off x="7177975" y="5047347"/>
            <a:ext cx="169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4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=1/2+4/8=1</a:t>
            </a:r>
            <a:r>
              <a:rPr lang="en-US" baseline="-25000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55168" y="4027245"/>
            <a:ext cx="189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sz="1600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=1/2+3/8=7/8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798733" y="3150876"/>
            <a:ext cx="19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=1/2+2/8=6/8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851374" y="2277499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=1/2+1/8=5/8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98733" y="1254405"/>
            <a:ext cx="189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0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=1/2+0/8=1/2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070" name="TextBox 1069"/>
          <p:cNvSpPr txBox="1"/>
          <p:nvPr/>
        </p:nvSpPr>
        <p:spPr>
          <a:xfrm>
            <a:off x="967409" y="5632174"/>
            <a:ext cx="637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Density threshold  </a:t>
            </a:r>
            <a:r>
              <a:rPr lang="en-US" dirty="0" err="1" smtClean="0">
                <a:solidFill>
                  <a:srgbClr val="0033CC"/>
                </a:solidFill>
                <a:latin typeface="Comic Sans MS" panose="030F0702030302020204" pitchFamily="66" charset="0"/>
              </a:rPr>
              <a:t>Tj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    =      1/2 + (j/2k)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4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15" y="338065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Sketch of algorithm (m=2n=2</a:t>
            </a:r>
            <a:r>
              <a:rPr lang="en-US" baseline="30000" dirty="0" smtClean="0">
                <a:latin typeface="Comic Sans MS" panose="030F0702030302020204" pitchFamily="66" charset="0"/>
              </a:rPr>
              <a:t>k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286306" y="4964684"/>
            <a:ext cx="384313" cy="37106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04" y="4964684"/>
            <a:ext cx="396274" cy="38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26" y="4964684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07" y="4951432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269" y="4958240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44" y="4960795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19" y="4958241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1282747" y="4055164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024527" y="4052021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34" y="405737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542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35" y="4047260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97" y="312530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434" y="403935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139" y="315819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643" y="315784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262" y="4047259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6" y="2316922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21" y="315087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29" y="231692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25" y="126337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>
            <a:stCxn id="1041" idx="0"/>
          </p:cNvCxnSpPr>
          <p:nvPr/>
        </p:nvCxnSpPr>
        <p:spPr bwMode="auto">
          <a:xfrm flipV="1">
            <a:off x="2548084" y="1623738"/>
            <a:ext cx="1435768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44" idx="2"/>
          </p:cNvCxnSpPr>
          <p:nvPr/>
        </p:nvCxnSpPr>
        <p:spPr bwMode="auto">
          <a:xfrm>
            <a:off x="3985513" y="1623737"/>
            <a:ext cx="1628804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35" idx="0"/>
            <a:endCxn id="1041" idx="2"/>
          </p:cNvCxnSpPr>
          <p:nvPr/>
        </p:nvCxnSpPr>
        <p:spPr bwMode="auto">
          <a:xfrm flipV="1">
            <a:off x="1917385" y="2677285"/>
            <a:ext cx="630699" cy="4480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42" idx="0"/>
          </p:cNvCxnSpPr>
          <p:nvPr/>
        </p:nvCxnSpPr>
        <p:spPr bwMode="auto">
          <a:xfrm flipH="1" flipV="1">
            <a:off x="2548085" y="2677285"/>
            <a:ext cx="679224" cy="4735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038" idx="0"/>
          </p:cNvCxnSpPr>
          <p:nvPr/>
        </p:nvCxnSpPr>
        <p:spPr bwMode="auto">
          <a:xfrm flipV="1">
            <a:off x="4883427" y="2651712"/>
            <a:ext cx="730888" cy="50648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039" idx="0"/>
          </p:cNvCxnSpPr>
          <p:nvPr/>
        </p:nvCxnSpPr>
        <p:spPr bwMode="auto">
          <a:xfrm flipH="1" flipV="1">
            <a:off x="5587921" y="2651712"/>
            <a:ext cx="726010" cy="50613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035" idx="2"/>
          </p:cNvCxnSpPr>
          <p:nvPr/>
        </p:nvCxnSpPr>
        <p:spPr bwMode="auto">
          <a:xfrm flipH="1">
            <a:off x="1544526" y="3485667"/>
            <a:ext cx="372859" cy="5536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035" idx="2"/>
            <a:endCxn id="15" idx="0"/>
          </p:cNvCxnSpPr>
          <p:nvPr/>
        </p:nvCxnSpPr>
        <p:spPr bwMode="auto">
          <a:xfrm>
            <a:off x="1917385" y="3485667"/>
            <a:ext cx="368921" cy="56635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042" idx="2"/>
          </p:cNvCxnSpPr>
          <p:nvPr/>
        </p:nvCxnSpPr>
        <p:spPr bwMode="auto">
          <a:xfrm flipH="1">
            <a:off x="2959021" y="3511239"/>
            <a:ext cx="268288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042" idx="2"/>
          </p:cNvCxnSpPr>
          <p:nvPr/>
        </p:nvCxnSpPr>
        <p:spPr bwMode="auto">
          <a:xfrm>
            <a:off x="3227309" y="3511239"/>
            <a:ext cx="463520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038" idx="2"/>
            <a:endCxn id="1034" idx="0"/>
          </p:cNvCxnSpPr>
          <p:nvPr/>
        </p:nvCxnSpPr>
        <p:spPr bwMode="auto">
          <a:xfrm flipH="1">
            <a:off x="4452623" y="3518557"/>
            <a:ext cx="430804" cy="52870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038" idx="2"/>
            <a:endCxn id="1036" idx="0"/>
          </p:cNvCxnSpPr>
          <p:nvPr/>
        </p:nvCxnSpPr>
        <p:spPr bwMode="auto">
          <a:xfrm>
            <a:off x="4883427" y="3518557"/>
            <a:ext cx="298174" cy="55206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039" idx="2"/>
            <a:endCxn id="1037" idx="0"/>
          </p:cNvCxnSpPr>
          <p:nvPr/>
        </p:nvCxnSpPr>
        <p:spPr bwMode="auto">
          <a:xfrm flipH="1">
            <a:off x="5935722" y="3518211"/>
            <a:ext cx="378209" cy="521147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39" idx="2"/>
            <a:endCxn id="1040" idx="0"/>
          </p:cNvCxnSpPr>
          <p:nvPr/>
        </p:nvCxnSpPr>
        <p:spPr bwMode="auto">
          <a:xfrm>
            <a:off x="6313931" y="3518211"/>
            <a:ext cx="420619" cy="52904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28" idx="0"/>
            <a:endCxn id="8" idx="2"/>
          </p:cNvCxnSpPr>
          <p:nvPr/>
        </p:nvCxnSpPr>
        <p:spPr bwMode="auto">
          <a:xfrm flipV="1">
            <a:off x="1417845" y="4399721"/>
            <a:ext cx="126681" cy="55171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027" idx="0"/>
            <a:endCxn id="8" idx="2"/>
          </p:cNvCxnSpPr>
          <p:nvPr/>
        </p:nvCxnSpPr>
        <p:spPr bwMode="auto">
          <a:xfrm flipH="1" flipV="1">
            <a:off x="1544526" y="4399721"/>
            <a:ext cx="198438" cy="56496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026" idx="0"/>
            <a:endCxn id="15" idx="2"/>
          </p:cNvCxnSpPr>
          <p:nvPr/>
        </p:nvCxnSpPr>
        <p:spPr bwMode="auto">
          <a:xfrm flipV="1">
            <a:off x="2139541" y="4396578"/>
            <a:ext cx="146765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" idx="0"/>
            <a:endCxn id="15" idx="2"/>
          </p:cNvCxnSpPr>
          <p:nvPr/>
        </p:nvCxnSpPr>
        <p:spPr bwMode="auto">
          <a:xfrm flipH="1" flipV="1">
            <a:off x="2286306" y="4396578"/>
            <a:ext cx="192157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endCxn id="1032" idx="2"/>
          </p:cNvCxnSpPr>
          <p:nvPr/>
        </p:nvCxnSpPr>
        <p:spPr bwMode="auto">
          <a:xfrm flipV="1">
            <a:off x="2887697" y="4417734"/>
            <a:ext cx="71325" cy="546950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032" idx="2"/>
          </p:cNvCxnSpPr>
          <p:nvPr/>
        </p:nvCxnSpPr>
        <p:spPr bwMode="auto">
          <a:xfrm flipH="1" flipV="1">
            <a:off x="2959022" y="4417734"/>
            <a:ext cx="268286" cy="5405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4" name="Straight Connector 1023"/>
          <p:cNvCxnSpPr>
            <a:endCxn id="1033" idx="2"/>
          </p:cNvCxnSpPr>
          <p:nvPr/>
        </p:nvCxnSpPr>
        <p:spPr bwMode="auto">
          <a:xfrm flipV="1">
            <a:off x="3591339" y="4430989"/>
            <a:ext cx="99491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5" name="Straight Connector 1044"/>
          <p:cNvCxnSpPr/>
          <p:nvPr/>
        </p:nvCxnSpPr>
        <p:spPr bwMode="auto">
          <a:xfrm flipH="1" flipV="1">
            <a:off x="3717225" y="4430989"/>
            <a:ext cx="241892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7" name="Straight Connector 1046"/>
          <p:cNvCxnSpPr>
            <a:endCxn id="1034" idx="2"/>
          </p:cNvCxnSpPr>
          <p:nvPr/>
        </p:nvCxnSpPr>
        <p:spPr bwMode="auto">
          <a:xfrm flipV="1">
            <a:off x="4253800" y="4407623"/>
            <a:ext cx="198823" cy="55706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1" name="Straight Connector 1050"/>
          <p:cNvCxnSpPr/>
          <p:nvPr/>
        </p:nvCxnSpPr>
        <p:spPr bwMode="auto">
          <a:xfrm>
            <a:off x="4452623" y="4430989"/>
            <a:ext cx="215402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3" name="Straight Connector 1052"/>
          <p:cNvCxnSpPr>
            <a:stCxn id="1036" idx="2"/>
          </p:cNvCxnSpPr>
          <p:nvPr/>
        </p:nvCxnSpPr>
        <p:spPr bwMode="auto">
          <a:xfrm flipH="1">
            <a:off x="5032514" y="4430989"/>
            <a:ext cx="149087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5" name="Straight Connector 1054"/>
          <p:cNvCxnSpPr>
            <a:stCxn id="1036" idx="2"/>
          </p:cNvCxnSpPr>
          <p:nvPr/>
        </p:nvCxnSpPr>
        <p:spPr bwMode="auto">
          <a:xfrm>
            <a:off x="5181601" y="4430989"/>
            <a:ext cx="268287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7" name="Straight Connector 1056"/>
          <p:cNvCxnSpPr>
            <a:stCxn id="1037" idx="2"/>
          </p:cNvCxnSpPr>
          <p:nvPr/>
        </p:nvCxnSpPr>
        <p:spPr bwMode="auto">
          <a:xfrm flipH="1">
            <a:off x="5777948" y="4399721"/>
            <a:ext cx="15777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9" name="Straight Connector 1058"/>
          <p:cNvCxnSpPr>
            <a:stCxn id="1037" idx="2"/>
          </p:cNvCxnSpPr>
          <p:nvPr/>
        </p:nvCxnSpPr>
        <p:spPr bwMode="auto">
          <a:xfrm>
            <a:off x="5935722" y="4399721"/>
            <a:ext cx="18910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1" name="Straight Connector 1060"/>
          <p:cNvCxnSpPr>
            <a:stCxn id="1040" idx="2"/>
          </p:cNvCxnSpPr>
          <p:nvPr/>
        </p:nvCxnSpPr>
        <p:spPr bwMode="auto">
          <a:xfrm flipH="1">
            <a:off x="6524240" y="4407622"/>
            <a:ext cx="210310" cy="55061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3" name="Straight Connector 1062"/>
          <p:cNvCxnSpPr>
            <a:stCxn id="1040" idx="2"/>
          </p:cNvCxnSpPr>
          <p:nvPr/>
        </p:nvCxnSpPr>
        <p:spPr bwMode="auto">
          <a:xfrm>
            <a:off x="6734550" y="4407622"/>
            <a:ext cx="116824" cy="55706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6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22" y="5000286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9" name="TextBox 1068"/>
          <p:cNvSpPr txBox="1"/>
          <p:nvPr/>
        </p:nvSpPr>
        <p:spPr>
          <a:xfrm>
            <a:off x="7177975" y="5047347"/>
            <a:ext cx="169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4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=1/2+4/8=1</a:t>
            </a:r>
            <a:r>
              <a:rPr lang="en-US" baseline="-25000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55168" y="4027245"/>
            <a:ext cx="189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sz="1600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=1/2+3/8=7/8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798733" y="3150876"/>
            <a:ext cx="19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=1/2+2/8=6/8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851374" y="2277499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=1/2+1/8=5/8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98733" y="1254405"/>
            <a:ext cx="189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0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=1/2+0/8=1/2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28371" y="5024977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33CC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24995" y="5003444"/>
            <a:ext cx="4172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11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94231" y="501170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15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38011" y="502496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19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14763" y="5008393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24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31255" y="4986877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29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5322" y="4070083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52214" y="407837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40718" y="405186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24866" y="407009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26640" y="409327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98717" y="4036955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96980" y="2345634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3/8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663156" y="3124215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39186" y="4036958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75282" y="4065107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34042" y="231416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3/8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74502" y="3192120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71419" y="3160653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75124" y="3149051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42106" y="1272204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3/8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81696" y="570912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14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88069" y="206402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80667" y="1914941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68294" y="1666461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02472" y="205905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0469" y="221642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92869" y="236882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45269" y="252122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97669" y="267362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45473" y="1300348"/>
            <a:ext cx="482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00"/>
                </a:solidFill>
              </a:rPr>
              <a:t>7/16</a:t>
            </a:r>
            <a:endParaRPr lang="en-US" sz="1200" dirty="0">
              <a:solidFill>
                <a:srgbClr val="00B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317483" y="2307518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00"/>
                </a:solidFill>
              </a:rPr>
              <a:t>1/2</a:t>
            </a:r>
            <a:endParaRPr lang="en-US" sz="1600" dirty="0">
              <a:solidFill>
                <a:srgbClr val="00B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991676" y="3165598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00"/>
                </a:solidFill>
              </a:rPr>
              <a:t>3/4</a:t>
            </a:r>
            <a:endParaRPr lang="en-US" sz="1600" dirty="0">
              <a:solidFill>
                <a:srgbClr val="00B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62145" y="4088297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00"/>
                </a:solidFill>
              </a:rPr>
              <a:t> </a:t>
            </a:r>
            <a:r>
              <a:rPr lang="en-US" sz="1600" dirty="0" smtClean="0">
                <a:solidFill>
                  <a:srgbClr val="00B000"/>
                </a:solidFill>
              </a:rPr>
              <a:t> 1</a:t>
            </a:r>
            <a:endParaRPr lang="en-US" sz="1600" dirty="0">
              <a:solidFill>
                <a:srgbClr val="00B000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2448030" y="4118385"/>
            <a:ext cx="499038" cy="2973577"/>
          </a:xfrm>
          <a:prstGeom prst="leftBrac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6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0023 -0.0033 0.00046 -0.00503 0.00069 C -0.00555 0.00092 -0.00607 0.00162 -0.0066 0.00162 C -0.01232 0.00162 -0.01823 0.00092 -0.02396 0.00069 C -0.02448 0.00046 -0.025 0.00023 -0.02569 0 C -0.02743 -0.00047 -0.02986 -0.00024 -0.0316 -0.00139 C -0.03212 -0.00186 -0.03264 -0.00255 -0.03316 -0.00278 C -0.03368 -0.00325 -0.03437 -0.00325 -0.03489 -0.00348 C -0.03541 -0.00394 -0.03594 -0.00463 -0.03646 -0.0051 C -0.03732 -0.00579 -0.03837 -0.00649 -0.03923 -0.00718 C -0.04097 -0.00857 -0.04097 -0.00903 -0.04305 -0.01019 C -0.0441 -0.01065 -0.04514 -0.01088 -0.04635 -0.01158 C -0.05 -0.01366 -0.04809 -0.0125 -0.05225 -0.01436 C -0.05278 -0.01459 -0.0533 -0.01505 -0.05382 -0.01505 C -0.05712 -0.01621 -0.05538 -0.01575 -0.05937 -0.01667 C -0.06024 -0.01713 -0.06111 -0.0176 -0.06198 -0.01806 C -0.0625 -0.01829 -0.06319 -0.01852 -0.06371 -0.01875 C -0.06475 -0.01968 -0.06701 -0.02176 -0.06701 -0.02176 C -0.06823 -0.02709 -0.06614 -0.01991 -0.06962 -0.02686 C -0.07031 -0.02825 -0.07135 -0.0294 -0.07187 -0.03102 C -0.07239 -0.03357 -0.07239 -0.03403 -0.07396 -0.03612 C -0.07448 -0.03681 -0.075 -0.03704 -0.07569 -0.0375 C -0.07604 -0.03843 -0.07639 -0.03889 -0.07673 -0.03982 C -0.07691 -0.04051 -0.07691 -0.04121 -0.07725 -0.0419 C -0.07743 -0.0426 -0.07795 -0.04283 -0.0783 -0.04329 C -0.07882 -0.04399 -0.07899 -0.04491 -0.07934 -0.04561 C -0.07916 -0.05116 -0.07882 -0.06737 -0.07778 -0.07315 C -0.0776 -0.07408 -0.07673 -0.07454 -0.07621 -0.07524 C -0.07604 -0.07593 -0.07604 -0.07686 -0.07569 -0.07755 C -0.075 -0.07825 -0.07413 -0.07848 -0.07344 -0.07894 C -0.07048 -0.08102 -0.07326 -0.07987 -0.06962 -0.08102 C -0.06771 -0.08288 -0.06875 -0.08241 -0.06701 -0.08241 L -0.0658 -0.08172 L -0.06528 -0.0882 " pathEditMode="relative" ptsTypes="AAAAAAAAAAAAAAAAAAAAAAAAAAAAAAAAAAA">
                                      <p:cBhvr>
                                        <p:cTn id="7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4.44444E-6 -4.44444E-6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4" grpId="1"/>
      <p:bldP spid="65" grpId="0"/>
      <p:bldP spid="65" grpId="1"/>
      <p:bldP spid="66" grpId="0"/>
      <p:bldP spid="67" grpId="0"/>
      <p:bldP spid="68" grpId="0"/>
      <p:bldP spid="69" grpId="0"/>
      <p:bldP spid="7" grpId="0"/>
      <p:bldP spid="72" grpId="0"/>
      <p:bldP spid="72" grpId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1" grpId="1"/>
      <p:bldP spid="82" grpId="0"/>
      <p:bldP spid="83" grpId="0"/>
      <p:bldP spid="84" grpId="0"/>
      <p:bldP spid="84" grpId="1"/>
      <p:bldP spid="85" grpId="0"/>
      <p:bldP spid="85" grpId="1"/>
      <p:bldP spid="86" grpId="0"/>
      <p:bldP spid="86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6" grpId="0"/>
      <p:bldP spid="96" grpId="1"/>
      <p:bldP spid="98" grpId="0"/>
      <p:bldP spid="98" grpId="1"/>
      <p:bldP spid="99" grpId="0"/>
      <p:bldP spid="99" grpId="2"/>
      <p:bldP spid="100" grpId="0"/>
      <p:bldP spid="100" grpId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15" y="338065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Sketch of algorithm (m=2n=2</a:t>
            </a:r>
            <a:r>
              <a:rPr lang="en-US" baseline="30000" dirty="0" smtClean="0">
                <a:latin typeface="Comic Sans MS" panose="030F0702030302020204" pitchFamily="66" charset="0"/>
              </a:rPr>
              <a:t>k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286306" y="4964684"/>
            <a:ext cx="384313" cy="37106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04" y="4964684"/>
            <a:ext cx="396274" cy="38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26" y="4964684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07" y="4951432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269" y="4958240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44" y="4960795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19" y="4958241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1282747" y="4055164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024527" y="4052021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34" y="405737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542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35" y="4047260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97" y="312530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434" y="403935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139" y="315819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643" y="315784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262" y="4047259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6" y="2316922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21" y="315087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29" y="231692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25" y="126337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>
            <a:stCxn id="1041" idx="0"/>
          </p:cNvCxnSpPr>
          <p:nvPr/>
        </p:nvCxnSpPr>
        <p:spPr bwMode="auto">
          <a:xfrm flipV="1">
            <a:off x="2548084" y="1623738"/>
            <a:ext cx="1435768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44" idx="2"/>
          </p:cNvCxnSpPr>
          <p:nvPr/>
        </p:nvCxnSpPr>
        <p:spPr bwMode="auto">
          <a:xfrm>
            <a:off x="3985513" y="1623737"/>
            <a:ext cx="1628804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35" idx="0"/>
            <a:endCxn id="1041" idx="2"/>
          </p:cNvCxnSpPr>
          <p:nvPr/>
        </p:nvCxnSpPr>
        <p:spPr bwMode="auto">
          <a:xfrm flipV="1">
            <a:off x="1917385" y="2677285"/>
            <a:ext cx="630699" cy="4480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42" idx="0"/>
          </p:cNvCxnSpPr>
          <p:nvPr/>
        </p:nvCxnSpPr>
        <p:spPr bwMode="auto">
          <a:xfrm flipH="1" flipV="1">
            <a:off x="2548085" y="2677285"/>
            <a:ext cx="679224" cy="4735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038" idx="0"/>
          </p:cNvCxnSpPr>
          <p:nvPr/>
        </p:nvCxnSpPr>
        <p:spPr bwMode="auto">
          <a:xfrm flipV="1">
            <a:off x="4883427" y="2651712"/>
            <a:ext cx="730888" cy="50648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039" idx="0"/>
          </p:cNvCxnSpPr>
          <p:nvPr/>
        </p:nvCxnSpPr>
        <p:spPr bwMode="auto">
          <a:xfrm flipH="1" flipV="1">
            <a:off x="5587921" y="2651712"/>
            <a:ext cx="726010" cy="50613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035" idx="2"/>
          </p:cNvCxnSpPr>
          <p:nvPr/>
        </p:nvCxnSpPr>
        <p:spPr bwMode="auto">
          <a:xfrm flipH="1">
            <a:off x="1544526" y="3485667"/>
            <a:ext cx="372859" cy="5536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035" idx="2"/>
            <a:endCxn id="15" idx="0"/>
          </p:cNvCxnSpPr>
          <p:nvPr/>
        </p:nvCxnSpPr>
        <p:spPr bwMode="auto">
          <a:xfrm>
            <a:off x="1917385" y="3485667"/>
            <a:ext cx="368921" cy="56635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042" idx="2"/>
          </p:cNvCxnSpPr>
          <p:nvPr/>
        </p:nvCxnSpPr>
        <p:spPr bwMode="auto">
          <a:xfrm flipH="1">
            <a:off x="2959021" y="3511239"/>
            <a:ext cx="268288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042" idx="2"/>
          </p:cNvCxnSpPr>
          <p:nvPr/>
        </p:nvCxnSpPr>
        <p:spPr bwMode="auto">
          <a:xfrm>
            <a:off x="3227309" y="3511239"/>
            <a:ext cx="463520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038" idx="2"/>
            <a:endCxn id="1034" idx="0"/>
          </p:cNvCxnSpPr>
          <p:nvPr/>
        </p:nvCxnSpPr>
        <p:spPr bwMode="auto">
          <a:xfrm flipH="1">
            <a:off x="4452623" y="3518557"/>
            <a:ext cx="430804" cy="52870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038" idx="2"/>
            <a:endCxn id="1036" idx="0"/>
          </p:cNvCxnSpPr>
          <p:nvPr/>
        </p:nvCxnSpPr>
        <p:spPr bwMode="auto">
          <a:xfrm>
            <a:off x="4883427" y="3518557"/>
            <a:ext cx="298174" cy="55206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039" idx="2"/>
            <a:endCxn id="1037" idx="0"/>
          </p:cNvCxnSpPr>
          <p:nvPr/>
        </p:nvCxnSpPr>
        <p:spPr bwMode="auto">
          <a:xfrm flipH="1">
            <a:off x="5935722" y="3518211"/>
            <a:ext cx="378209" cy="521147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39" idx="2"/>
            <a:endCxn id="1040" idx="0"/>
          </p:cNvCxnSpPr>
          <p:nvPr/>
        </p:nvCxnSpPr>
        <p:spPr bwMode="auto">
          <a:xfrm>
            <a:off x="6313931" y="3518211"/>
            <a:ext cx="420619" cy="52904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28" idx="0"/>
            <a:endCxn id="8" idx="2"/>
          </p:cNvCxnSpPr>
          <p:nvPr/>
        </p:nvCxnSpPr>
        <p:spPr bwMode="auto">
          <a:xfrm flipV="1">
            <a:off x="1417845" y="4399721"/>
            <a:ext cx="126681" cy="55171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027" idx="0"/>
            <a:endCxn id="8" idx="2"/>
          </p:cNvCxnSpPr>
          <p:nvPr/>
        </p:nvCxnSpPr>
        <p:spPr bwMode="auto">
          <a:xfrm flipH="1" flipV="1">
            <a:off x="1544526" y="4399721"/>
            <a:ext cx="198438" cy="56496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026" idx="0"/>
            <a:endCxn id="15" idx="2"/>
          </p:cNvCxnSpPr>
          <p:nvPr/>
        </p:nvCxnSpPr>
        <p:spPr bwMode="auto">
          <a:xfrm flipV="1">
            <a:off x="2139541" y="4396578"/>
            <a:ext cx="146765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" idx="0"/>
            <a:endCxn id="15" idx="2"/>
          </p:cNvCxnSpPr>
          <p:nvPr/>
        </p:nvCxnSpPr>
        <p:spPr bwMode="auto">
          <a:xfrm flipH="1" flipV="1">
            <a:off x="2286306" y="4396578"/>
            <a:ext cx="192157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endCxn id="1032" idx="2"/>
          </p:cNvCxnSpPr>
          <p:nvPr/>
        </p:nvCxnSpPr>
        <p:spPr bwMode="auto">
          <a:xfrm flipV="1">
            <a:off x="2887697" y="4417734"/>
            <a:ext cx="71325" cy="546950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032" idx="2"/>
          </p:cNvCxnSpPr>
          <p:nvPr/>
        </p:nvCxnSpPr>
        <p:spPr bwMode="auto">
          <a:xfrm flipH="1" flipV="1">
            <a:off x="2959022" y="4417734"/>
            <a:ext cx="268286" cy="5405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4" name="Straight Connector 1023"/>
          <p:cNvCxnSpPr>
            <a:endCxn id="1033" idx="2"/>
          </p:cNvCxnSpPr>
          <p:nvPr/>
        </p:nvCxnSpPr>
        <p:spPr bwMode="auto">
          <a:xfrm flipV="1">
            <a:off x="3591339" y="4430989"/>
            <a:ext cx="99491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5" name="Straight Connector 1044"/>
          <p:cNvCxnSpPr/>
          <p:nvPr/>
        </p:nvCxnSpPr>
        <p:spPr bwMode="auto">
          <a:xfrm flipH="1" flipV="1">
            <a:off x="3717225" y="4430989"/>
            <a:ext cx="241892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7" name="Straight Connector 1046"/>
          <p:cNvCxnSpPr>
            <a:endCxn id="1034" idx="2"/>
          </p:cNvCxnSpPr>
          <p:nvPr/>
        </p:nvCxnSpPr>
        <p:spPr bwMode="auto">
          <a:xfrm flipV="1">
            <a:off x="4253800" y="4407623"/>
            <a:ext cx="198823" cy="55706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1" name="Straight Connector 1050"/>
          <p:cNvCxnSpPr/>
          <p:nvPr/>
        </p:nvCxnSpPr>
        <p:spPr bwMode="auto">
          <a:xfrm>
            <a:off x="4452623" y="4430989"/>
            <a:ext cx="215402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3" name="Straight Connector 1052"/>
          <p:cNvCxnSpPr>
            <a:stCxn id="1036" idx="2"/>
          </p:cNvCxnSpPr>
          <p:nvPr/>
        </p:nvCxnSpPr>
        <p:spPr bwMode="auto">
          <a:xfrm flipH="1">
            <a:off x="5032514" y="4430989"/>
            <a:ext cx="149087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5" name="Straight Connector 1054"/>
          <p:cNvCxnSpPr>
            <a:stCxn id="1036" idx="2"/>
          </p:cNvCxnSpPr>
          <p:nvPr/>
        </p:nvCxnSpPr>
        <p:spPr bwMode="auto">
          <a:xfrm>
            <a:off x="5181601" y="4430989"/>
            <a:ext cx="268287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7" name="Straight Connector 1056"/>
          <p:cNvCxnSpPr>
            <a:stCxn id="1037" idx="2"/>
          </p:cNvCxnSpPr>
          <p:nvPr/>
        </p:nvCxnSpPr>
        <p:spPr bwMode="auto">
          <a:xfrm flipH="1">
            <a:off x="5777948" y="4399721"/>
            <a:ext cx="15777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9" name="Straight Connector 1058"/>
          <p:cNvCxnSpPr>
            <a:stCxn id="1037" idx="2"/>
          </p:cNvCxnSpPr>
          <p:nvPr/>
        </p:nvCxnSpPr>
        <p:spPr bwMode="auto">
          <a:xfrm>
            <a:off x="5935722" y="4399721"/>
            <a:ext cx="18910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1" name="Straight Connector 1060"/>
          <p:cNvCxnSpPr>
            <a:stCxn id="1040" idx="2"/>
          </p:cNvCxnSpPr>
          <p:nvPr/>
        </p:nvCxnSpPr>
        <p:spPr bwMode="auto">
          <a:xfrm flipH="1">
            <a:off x="6524240" y="4407622"/>
            <a:ext cx="210310" cy="55061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3" name="Straight Connector 1062"/>
          <p:cNvCxnSpPr>
            <a:stCxn id="1040" idx="2"/>
          </p:cNvCxnSpPr>
          <p:nvPr/>
        </p:nvCxnSpPr>
        <p:spPr bwMode="auto">
          <a:xfrm>
            <a:off x="6734550" y="4407622"/>
            <a:ext cx="116824" cy="55706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6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22" y="5000286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9" name="TextBox 1068"/>
          <p:cNvSpPr txBox="1"/>
          <p:nvPr/>
        </p:nvSpPr>
        <p:spPr>
          <a:xfrm>
            <a:off x="7177975" y="5047347"/>
            <a:ext cx="169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4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=1/2+4/8=1</a:t>
            </a:r>
            <a:r>
              <a:rPr lang="en-US" baseline="-25000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55168" y="4027245"/>
            <a:ext cx="189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sz="1600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=1/2+3/8=7/8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798733" y="3150876"/>
            <a:ext cx="19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=1/2+2/8=6/8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851374" y="2277499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=1/2+1/8=5/8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98733" y="1254405"/>
            <a:ext cx="189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0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=1/2+0/8=1/2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28371" y="5024977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33CC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24995" y="5003444"/>
            <a:ext cx="4172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11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94231" y="501170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15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38011" y="502496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19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14763" y="5008393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24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31255" y="4986877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29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5322" y="4070083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52214" y="407837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40718" y="405186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24866" y="407009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26640" y="409327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98717" y="4036955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96980" y="2345634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3/8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663156" y="3124215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39186" y="4036958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75282" y="4065107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34042" y="231416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3/8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74502" y="3192120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71419" y="3160653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75124" y="3149051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42106" y="1272204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3/8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81696" y="570912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14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45473" y="1300348"/>
            <a:ext cx="482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00"/>
                </a:solidFill>
              </a:rPr>
              <a:t>7/16</a:t>
            </a:r>
            <a:endParaRPr lang="en-US" sz="1200" dirty="0">
              <a:solidFill>
                <a:srgbClr val="00B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317483" y="2307518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00"/>
                </a:solidFill>
              </a:rPr>
              <a:t>1/2</a:t>
            </a:r>
            <a:endParaRPr lang="en-US" sz="1600" dirty="0">
              <a:solidFill>
                <a:srgbClr val="00B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991676" y="3165598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00"/>
                </a:solidFill>
              </a:rPr>
              <a:t>3/4</a:t>
            </a:r>
            <a:endParaRPr lang="en-US" sz="1600" dirty="0">
              <a:solidFill>
                <a:srgbClr val="00B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62145" y="4088297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00"/>
                </a:solidFill>
              </a:rPr>
              <a:t> </a:t>
            </a:r>
            <a:r>
              <a:rPr lang="en-US" sz="1600" dirty="0" smtClean="0">
                <a:solidFill>
                  <a:srgbClr val="00B000"/>
                </a:solidFill>
              </a:rPr>
              <a:t> 1</a:t>
            </a:r>
            <a:endParaRPr lang="en-US" sz="1600" dirty="0">
              <a:solidFill>
                <a:srgbClr val="00B000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2448030" y="4118385"/>
            <a:ext cx="499038" cy="2973577"/>
          </a:xfrm>
          <a:prstGeom prst="leftBrac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6702" y="5642542"/>
            <a:ext cx="485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highest  node that is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threshold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169102" y="5675662"/>
            <a:ext cx="485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segment defined by its parent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16702" y="5669958"/>
            <a:ext cx="457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Recompute</a:t>
            </a:r>
            <a:r>
              <a:rPr lang="en-US" dirty="0" smtClean="0"/>
              <a:t> densities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1967964" y="5809447"/>
            <a:ext cx="1498191" cy="37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Rebalance!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7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0023 -0.0033 0.00046 -0.00503 0.00069 C -0.00555 0.00092 -0.00607 0.00162 -0.0066 0.00162 C -0.01232 0.00162 -0.01823 0.00092 -0.02396 0.00069 C -0.02448 0.00046 -0.025 0.00023 -0.02569 0 C -0.02743 -0.00047 -0.02986 -0.00024 -0.0316 -0.00139 C -0.03212 -0.00186 -0.03264 -0.00255 -0.03316 -0.00278 C -0.03368 -0.00325 -0.03437 -0.00325 -0.03489 -0.00348 C -0.03541 -0.00394 -0.03594 -0.00463 -0.03646 -0.0051 C -0.03732 -0.00579 -0.03837 -0.00649 -0.03923 -0.00718 C -0.04097 -0.00857 -0.04097 -0.00903 -0.04305 -0.01019 C -0.0441 -0.01065 -0.04514 -0.01088 -0.04635 -0.01158 C -0.05 -0.01366 -0.04809 -0.0125 -0.05225 -0.01436 C -0.05278 -0.01459 -0.0533 -0.01505 -0.05382 -0.01505 C -0.05712 -0.01621 -0.05538 -0.01575 -0.05937 -0.01667 C -0.06024 -0.01713 -0.06111 -0.0176 -0.06198 -0.01806 C -0.0625 -0.01829 -0.06319 -0.01852 -0.06371 -0.01875 C -0.06475 -0.01968 -0.06701 -0.02176 -0.06701 -0.02176 C -0.06823 -0.02709 -0.06614 -0.01991 -0.06962 -0.02686 C -0.07031 -0.02825 -0.07135 -0.0294 -0.07187 -0.03102 C -0.07239 -0.03357 -0.07239 -0.03403 -0.07396 -0.03612 C -0.07448 -0.03681 -0.075 -0.03704 -0.07569 -0.0375 C -0.07604 -0.03843 -0.07639 -0.03889 -0.07673 -0.03982 C -0.07691 -0.04051 -0.07691 -0.04121 -0.07725 -0.0419 C -0.07743 -0.0426 -0.07795 -0.04283 -0.0783 -0.04329 C -0.07882 -0.04399 -0.07899 -0.04491 -0.07934 -0.04561 C -0.07916 -0.05116 -0.07882 -0.06737 -0.07778 -0.07315 C -0.0776 -0.07408 -0.07673 -0.07454 -0.07621 -0.07524 C -0.07604 -0.07593 -0.07604 -0.07686 -0.07569 -0.07755 C -0.075 -0.07825 -0.07413 -0.07848 -0.07344 -0.07894 C -0.07048 -0.08102 -0.07326 -0.07987 -0.06962 -0.08102 C -0.06771 -0.08288 -0.06875 -0.08241 -0.06701 -0.08241 L -0.0658 -0.08172 L -0.06528 -0.0882 " pathEditMode="relative" ptsTypes="AAAAAAAAAAAAAAAAAAAAAAAAAAAAAAAAAAA">
                                      <p:cBhvr>
                                        <p:cTn id="7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" grpId="0"/>
      <p:bldP spid="72" grpId="0"/>
      <p:bldP spid="72" grpId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1" grpId="1"/>
      <p:bldP spid="82" grpId="0"/>
      <p:bldP spid="83" grpId="0"/>
      <p:bldP spid="84" grpId="0"/>
      <p:bldP spid="84" grpId="1"/>
      <p:bldP spid="85" grpId="0"/>
      <p:bldP spid="85" grpId="1"/>
      <p:bldP spid="86" grpId="0"/>
      <p:bldP spid="86" grpId="1"/>
      <p:bldP spid="96" grpId="0"/>
      <p:bldP spid="98" grpId="0"/>
      <p:bldP spid="99" grpId="0"/>
      <p:bldP spid="99" grpId="1"/>
      <p:bldP spid="100" grpId="0"/>
      <p:bldP spid="9" grpId="0" animBg="1"/>
      <p:bldP spid="3" grpId="0"/>
      <p:bldP spid="3" grpId="1"/>
      <p:bldP spid="101" grpId="0"/>
      <p:bldP spid="101" grpId="1"/>
      <p:bldP spid="6" grpId="0"/>
      <p:bldP spid="6" grpId="1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15" y="338065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Sketch of algorithm (m=2n=2</a:t>
            </a:r>
            <a:r>
              <a:rPr lang="en-US" baseline="30000" dirty="0" smtClean="0">
                <a:latin typeface="Comic Sans MS" panose="030F0702030302020204" pitchFamily="66" charset="0"/>
              </a:rPr>
              <a:t>k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286306" y="4964684"/>
            <a:ext cx="384313" cy="37106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04" y="4964684"/>
            <a:ext cx="396274" cy="38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26" y="4964684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07" y="4951432"/>
            <a:ext cx="3968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269" y="4958240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44" y="4960795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19" y="4958241"/>
            <a:ext cx="1457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1282747" y="4055164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024527" y="4052021"/>
            <a:ext cx="523557" cy="3445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34" y="405737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542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35" y="4047260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97" y="312530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407062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434" y="403935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139" y="315819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643" y="3157848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262" y="4047259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796" y="2316922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21" y="3150876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29" y="2316921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25" y="1263374"/>
            <a:ext cx="536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>
            <a:stCxn id="1041" idx="0"/>
          </p:cNvCxnSpPr>
          <p:nvPr/>
        </p:nvCxnSpPr>
        <p:spPr bwMode="auto">
          <a:xfrm flipV="1">
            <a:off x="2548084" y="1623738"/>
            <a:ext cx="1435768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44" idx="2"/>
          </p:cNvCxnSpPr>
          <p:nvPr/>
        </p:nvCxnSpPr>
        <p:spPr bwMode="auto">
          <a:xfrm>
            <a:off x="3985513" y="1623737"/>
            <a:ext cx="1628804" cy="69318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35" idx="0"/>
            <a:endCxn id="1041" idx="2"/>
          </p:cNvCxnSpPr>
          <p:nvPr/>
        </p:nvCxnSpPr>
        <p:spPr bwMode="auto">
          <a:xfrm flipV="1">
            <a:off x="1917385" y="2677285"/>
            <a:ext cx="630699" cy="4480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42" idx="0"/>
          </p:cNvCxnSpPr>
          <p:nvPr/>
        </p:nvCxnSpPr>
        <p:spPr bwMode="auto">
          <a:xfrm flipH="1" flipV="1">
            <a:off x="2548085" y="2677285"/>
            <a:ext cx="679224" cy="4735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038" idx="0"/>
          </p:cNvCxnSpPr>
          <p:nvPr/>
        </p:nvCxnSpPr>
        <p:spPr bwMode="auto">
          <a:xfrm flipV="1">
            <a:off x="4883427" y="2651712"/>
            <a:ext cx="730888" cy="50648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039" idx="0"/>
          </p:cNvCxnSpPr>
          <p:nvPr/>
        </p:nvCxnSpPr>
        <p:spPr bwMode="auto">
          <a:xfrm flipH="1" flipV="1">
            <a:off x="5587921" y="2651712"/>
            <a:ext cx="726010" cy="50613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035" idx="2"/>
          </p:cNvCxnSpPr>
          <p:nvPr/>
        </p:nvCxnSpPr>
        <p:spPr bwMode="auto">
          <a:xfrm flipH="1">
            <a:off x="1544526" y="3485667"/>
            <a:ext cx="372859" cy="55369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035" idx="2"/>
            <a:endCxn id="15" idx="0"/>
          </p:cNvCxnSpPr>
          <p:nvPr/>
        </p:nvCxnSpPr>
        <p:spPr bwMode="auto">
          <a:xfrm>
            <a:off x="1917385" y="3485667"/>
            <a:ext cx="368921" cy="566354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042" idx="2"/>
          </p:cNvCxnSpPr>
          <p:nvPr/>
        </p:nvCxnSpPr>
        <p:spPr bwMode="auto">
          <a:xfrm flipH="1">
            <a:off x="2959021" y="3511239"/>
            <a:ext cx="268288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042" idx="2"/>
          </p:cNvCxnSpPr>
          <p:nvPr/>
        </p:nvCxnSpPr>
        <p:spPr bwMode="auto">
          <a:xfrm>
            <a:off x="3227309" y="3511239"/>
            <a:ext cx="463520" cy="5281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038" idx="2"/>
            <a:endCxn id="1034" idx="0"/>
          </p:cNvCxnSpPr>
          <p:nvPr/>
        </p:nvCxnSpPr>
        <p:spPr bwMode="auto">
          <a:xfrm flipH="1">
            <a:off x="4452623" y="3518557"/>
            <a:ext cx="430804" cy="52870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038" idx="2"/>
            <a:endCxn id="1036" idx="0"/>
          </p:cNvCxnSpPr>
          <p:nvPr/>
        </p:nvCxnSpPr>
        <p:spPr bwMode="auto">
          <a:xfrm>
            <a:off x="4883427" y="3518557"/>
            <a:ext cx="298174" cy="55206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039" idx="2"/>
            <a:endCxn id="1037" idx="0"/>
          </p:cNvCxnSpPr>
          <p:nvPr/>
        </p:nvCxnSpPr>
        <p:spPr bwMode="auto">
          <a:xfrm flipH="1">
            <a:off x="5935722" y="3518211"/>
            <a:ext cx="378209" cy="521147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39" idx="2"/>
            <a:endCxn id="1040" idx="0"/>
          </p:cNvCxnSpPr>
          <p:nvPr/>
        </p:nvCxnSpPr>
        <p:spPr bwMode="auto">
          <a:xfrm>
            <a:off x="6313931" y="3518211"/>
            <a:ext cx="420619" cy="52904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28" idx="0"/>
            <a:endCxn id="8" idx="2"/>
          </p:cNvCxnSpPr>
          <p:nvPr/>
        </p:nvCxnSpPr>
        <p:spPr bwMode="auto">
          <a:xfrm flipV="1">
            <a:off x="1417845" y="4399721"/>
            <a:ext cx="126681" cy="55171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027" idx="0"/>
            <a:endCxn id="8" idx="2"/>
          </p:cNvCxnSpPr>
          <p:nvPr/>
        </p:nvCxnSpPr>
        <p:spPr bwMode="auto">
          <a:xfrm flipH="1" flipV="1">
            <a:off x="1544526" y="4399721"/>
            <a:ext cx="198438" cy="564963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026" idx="0"/>
            <a:endCxn id="15" idx="2"/>
          </p:cNvCxnSpPr>
          <p:nvPr/>
        </p:nvCxnSpPr>
        <p:spPr bwMode="auto">
          <a:xfrm flipV="1">
            <a:off x="2139541" y="4396578"/>
            <a:ext cx="146765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" idx="0"/>
            <a:endCxn id="15" idx="2"/>
          </p:cNvCxnSpPr>
          <p:nvPr/>
        </p:nvCxnSpPr>
        <p:spPr bwMode="auto">
          <a:xfrm flipH="1" flipV="1">
            <a:off x="2286306" y="4396578"/>
            <a:ext cx="192157" cy="5681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endCxn id="1032" idx="2"/>
          </p:cNvCxnSpPr>
          <p:nvPr/>
        </p:nvCxnSpPr>
        <p:spPr bwMode="auto">
          <a:xfrm flipV="1">
            <a:off x="2887697" y="4417734"/>
            <a:ext cx="71325" cy="546950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032" idx="2"/>
          </p:cNvCxnSpPr>
          <p:nvPr/>
        </p:nvCxnSpPr>
        <p:spPr bwMode="auto">
          <a:xfrm flipH="1" flipV="1">
            <a:off x="2959022" y="4417734"/>
            <a:ext cx="268286" cy="540506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4" name="Straight Connector 1023"/>
          <p:cNvCxnSpPr>
            <a:endCxn id="1033" idx="2"/>
          </p:cNvCxnSpPr>
          <p:nvPr/>
        </p:nvCxnSpPr>
        <p:spPr bwMode="auto">
          <a:xfrm flipV="1">
            <a:off x="3591339" y="4430989"/>
            <a:ext cx="99491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5" name="Straight Connector 1044"/>
          <p:cNvCxnSpPr/>
          <p:nvPr/>
        </p:nvCxnSpPr>
        <p:spPr bwMode="auto">
          <a:xfrm flipH="1" flipV="1">
            <a:off x="3717225" y="4430989"/>
            <a:ext cx="241892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7" name="Straight Connector 1046"/>
          <p:cNvCxnSpPr>
            <a:endCxn id="1034" idx="2"/>
          </p:cNvCxnSpPr>
          <p:nvPr/>
        </p:nvCxnSpPr>
        <p:spPr bwMode="auto">
          <a:xfrm flipV="1">
            <a:off x="4253800" y="4407623"/>
            <a:ext cx="198823" cy="55706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1" name="Straight Connector 1050"/>
          <p:cNvCxnSpPr/>
          <p:nvPr/>
        </p:nvCxnSpPr>
        <p:spPr bwMode="auto">
          <a:xfrm>
            <a:off x="4452623" y="4430989"/>
            <a:ext cx="215402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3" name="Straight Connector 1052"/>
          <p:cNvCxnSpPr>
            <a:stCxn id="1036" idx="2"/>
          </p:cNvCxnSpPr>
          <p:nvPr/>
        </p:nvCxnSpPr>
        <p:spPr bwMode="auto">
          <a:xfrm flipH="1">
            <a:off x="5032514" y="4430989"/>
            <a:ext cx="149087" cy="527251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5" name="Straight Connector 1054"/>
          <p:cNvCxnSpPr>
            <a:stCxn id="1036" idx="2"/>
          </p:cNvCxnSpPr>
          <p:nvPr/>
        </p:nvCxnSpPr>
        <p:spPr bwMode="auto">
          <a:xfrm>
            <a:off x="5181601" y="4430989"/>
            <a:ext cx="268287" cy="533695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7" name="Straight Connector 1056"/>
          <p:cNvCxnSpPr>
            <a:stCxn id="1037" idx="2"/>
          </p:cNvCxnSpPr>
          <p:nvPr/>
        </p:nvCxnSpPr>
        <p:spPr bwMode="auto">
          <a:xfrm flipH="1">
            <a:off x="5777948" y="4399721"/>
            <a:ext cx="15777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9" name="Straight Connector 1058"/>
          <p:cNvCxnSpPr>
            <a:stCxn id="1037" idx="2"/>
          </p:cNvCxnSpPr>
          <p:nvPr/>
        </p:nvCxnSpPr>
        <p:spPr bwMode="auto">
          <a:xfrm>
            <a:off x="5935722" y="4399721"/>
            <a:ext cx="189104" cy="55851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1" name="Straight Connector 1060"/>
          <p:cNvCxnSpPr>
            <a:stCxn id="1040" idx="2"/>
          </p:cNvCxnSpPr>
          <p:nvPr/>
        </p:nvCxnSpPr>
        <p:spPr bwMode="auto">
          <a:xfrm flipH="1">
            <a:off x="6524240" y="4407622"/>
            <a:ext cx="210310" cy="550618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3" name="Straight Connector 1062"/>
          <p:cNvCxnSpPr>
            <a:stCxn id="1040" idx="2"/>
          </p:cNvCxnSpPr>
          <p:nvPr/>
        </p:nvCxnSpPr>
        <p:spPr bwMode="auto">
          <a:xfrm>
            <a:off x="6734550" y="4407622"/>
            <a:ext cx="116824" cy="55706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6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22" y="5000286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9" name="TextBox 1068"/>
          <p:cNvSpPr txBox="1"/>
          <p:nvPr/>
        </p:nvSpPr>
        <p:spPr>
          <a:xfrm>
            <a:off x="7177975" y="5047347"/>
            <a:ext cx="169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4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=1/2+4/8=1</a:t>
            </a:r>
            <a:r>
              <a:rPr lang="en-US" baseline="-25000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55168" y="4027245"/>
            <a:ext cx="189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sz="1600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=1/2+3/8=7/8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798733" y="3150876"/>
            <a:ext cx="19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3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=1/2+2/8=6/8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851374" y="2277499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=1/2+1/8=5/8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98733" y="1254405"/>
            <a:ext cx="189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baseline="-25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0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=1/2+0/8=1/2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55625" y="5024977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33CC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69612" y="5003444"/>
            <a:ext cx="4172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11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94231" y="501170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15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38011" y="5024965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19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14763" y="5008393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24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31255" y="4986877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29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5322" y="4070083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52214" y="407837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40718" y="405186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24866" y="407009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26640" y="4093272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98717" y="4036955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96980" y="2345634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3/8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663156" y="3124215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96852" y="4036958"/>
            <a:ext cx="524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75282" y="4065107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34042" y="2314169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74502" y="3192120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71419" y="3160653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75124" y="3149051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1/2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42106" y="1272204"/>
            <a:ext cx="482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7/16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80276" y="5028283"/>
            <a:ext cx="35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14</a:t>
            </a:r>
            <a:endParaRPr lang="en-US" sz="110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62145" y="4088297"/>
            <a:ext cx="482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00"/>
                </a:solidFill>
              </a:rPr>
              <a:t> </a:t>
            </a:r>
            <a:r>
              <a:rPr lang="en-US" sz="1600" dirty="0" smtClean="0">
                <a:solidFill>
                  <a:srgbClr val="00B000"/>
                </a:solidFill>
              </a:rPr>
              <a:t> </a:t>
            </a:r>
            <a:endParaRPr lang="en-US" sz="1600" dirty="0">
              <a:solidFill>
                <a:srgbClr val="00B000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2448030" y="4118385"/>
            <a:ext cx="499038" cy="2973577"/>
          </a:xfrm>
          <a:prstGeom prst="leftBrac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9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Which segment to rebalance?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Assume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 =      2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    2n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Construct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binary tree </a:t>
            </a:r>
            <a:r>
              <a:rPr lang="en-US" dirty="0" smtClean="0">
                <a:latin typeface="Comic Sans MS" panose="030F0702030302020204" pitchFamily="66" charset="0"/>
              </a:rPr>
              <a:t>of array segments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Leaves are individual cells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Root is entire array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Each level has a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density threshold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With each new item: After temporary placement, </a:t>
            </a:r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elect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largest segment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 </a:t>
            </a:r>
            <a:r>
              <a:rPr lang="en-US" dirty="0" smtClean="0">
                <a:latin typeface="Comic Sans MS" panose="030F0702030302020204" pitchFamily="66" charset="0"/>
              </a:rPr>
              <a:t>whose density threshold is exceeded…                        	             …..Rebalance the parent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42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Analysis of algorithm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9"/>
            <a:ext cx="8229600" cy="4530725"/>
          </a:xfrm>
        </p:spPr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Cost of </a:t>
            </a:r>
            <a:r>
              <a:rPr lang="en-US" sz="2800" dirty="0" smtClean="0">
                <a:solidFill>
                  <a:srgbClr val="00B000"/>
                </a:solidFill>
                <a:latin typeface="Comic Sans MS" panose="030F0702030302020204" pitchFamily="66" charset="0"/>
              </a:rPr>
              <a:t>rebalancing</a:t>
            </a:r>
            <a:r>
              <a:rPr lang="en-US" sz="2800" dirty="0" smtClean="0">
                <a:latin typeface="Comic Sans MS" panose="030F0702030302020204" pitchFamily="66" charset="0"/>
              </a:rPr>
              <a:t> at level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sz="2800" dirty="0" smtClean="0">
                <a:latin typeface="Comic Sans MS" panose="030F0702030302020204" pitchFamily="66" charset="0"/>
              </a:rPr>
              <a:t>: </a:t>
            </a:r>
            <a:r>
              <a:rPr lang="en-US" sz="28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n/2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j-1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Claim: At most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k2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solidFill>
                  <a:srgbClr val="00B000"/>
                </a:solidFill>
                <a:latin typeface="Comic Sans MS" panose="030F0702030302020204" pitchFamily="66" charset="0"/>
              </a:rPr>
              <a:t>rebalancings</a:t>
            </a:r>
            <a:r>
              <a:rPr lang="en-US" sz="2800" dirty="0" smtClean="0">
                <a:latin typeface="Comic Sans MS" panose="030F0702030302020204" pitchFamily="66" charset="0"/>
              </a:rPr>
              <a:t> at level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</a:p>
          <a:p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Cost of </a:t>
            </a:r>
            <a:r>
              <a:rPr lang="en-US" sz="28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rebalancings</a:t>
            </a: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at level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j</a:t>
            </a:r>
            <a:r>
              <a:rPr lang="en-US" sz="2800" dirty="0" smtClean="0">
                <a:latin typeface="Comic Sans MS" panose="030F0702030302020204" pitchFamily="66" charset="0"/>
              </a:rPr>
              <a:t> ≤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2kn</a:t>
            </a:r>
          </a:p>
          <a:p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Cost of </a:t>
            </a: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all </a:t>
            </a:r>
            <a:r>
              <a:rPr lang="en-US" sz="28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rebalancings</a:t>
            </a: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at </a:t>
            </a: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level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≤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2k</a:t>
            </a:r>
            <a:r>
              <a:rPr lang="en-US" sz="28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Proof of </a:t>
            </a:r>
            <a:r>
              <a:rPr lang="en-US" sz="2800" dirty="0" err="1" smtClean="0">
                <a:latin typeface="Comic Sans MS" panose="030F0702030302020204" pitchFamily="66" charset="0"/>
              </a:rPr>
              <a:t>claim:When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800" dirty="0" smtClean="0">
                <a:latin typeface="Comic Sans MS" panose="030F0702030302020204" pitchFamily="66" charset="0"/>
              </a:rPr>
              <a:t> at level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 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rebalances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Before firing: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Density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&gt; ½ + j/2k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After firing: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Density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≤ ½ +(j-1)/2k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Comic Sans MS" panose="030F0702030302020204" pitchFamily="66" charset="0"/>
              </a:rPr>
              <a:t>Between </a:t>
            </a:r>
            <a:r>
              <a:rPr lang="en-US" sz="2400" dirty="0" err="1" smtClean="0">
                <a:latin typeface="Comic Sans MS" panose="030F0702030302020204" pitchFamily="66" charset="0"/>
              </a:rPr>
              <a:t>rebalancings</a:t>
            </a:r>
            <a:r>
              <a:rPr lang="en-US" sz="2400" dirty="0" smtClean="0">
                <a:latin typeface="Comic Sans MS" panose="030F0702030302020204" pitchFamily="66" charset="0"/>
              </a:rPr>
              <a:t> of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latin typeface="Comic Sans MS" panose="030F0702030302020204" pitchFamily="66" charset="0"/>
              </a:rPr>
              <a:t>:density goes up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1/2k</a:t>
            </a:r>
          </a:p>
          <a:p>
            <a:pPr marL="0" indent="0">
              <a:buNone/>
            </a:pPr>
            <a:r>
              <a:rPr lang="en-US" sz="2600" dirty="0" smtClean="0">
                <a:latin typeface="Comic Sans MS" panose="030F0702030302020204" pitchFamily="66" charset="0"/>
              </a:rPr>
              <a:t>	→  At least  </a:t>
            </a:r>
            <a:r>
              <a:rPr lang="en-US" sz="2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n/(k2</a:t>
            </a:r>
            <a:r>
              <a:rPr lang="en-US" sz="2600" baseline="30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j </a:t>
            </a:r>
            <a:r>
              <a:rPr lang="en-US" sz="2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) </a:t>
            </a:r>
            <a:r>
              <a:rPr lang="en-US" sz="2600" dirty="0" smtClean="0">
                <a:latin typeface="Comic Sans MS" panose="030F0702030302020204" pitchFamily="66" charset="0"/>
              </a:rPr>
              <a:t>items are inserted into </a:t>
            </a:r>
            <a:r>
              <a:rPr lang="en-US" sz="2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latin typeface="Comic Sans MS" panose="030F0702030302020204" pitchFamily="66" charset="0"/>
              </a:rPr>
              <a:t>→   At most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k2</a:t>
            </a:r>
            <a:r>
              <a:rPr lang="en-US" sz="2400" baseline="30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j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rebalancings</a:t>
            </a:r>
            <a:r>
              <a:rPr lang="en-US" sz="2400" dirty="0" smtClean="0">
                <a:latin typeface="Comic Sans MS" panose="030F0702030302020204" pitchFamily="66" charset="0"/>
              </a:rPr>
              <a:t> at level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j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  <a:endParaRPr lang="en-US" sz="26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600" baseline="30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1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Upper bounds: Summary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598025"/>
              </p:ext>
            </p:extLst>
          </p:nvPr>
        </p:nvGraphicFramePr>
        <p:xfrm>
          <a:off x="410817" y="1216990"/>
          <a:ext cx="4929809" cy="21943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Array Size 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Cost / insertion</a:t>
                      </a:r>
                      <a:endParaRPr lang="en-US" sz="250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n(1+c)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O(log</a:t>
                      </a:r>
                      <a:r>
                        <a:rPr lang="en-US" sz="2500" baseline="30000" dirty="0" smtClean="0"/>
                        <a:t>2</a:t>
                      </a:r>
                      <a:r>
                        <a:rPr lang="en-US" sz="2500" baseline="0" dirty="0" smtClean="0"/>
                        <a:t>(n))</a:t>
                      </a:r>
                      <a:endParaRPr lang="en-US" sz="2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</a:t>
                      </a:r>
                      <a:r>
                        <a:rPr lang="en-US" sz="2500" baseline="30000" dirty="0" smtClean="0"/>
                        <a:t>1+c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O(log(n))</a:t>
                      </a:r>
                      <a:endParaRPr lang="en-US" sz="2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smtClean="0"/>
                        <a:t>O(log</a:t>
                      </a:r>
                      <a:r>
                        <a:rPr lang="en-US" sz="2500" baseline="30000" dirty="0" smtClean="0"/>
                        <a:t>3</a:t>
                      </a:r>
                      <a:r>
                        <a:rPr lang="en-US" sz="2500" baseline="0" dirty="0" smtClean="0"/>
                        <a:t>(n))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0817" y="4041914"/>
            <a:ext cx="849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What about lower bounds…. 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0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 items 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U={1…r}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arrive one by one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Items must be assigned a label 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{1…m}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with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labels respecting underlying order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Relabel items as needed to preserve order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Each label or relabel has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unit cost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(all other computation is free)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Online Labeling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Matching Lower bounds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935838"/>
              </p:ext>
            </p:extLst>
          </p:nvPr>
        </p:nvGraphicFramePr>
        <p:xfrm>
          <a:off x="410817" y="1216990"/>
          <a:ext cx="7845287" cy="31343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5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Array Size 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Cost / insertion</a:t>
                      </a:r>
                      <a:endParaRPr lang="en-US" sz="250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Matching LB</a:t>
                      </a:r>
                      <a:endParaRPr lang="en-US" sz="250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n(1+c)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O(log</a:t>
                      </a:r>
                      <a:r>
                        <a:rPr lang="en-US" sz="2500" baseline="30000" dirty="0" smtClean="0"/>
                        <a:t>2</a:t>
                      </a:r>
                      <a:r>
                        <a:rPr lang="en-US" sz="2500" baseline="0" dirty="0" smtClean="0"/>
                        <a:t>(n))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BKS  </a:t>
                      </a:r>
                    </a:p>
                    <a:p>
                      <a:r>
                        <a:rPr lang="en-US" sz="2500" baseline="0" dirty="0" smtClean="0"/>
                        <a:t>(DZ 93)</a:t>
                      </a:r>
                      <a:endParaRPr lang="en-US" sz="2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</a:t>
                      </a:r>
                      <a:r>
                        <a:rPr lang="en-US" sz="2500" baseline="30000" dirty="0" smtClean="0"/>
                        <a:t>1+c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O(log(n))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DZS 94, 07</a:t>
                      </a:r>
                    </a:p>
                    <a:p>
                      <a:r>
                        <a:rPr lang="en-US" sz="2500" baseline="0" dirty="0" smtClean="0"/>
                        <a:t>(BBCKS)</a:t>
                      </a:r>
                      <a:endParaRPr lang="en-US" sz="2500" baseline="0" dirty="0"/>
                    </a:p>
                    <a:p>
                      <a:r>
                        <a:rPr lang="en-US" sz="2500" baseline="0" dirty="0" smtClean="0"/>
                        <a:t>BKS2(randomized)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85"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n</a:t>
                      </a:r>
                      <a:endParaRPr lang="en-US" sz="2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smtClean="0"/>
                        <a:t>O(log</a:t>
                      </a:r>
                      <a:r>
                        <a:rPr lang="en-US" sz="2500" baseline="30000" dirty="0" smtClean="0"/>
                        <a:t>3</a:t>
                      </a:r>
                      <a:r>
                        <a:rPr lang="en-US" sz="2500" baseline="0" dirty="0" smtClean="0"/>
                        <a:t>(n))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smtClean="0"/>
                        <a:t>BKS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0817" y="4041914"/>
            <a:ext cx="8494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These are all best possible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0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33CAC-DD9F-40D6-9397-FE584B02460F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452" y="251309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omic Sans MS" panose="030F0702030302020204" pitchFamily="66" charset="0"/>
              </a:rPr>
              <a:t>Lower bounds: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Poly(n)</a:t>
            </a:r>
            <a:r>
              <a:rPr lang="en-US" sz="4000" dirty="0" smtClean="0">
                <a:latin typeface="Comic Sans MS" panose="030F0702030302020204" pitchFamily="66" charset="0"/>
              </a:rPr>
              <a:t> array size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312" y="1550504"/>
            <a:ext cx="8230498" cy="446812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  <a:latin typeface="Cambria Math" pitchFamily="18" charset="0"/>
                <a:ea typeface="Cambria Math" pitchFamily="18" charset="0"/>
              </a:rPr>
              <a:t>					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m=n</a:t>
            </a:r>
            <a:r>
              <a:rPr lang="en-US" sz="28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1+c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ea typeface="Cambria Math" pitchFamily="18" charset="0"/>
            </a:endParaRPr>
          </a:p>
          <a:p>
            <a:r>
              <a:rPr lang="el-GR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Ω(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log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n) </a:t>
            </a:r>
            <a:r>
              <a:rPr lang="en-US" sz="2800" dirty="0">
                <a:latin typeface="Comic Sans MS" panose="030F0702030302020204" pitchFamily="66" charset="0"/>
              </a:rPr>
              <a:t>per insertion, </a:t>
            </a:r>
            <a:r>
              <a:rPr lang="en-US" sz="2800" dirty="0" smtClean="0">
                <a:latin typeface="Comic Sans MS" panose="030F0702030302020204" pitchFamily="66" charset="0"/>
              </a:rPr>
              <a:t>amortized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33CC"/>
                </a:solidFill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			</a:t>
            </a: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Dietz-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Seiferas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-Zhang ’94]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Simplify argument and extend to </a:t>
            </a:r>
            <a:r>
              <a:rPr lang="en-US" sz="2800" dirty="0" err="1" smtClean="0">
                <a:latin typeface="Comic Sans MS" panose="030F0702030302020204" pitchFamily="66" charset="0"/>
              </a:rPr>
              <a:t>superpoly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			[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Babka-Bul</a:t>
            </a:r>
            <a:r>
              <a:rPr lang="cs-CZ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á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nek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-</a:t>
            </a:r>
            <a:r>
              <a:rPr lang="cs-CZ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Čunát 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-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Kouck</a:t>
            </a:r>
            <a:r>
              <a:rPr lang="cs-CZ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ý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-S. </a:t>
            </a: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12]</a:t>
            </a:r>
            <a:endParaRPr lang="en-US" sz="2800" dirty="0"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r>
              <a:rPr lang="en-US" sz="2800" dirty="0" smtClean="0">
                <a:latin typeface="Comic Sans MS" panose="030F0702030302020204" pitchFamily="66" charset="0"/>
              </a:rPr>
              <a:t>Lower bounds extend to randomized algorithms</a:t>
            </a:r>
          </a:p>
          <a:p>
            <a:pPr marL="0" indent="0">
              <a:buClr>
                <a:srgbClr val="CC9900"/>
              </a:buClr>
              <a:buNone/>
            </a:pPr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latin typeface="Comic Sans MS" panose="030F0702030302020204" pitchFamily="66" charset="0"/>
              </a:rPr>
              <a:t>			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[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Bul</a:t>
            </a:r>
            <a:r>
              <a:rPr lang="cs-CZ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á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nek-Kouck</a:t>
            </a:r>
            <a:r>
              <a:rPr lang="cs-CZ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ý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-S. 13]</a:t>
            </a:r>
          </a:p>
          <a:p>
            <a:pPr marL="0" lvl="0" indent="0">
              <a:buClr>
                <a:srgbClr val="CC9900"/>
              </a:buClr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7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Lower bounds: Linear array size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966"/>
            <a:ext cx="8229600" cy="48189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200" dirty="0">
                <a:solidFill>
                  <a:srgbClr val="0033CC"/>
                </a:solidFill>
                <a:latin typeface="Comic Sans MS" panose="030F0702030302020204" pitchFamily="66" charset="0"/>
              </a:rPr>
              <a:t>[Dietz, Zhang ’93</a:t>
            </a:r>
            <a:r>
              <a:rPr lang="en-US" sz="32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]</a:t>
            </a:r>
            <a:endParaRPr lang="en-US" sz="3200" dirty="0">
              <a:latin typeface="Comic Sans MS" panose="030F0702030302020204" pitchFamily="66" charset="0"/>
              <a:ea typeface="Cambria Math" pitchFamily="18" charset="0"/>
            </a:endParaRPr>
          </a:p>
          <a:p>
            <a:r>
              <a:rPr lang="el-GR" sz="3200" dirty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Ω(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log</a:t>
            </a:r>
            <a:r>
              <a:rPr lang="en-US" sz="3200" b="1" baseline="30000" dirty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2</a:t>
            </a:r>
            <a:r>
              <a:rPr lang="en-US" sz="3200" baseline="30000" dirty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n) </a:t>
            </a:r>
            <a:r>
              <a:rPr lang="en-US" sz="3200" dirty="0">
                <a:latin typeface="Comic Sans MS" panose="030F0702030302020204" pitchFamily="66" charset="0"/>
              </a:rPr>
              <a:t>per insertion, amortized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Only applies to </a:t>
            </a:r>
            <a:r>
              <a:rPr lang="en-US" sz="3200" dirty="0">
                <a:solidFill>
                  <a:srgbClr val="0033CC"/>
                </a:solidFill>
                <a:latin typeface="Comic Sans MS" panose="030F0702030302020204" pitchFamily="66" charset="0"/>
              </a:rPr>
              <a:t>smooth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algorithms</a:t>
            </a:r>
          </a:p>
          <a:p>
            <a:pPr marL="0" indent="0">
              <a:buNone/>
            </a:pPr>
            <a:endParaRPr lang="en-US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Comic Sans MS" panose="030F0702030302020204" pitchFamily="66" charset="0"/>
              </a:rPr>
              <a:t>Bul</a:t>
            </a:r>
            <a:r>
              <a:rPr lang="cs-CZ" sz="2800" dirty="0">
                <a:solidFill>
                  <a:srgbClr val="0033CC"/>
                </a:solidFill>
                <a:latin typeface="Comic Sans MS" panose="030F0702030302020204" pitchFamily="66" charset="0"/>
              </a:rPr>
              <a:t>á</a:t>
            </a:r>
            <a:r>
              <a:rPr lang="en-US" sz="2800" dirty="0" err="1" smtClean="0">
                <a:solidFill>
                  <a:srgbClr val="0033CC"/>
                </a:solidFill>
                <a:latin typeface="Comic Sans MS" panose="030F0702030302020204" pitchFamily="66" charset="0"/>
              </a:rPr>
              <a:t>nek-Kouck</a:t>
            </a:r>
            <a:r>
              <a:rPr lang="cs-CZ" sz="2800" dirty="0">
                <a:solidFill>
                  <a:srgbClr val="0033CC"/>
                </a:solidFill>
                <a:latin typeface="Comic Sans MS" panose="030F0702030302020204" pitchFamily="66" charset="0"/>
              </a:rPr>
              <a:t>ý</a:t>
            </a:r>
            <a:r>
              <a:rPr lang="en-US" sz="2800" dirty="0">
                <a:solidFill>
                  <a:srgbClr val="0033CC"/>
                </a:solidFill>
                <a:latin typeface="Comic Sans MS" panose="030F0702030302020204" pitchFamily="66" charset="0"/>
              </a:rPr>
              <a:t>-S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]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Extend LB to </a:t>
            </a:r>
            <a:r>
              <a:rPr 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arbitrary </a:t>
            </a:r>
            <a:r>
              <a:rPr lang="en-US" sz="2800" dirty="0" smtClean="0">
                <a:latin typeface="Comic Sans MS" panose="030F0702030302020204" pitchFamily="66" charset="0"/>
              </a:rPr>
              <a:t>(deterministic)  algorithms</a:t>
            </a:r>
          </a:p>
          <a:p>
            <a:r>
              <a:rPr lang="en-US" sz="2800" dirty="0" smtClean="0">
                <a:latin typeface="Comic Sans MS" panose="030F0702030302020204" pitchFamily="66" charset="0"/>
                <a:ea typeface="Cambria Math" pitchFamily="18" charset="0"/>
              </a:rPr>
              <a:t>For the case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m=n</a:t>
            </a:r>
            <a:r>
              <a:rPr lang="en-US" sz="2800" dirty="0" smtClean="0">
                <a:latin typeface="Comic Sans MS" panose="030F0702030302020204" pitchFamily="66" charset="0"/>
                <a:ea typeface="Cambria Math" pitchFamily="18" charset="0"/>
              </a:rPr>
              <a:t>, matching lower bound of</a:t>
            </a: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  <a:ea typeface="Cambria Math" pitchFamily="18" charset="0"/>
              </a:rPr>
              <a:t>                                 </a:t>
            </a:r>
            <a:r>
              <a:rPr lang="el-GR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Ω(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log</a:t>
            </a:r>
            <a:r>
              <a:rPr lang="en-US" sz="28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3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n) </a:t>
            </a:r>
            <a:r>
              <a:rPr lang="en-US" sz="2800" dirty="0">
                <a:latin typeface="Comic Sans MS" panose="030F0702030302020204" pitchFamily="66" charset="0"/>
              </a:rPr>
              <a:t>per </a:t>
            </a:r>
            <a:r>
              <a:rPr lang="en-US" sz="2800" dirty="0" smtClean="0">
                <a:latin typeface="Comic Sans MS" panose="030F0702030302020204" pitchFamily="66" charset="0"/>
              </a:rPr>
              <a:t>insertion.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96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Remainder of talk….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Sketch of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(nlog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(n)) </a:t>
            </a:r>
            <a:r>
              <a:rPr lang="en-US" dirty="0" smtClean="0">
                <a:latin typeface="Comic Sans MS" panose="030F0702030302020204" pitchFamily="66" charset="0"/>
              </a:rPr>
              <a:t>lower bound when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m=O(n)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Proof builds on  </a:t>
            </a:r>
            <a:r>
              <a:rPr lang="en-US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Dietz-</a:t>
            </a:r>
            <a:r>
              <a:rPr lang="en-US" dirty="0" err="1" smtClean="0">
                <a:solidFill>
                  <a:srgbClr val="FF3300"/>
                </a:solidFill>
                <a:latin typeface="Comic Sans MS" panose="030F0702030302020204" pitchFamily="66" charset="0"/>
              </a:rPr>
              <a:t>Seiferas</a:t>
            </a:r>
            <a:r>
              <a:rPr lang="en-US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-Zhang </a:t>
            </a:r>
            <a:r>
              <a:rPr lang="en-US" dirty="0" smtClean="0">
                <a:latin typeface="Comic Sans MS" panose="030F0702030302020204" pitchFamily="66" charset="0"/>
              </a:rPr>
              <a:t>lower bound for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smooth algorithms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423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Game viewpoint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Adversary</a:t>
            </a:r>
            <a:r>
              <a:rPr lang="en-US" dirty="0" smtClean="0">
                <a:latin typeface="Comic Sans MS" panose="030F0702030302020204" pitchFamily="66" charset="0"/>
              </a:rPr>
              <a:t>    vs.  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Algorithm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At each step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Adversary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introduces new item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Algorithm 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moves items  </a:t>
            </a:r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stores new item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Lower bound proof: 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Describe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analyze</a:t>
            </a:r>
            <a:r>
              <a:rPr lang="en-US" dirty="0" smtClean="0">
                <a:latin typeface="Comic Sans MS" panose="030F0702030302020204" pitchFamily="66" charset="0"/>
              </a:rPr>
              <a:t> adversary strategy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17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Game viewpoint  II: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Algorithm Strategy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At each step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Adversary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introduces new item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Algorithm 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moves items  </a:t>
            </a:r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stores new item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Busy Region: Union of</a:t>
            </a:r>
          </a:p>
          <a:p>
            <a:pPr lvl="2"/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location of new item </a:t>
            </a:r>
          </a:p>
          <a:p>
            <a:pPr lvl="2"/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trajectories of all moved items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Cost of step = number of items in busy region</a:t>
            </a:r>
            <a:endParaRPr lang="en-US" dirty="0" smtClean="0">
              <a:solidFill>
                <a:srgbClr val="0033CC"/>
              </a:solidFill>
            </a:endParaRPr>
          </a:p>
          <a:p>
            <a:pPr lvl="1"/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WLOG: Busy region is a single segment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94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Set up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en-US" dirty="0" smtClean="0">
                <a:latin typeface="Comic Sans MS" panose="030F0702030302020204" pitchFamily="66" charset="0"/>
              </a:rPr>
              <a:t> items (instead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Define 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n/m </a:t>
            </a: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density parameter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Initationalization</a:t>
            </a:r>
            <a:r>
              <a:rPr lang="en-US" dirty="0" smtClean="0">
                <a:latin typeface="Comic Sans MS" panose="030F0702030302020204" pitchFamily="66" charset="0"/>
              </a:rPr>
              <a:t>: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Adversary picks set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US" dirty="0" smtClean="0">
                <a:latin typeface="Comic Sans MS" panose="030F0702030302020204" pitchFamily="66" charset="0"/>
              </a:rPr>
              <a:t>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  items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Algorithm stores them offline for free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Focus on final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 steps of game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After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steps: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Item set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of size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n+t</a:t>
            </a: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Storage function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50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Adversary strategy: Gaps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Current set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dirty="0" smtClean="0">
                <a:latin typeface="Comic Sans MS" panose="030F0702030302020204" pitchFamily="66" charset="0"/>
              </a:rPr>
              <a:t> of items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3    6    12    18    21     50 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Gaps 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(3,6)      (6,12)    (12,18)     (18,21)     (21,50)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At step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adversary selects a gap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y,z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n-US" dirty="0" smtClean="0">
                <a:latin typeface="Comic Sans MS" panose="030F0702030302020204" pitchFamily="66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loads a new item 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y,z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Which gap </a:t>
            </a:r>
            <a:r>
              <a:rPr lang="en-US" dirty="0" smtClean="0">
                <a:latin typeface="Comic Sans MS" panose="030F0702030302020204" pitchFamily="66" charset="0"/>
              </a:rPr>
              <a:t>should he select?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65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Which gap to select?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Intuition: Select gap from </a:t>
            </a:r>
            <a:r>
              <a:rPr 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crowded region </a:t>
            </a:r>
            <a:r>
              <a:rPr lang="en-US" sz="2800" dirty="0" smtClean="0">
                <a:latin typeface="Comic Sans MS" panose="030F0702030302020204" pitchFamily="66" charset="0"/>
              </a:rPr>
              <a:t>of the array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Natural measure of crowding of segment </a:t>
            </a:r>
            <a:r>
              <a:rPr 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density</a:t>
            </a: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)  =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</a:t>
            </a:r>
            <a:r>
              <a:rPr lang="en-US" u="heavy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Number of items in </a:t>
            </a:r>
            <a:r>
              <a:rPr lang="en-US" u="heavy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                                       |S|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Difficulty: For gap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sz="2800" dirty="0" smtClean="0">
                <a:latin typeface="Comic Sans MS" panose="030F0702030302020204" pitchFamily="66" charset="0"/>
              </a:rPr>
              <a:t>, the 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density of segments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containing 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G</a:t>
            </a:r>
            <a:r>
              <a:rPr lang="en-US" sz="2800" dirty="0" smtClean="0">
                <a:latin typeface="Comic Sans MS" panose="030F0702030302020204" pitchFamily="66" charset="0"/>
              </a:rPr>
              <a:t> may </a:t>
            </a:r>
            <a:r>
              <a:rPr lang="en-US" sz="2800" dirty="0" smtClean="0">
                <a:solidFill>
                  <a:srgbClr val="00B000"/>
                </a:solidFill>
                <a:latin typeface="Comic Sans MS" panose="030F0702030302020204" pitchFamily="66" charset="0"/>
              </a:rPr>
              <a:t>vary widely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Want gap in crowded segments 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at all scales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86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 “universally dense” gap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Lemma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There is a gap </a:t>
            </a:r>
            <a:r>
              <a:rPr lang="en-US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G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such that: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</a:t>
            </a:r>
            <a:r>
              <a:rPr lang="en-US" dirty="0" smtClean="0">
                <a:latin typeface="Comic Sans MS" panose="030F0702030302020204" pitchFamily="66" charset="0"/>
              </a:rPr>
              <a:t>segment containing it has density 	at least ½ the global density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(Easy but important observation [Dietz-Zhang</a:t>
            </a:r>
            <a:r>
              <a:rPr lang="en-US" sz="2400" dirty="0">
                <a:latin typeface="Comic Sans MS" panose="030F0702030302020204" pitchFamily="66" charset="0"/>
              </a:rPr>
              <a:t>]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latin typeface="Comic Sans MS" panose="030F0702030302020204" pitchFamily="66" charset="0"/>
              </a:rPr>
              <a:t>		--useful in many contexts]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Sufficient to prove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nlog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))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lower bound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but not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(nlog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))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0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File Maintenance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Instead of labeling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 items from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{1…m} </a:t>
            </a:r>
            <a:r>
              <a:rPr lang="en-US" dirty="0" smtClean="0">
                <a:latin typeface="Comic Sans MS" panose="030F0702030302020204" pitchFamily="66" charset="0"/>
              </a:rPr>
              <a:t>store them in an array of length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Maintain items in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sorted order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May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leave gaps</a:t>
            </a:r>
            <a:r>
              <a:rPr lang="en-US" dirty="0" smtClean="0">
                <a:latin typeface="Comic Sans MS" panose="030F0702030302020204" pitchFamily="66" charset="0"/>
              </a:rPr>
              <a:t> between stored items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Move items as needed to make room for arriving items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Each move has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unit cost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(other computation is free)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Number of items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    ≤       Array size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86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Segment Chain Strategy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Adversary maintains a </a:t>
            </a:r>
            <a:r>
              <a:rPr lang="en-US" sz="2400" dirty="0">
                <a:solidFill>
                  <a:srgbClr val="0033CC"/>
                </a:solidFill>
                <a:latin typeface="Comic Sans MS" panose="030F0702030302020204" pitchFamily="66" charset="0"/>
              </a:rPr>
              <a:t>segment chain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 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[1,m] = S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. . .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Next gap chosen inside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  <a:p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Algorithm moves (determining busy segment) </a:t>
            </a:r>
          </a:p>
          <a:p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Critical segment </a:t>
            </a:r>
            <a:r>
              <a:rPr lang="en-US" sz="2400" dirty="0" smtClean="0">
                <a:latin typeface="Comic Sans MS" panose="030F0702030302020204" pitchFamily="66" charset="0"/>
              </a:rPr>
              <a:t>= smallest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 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containing busy segment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Adversary rebuilds chain below critical segment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ritical segment and segments above are unchanged.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Need to specify the rebuilding rule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sz="2800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9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Rebuilding rule: first attempt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268"/>
            <a:ext cx="8229600" cy="45307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Can choose a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segment chain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      </a:t>
            </a:r>
            <a:r>
              <a:rPr lang="en-US" dirty="0" smtClean="0">
                <a:latin typeface="Comic Sans MS" panose="030F0702030302020204" pitchFamily="66" charset="0"/>
              </a:rPr>
              <a:t>      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. . .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= [1,m]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Segments shrink by between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¼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½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Densities increase along the chain </a:t>
            </a:r>
          </a:p>
          <a:p>
            <a:pPr marL="344487" lvl="1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44487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Is a gap inside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a good choice?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1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Foiling this rebuilding rule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US" baseline="-25000" dirty="0" smtClean="0">
                <a:latin typeface="Comic Sans MS" panose="030F0702030302020204" pitchFamily="66" charset="0"/>
              </a:rPr>
              <a:t>                      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			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US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>
              <a:buNone/>
            </a:pPr>
            <a:r>
              <a:rPr lang="en-US" baseline="-25000" dirty="0">
                <a:latin typeface="Comic Sans MS" panose="030F0702030302020204" pitchFamily="66" charset="0"/>
              </a:rPr>
              <a:t>	</a:t>
            </a:r>
            <a:r>
              <a:rPr lang="en-US" baseline="-25000" dirty="0" smtClean="0">
                <a:latin typeface="Comic Sans MS" panose="030F0702030302020204" pitchFamily="66" charset="0"/>
              </a:rPr>
              <a:t>			</a:t>
            </a:r>
            <a:r>
              <a:rPr lang="en-US" dirty="0" smtClean="0">
                <a:latin typeface="Comic Sans MS" panose="030F0702030302020204" pitchFamily="66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Insertion into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dirty="0" smtClean="0">
                <a:latin typeface="Comic Sans MS" panose="030F0702030302020204" pitchFamily="66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Algorithm can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move left</a:t>
            </a:r>
            <a:r>
              <a:rPr lang="en-US" dirty="0" smtClean="0">
                <a:latin typeface="Comic Sans MS" panose="030F0702030302020204" pitchFamily="66" charset="0"/>
              </a:rPr>
              <a:t>—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escaping the crowded region</a:t>
            </a:r>
            <a:r>
              <a:rPr lang="en-US" dirty="0">
                <a:solidFill>
                  <a:srgbClr val="FF3300"/>
                </a:solidFill>
                <a:latin typeface="Comic Sans MS" panose="030F0702030302020204" pitchFamily="66" charset="0"/>
              </a:rPr>
              <a:t>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baseline="-25000" dirty="0" smtClean="0">
                <a:solidFill>
                  <a:srgbClr val="FF3300"/>
                </a:solidFill>
              </a:rPr>
              <a:t>				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US" baseline="-25000" dirty="0" smtClean="0"/>
              <a:t>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1152939" y="2133600"/>
            <a:ext cx="6944139" cy="53009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625008" y="2623931"/>
            <a:ext cx="2451653" cy="1325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625008" y="3180521"/>
            <a:ext cx="1225826" cy="0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21086" y="3737114"/>
            <a:ext cx="556591" cy="0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29368" y="4280453"/>
            <a:ext cx="281608" cy="13252"/>
          </a:xfrm>
          <a:prstGeom prst="lin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45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Second attempt: Maintain well-buffered segments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For segment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800" dirty="0" smtClean="0">
                <a:latin typeface="Comic Sans MS" panose="030F0702030302020204" pitchFamily="66" charset="0"/>
              </a:rPr>
              <a:t>:</a:t>
            </a:r>
          </a:p>
          <a:p>
            <a:pPr lvl="1"/>
            <a:r>
              <a:rPr lang="en-US" sz="2400" dirty="0" err="1" smtClean="0">
                <a:latin typeface="Comic Sans MS" panose="030F0702030302020204" pitchFamily="66" charset="0"/>
              </a:rPr>
              <a:t>Subsegment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2400" dirty="0" smtClean="0">
                <a:latin typeface="Comic Sans MS" panose="030F0702030302020204" pitchFamily="66" charset="0"/>
              </a:rPr>
              <a:t> partitions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latin typeface="Comic Sans MS" panose="030F0702030302020204" pitchFamily="66" charset="0"/>
              </a:rPr>
              <a:t> into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                  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    M    R</a:t>
            </a:r>
          </a:p>
          <a:p>
            <a:pPr lvl="1"/>
            <a:endParaRPr lang="en-US" sz="2400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2400" dirty="0" smtClean="0">
                <a:latin typeface="Comic Sans MS" panose="030F0702030302020204" pitchFamily="66" charset="0"/>
              </a:rPr>
              <a:t> is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well-buffered </a:t>
            </a:r>
            <a:r>
              <a:rPr lang="en-US" sz="2400" dirty="0" smtClean="0">
                <a:latin typeface="Comic Sans MS" panose="030F0702030302020204" pitchFamily="66" charset="0"/>
              </a:rPr>
              <a:t>:  </a:t>
            </a:r>
          </a:p>
          <a:p>
            <a:pPr marL="0" indent="0" algn="ctr">
              <a:buNone/>
            </a:pP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r>
              <a:rPr lang="en-US" sz="2400" dirty="0" smtClean="0">
                <a:latin typeface="Comic Sans MS" panose="030F0702030302020204" pitchFamily="66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2400" dirty="0" smtClean="0">
                <a:latin typeface="Comic Sans MS" panose="030F0702030302020204" pitchFamily="66" charset="0"/>
              </a:rPr>
              <a:t> each have at least ¼ of items in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      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52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Rebuilding rule: 2nd Attempt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Maintain a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segment chain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      </a:t>
            </a:r>
            <a:r>
              <a:rPr lang="en-US" dirty="0" smtClean="0">
                <a:latin typeface="Comic Sans MS" panose="030F0702030302020204" pitchFamily="66" charset="0"/>
              </a:rPr>
              <a:t>      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. . .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en-US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dirty="0" smtClean="0">
                <a:latin typeface="Comic Sans MS" panose="030F0702030302020204" pitchFamily="66" charset="0"/>
              </a:rPr>
              <a:t> is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(log(n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)) 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Densities increase along the chain </a:t>
            </a:r>
          </a:p>
          <a:p>
            <a:pPr marL="344487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 		</a:t>
            </a: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don’t decrease much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</a:t>
            </a:r>
            <a:r>
              <a:rPr lang="en-US" dirty="0" smtClean="0">
                <a:latin typeface="Comic Sans MS" panose="030F0702030302020204" pitchFamily="66" charset="0"/>
              </a:rPr>
              <a:t>is a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well-buffered </a:t>
            </a:r>
            <a:r>
              <a:rPr lang="en-US" dirty="0" err="1" smtClean="0">
                <a:latin typeface="Comic Sans MS" panose="030F0702030302020204" pitchFamily="66" charset="0"/>
              </a:rPr>
              <a:t>subsegment</a:t>
            </a:r>
            <a:r>
              <a:rPr lang="en-US" dirty="0" smtClean="0">
                <a:latin typeface="Comic Sans MS" panose="030F0702030302020204" pitchFamily="66" charset="0"/>
              </a:rPr>
              <a:t>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i-1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344487" lvl="1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38700" y="18203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5413" y="3232642"/>
            <a:ext cx="194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-------------------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Well-buffered segment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4938229"/>
          </a:xfrm>
        </p:spPr>
        <p:txBody>
          <a:bodyPr/>
          <a:lstStyle/>
          <a:p>
            <a:r>
              <a:rPr lang="en-US" dirty="0" smtClean="0"/>
              <a:t>Nested </a:t>
            </a:r>
            <a:r>
              <a:rPr lang="en-US" dirty="0" smtClean="0">
                <a:solidFill>
                  <a:srgbClr val="FF3300"/>
                </a:solidFill>
              </a:rPr>
              <a:t>chain</a:t>
            </a:r>
            <a:r>
              <a:rPr lang="en-US" dirty="0" smtClean="0"/>
              <a:t> of segments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rgbClr val="0033CC"/>
                </a:solidFill>
              </a:rPr>
              <a:t>S</a:t>
            </a:r>
            <a:r>
              <a:rPr lang="en-US" baseline="-25000" dirty="0" smtClean="0">
                <a:solidFill>
                  <a:srgbClr val="0033CC"/>
                </a:solidFill>
              </a:rPr>
              <a:t>1 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Symbol" pitchFamily="18" charset="2"/>
                <a:sym typeface="Symbol"/>
              </a:rPr>
              <a:t> </a:t>
            </a:r>
            <a:r>
              <a:rPr lang="en-US" dirty="0" smtClean="0">
                <a:solidFill>
                  <a:srgbClr val="0033CC"/>
                </a:solidFill>
              </a:rPr>
              <a:t> . . . </a:t>
            </a:r>
            <a:r>
              <a:rPr lang="en-US" dirty="0">
                <a:solidFill>
                  <a:srgbClr val="0033CC"/>
                </a:solidFill>
                <a:latin typeface="Symbol" pitchFamily="18" charset="2"/>
                <a:sym typeface="Symbol"/>
              </a:rPr>
              <a:t> </a:t>
            </a:r>
            <a:r>
              <a:rPr lang="en-US" dirty="0" smtClean="0">
                <a:solidFill>
                  <a:srgbClr val="0033CC"/>
                </a:solidFill>
              </a:rPr>
              <a:t>S</a:t>
            </a:r>
            <a:r>
              <a:rPr lang="en-US" baseline="-25000" dirty="0" smtClean="0">
                <a:solidFill>
                  <a:srgbClr val="0033CC"/>
                </a:solidFill>
              </a:rPr>
              <a:t>d</a:t>
            </a:r>
          </a:p>
          <a:p>
            <a:pPr marL="0" indent="0">
              <a:buNone/>
            </a:pPr>
            <a:r>
              <a:rPr lang="en-US" dirty="0" smtClean="0"/>
              <a:t> is </a:t>
            </a:r>
            <a:r>
              <a:rPr lang="en-US" dirty="0" smtClean="0">
                <a:solidFill>
                  <a:srgbClr val="FF3300"/>
                </a:solidFill>
              </a:rPr>
              <a:t>well-buffered</a:t>
            </a:r>
            <a:r>
              <a:rPr lang="en-US" dirty="0" smtClean="0"/>
              <a:t> if: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each segment is a well-buffered    	</a:t>
            </a:r>
            <a:r>
              <a:rPr lang="en-US" dirty="0" err="1" smtClean="0"/>
              <a:t>subsegment</a:t>
            </a:r>
            <a:r>
              <a:rPr lang="en-US" dirty="0" smtClean="0"/>
              <a:t> of its predecessor</a:t>
            </a:r>
          </a:p>
          <a:p>
            <a:pPr marL="0" indent="0">
              <a:buNone/>
            </a:pPr>
            <a:r>
              <a:rPr lang="en-US" dirty="0" smtClean="0"/>
              <a:t>Idea: Find a well-buffered chain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Length </a:t>
            </a:r>
            <a:r>
              <a:rPr lang="en-US" dirty="0" smtClean="0">
                <a:solidFill>
                  <a:srgbClr val="0033CC"/>
                </a:solidFill>
              </a:rPr>
              <a:t>d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33CC"/>
                </a:solidFill>
                <a:sym typeface="Symbol"/>
              </a:rPr>
              <a:t>(log(n))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Density does not decrease much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Choose gap inside </a:t>
            </a:r>
            <a:r>
              <a:rPr lang="en-US" dirty="0">
                <a:solidFill>
                  <a:srgbClr val="0033CC"/>
                </a:solidFill>
              </a:rPr>
              <a:t>S</a:t>
            </a:r>
            <a:r>
              <a:rPr lang="en-US" baseline="-25000" dirty="0">
                <a:solidFill>
                  <a:srgbClr val="0033CC"/>
                </a:solidFill>
              </a:rPr>
              <a:t>d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Well-buffered segments chains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688"/>
            <a:ext cx="8229600" cy="49912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[DSZ 05] </a:t>
            </a:r>
            <a:r>
              <a:rPr lang="en-US" sz="2400" dirty="0" smtClean="0">
                <a:latin typeface="Comic Sans MS" panose="030F0702030302020204" pitchFamily="66" charset="0"/>
              </a:rPr>
              <a:t>: Can maintain a well-buffered segment chain of length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(log(n)) </a:t>
            </a:r>
            <a:r>
              <a:rPr lang="en-US" sz="2400" dirty="0" smtClean="0">
                <a:latin typeface="Comic Sans MS" panose="030F0702030302020204" pitchFamily="66" charset="0"/>
              </a:rPr>
              <a:t>with at most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constant factor density decrease per segment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….decrease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too fast </a:t>
            </a:r>
            <a:r>
              <a:rPr lang="en-US" dirty="0" smtClean="0">
                <a:latin typeface="Comic Sans MS" panose="030F0702030302020204" pitchFamily="66" charset="0"/>
              </a:rPr>
              <a:t>for desired bound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….Need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total decrease </a:t>
            </a:r>
            <a:r>
              <a:rPr lang="en-US" dirty="0" smtClean="0">
                <a:latin typeface="Comic Sans MS" panose="030F0702030302020204" pitchFamily="66" charset="0"/>
              </a:rPr>
              <a:t>to be constant </a:t>
            </a:r>
          </a:p>
          <a:p>
            <a:pPr marL="0" indent="0">
              <a:buNone/>
            </a:pPr>
            <a:endParaRPr lang="en-US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[BKS 12]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: Can maintain a well-buffered segment chain of length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(log(n))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with 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density factor decrease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1- O(1/log n)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per </a:t>
            </a:r>
            <a:r>
              <a:rPr lang="en-US" sz="2400" dirty="0">
                <a:solidFill>
                  <a:srgbClr val="0033CC"/>
                </a:solidFill>
                <a:latin typeface="Comic Sans MS" panose="030F0702030302020204" pitchFamily="66" charset="0"/>
              </a:rPr>
              <a:t>segment</a:t>
            </a:r>
            <a:endParaRPr lang="en-US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72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Proving </a:t>
            </a:r>
            <a:r>
              <a:rPr lang="en-US" sz="40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(nlog</a:t>
            </a:r>
            <a:r>
              <a:rPr lang="en-US" sz="4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(n)) </a:t>
            </a:r>
            <a:r>
              <a:rPr lang="en-US" sz="4000" dirty="0" smtClean="0">
                <a:latin typeface="Comic Sans MS" panose="030F0702030302020204" pitchFamily="66" charset="0"/>
              </a:rPr>
              <a:t>lower bound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688"/>
            <a:ext cx="8229600" cy="4991238"/>
          </a:xfrm>
        </p:spPr>
        <p:txBody>
          <a:bodyPr/>
          <a:lstStyle/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[BKS 12]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: Can maintain a well-buffered segment chain of length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(log(n))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with 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density factor decrease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1- O(1/log n)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per segment</a:t>
            </a:r>
          </a:p>
          <a:p>
            <a:pPr marL="0" lvl="0" indent="0">
              <a:buClr>
                <a:srgbClr val="CC9900"/>
              </a:buClr>
              <a:buNone/>
            </a:pPr>
            <a:endParaRPr lang="en-US" sz="2400" dirty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Need: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How do we maintain this segment chain?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Why is this enough for the lower bound?</a:t>
            </a:r>
          </a:p>
          <a:p>
            <a:pPr marL="0" lvl="0" indent="0">
              <a:buClr>
                <a:srgbClr val="CC9900"/>
              </a:buClr>
              <a:buNone/>
            </a:pPr>
            <a:endParaRPr lang="en-US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53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Rebuilding rule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688"/>
            <a:ext cx="8229600" cy="4991238"/>
          </a:xfrm>
        </p:spPr>
        <p:txBody>
          <a:bodyPr/>
          <a:lstStyle/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[BKS 12]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: Can maintain a well-buffered segment chain of length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(log(n))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with 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density factor decrease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1- O(1/log n)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per segment</a:t>
            </a:r>
          </a:p>
          <a:p>
            <a:pPr marL="0" lvl="0" indent="0">
              <a:buClr>
                <a:srgbClr val="CC9900"/>
              </a:buClr>
              <a:buNone/>
            </a:pPr>
            <a:endParaRPr lang="en-US" sz="2400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marL="0" indent="0">
              <a:buClr>
                <a:srgbClr val="CC9900"/>
              </a:buClr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In round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 </a:t>
            </a:r>
            <a:r>
              <a:rPr lang="en-US" sz="2400" dirty="0" smtClean="0">
                <a:latin typeface="Comic Sans MS" panose="030F0702030302020204" pitchFamily="66" charset="0"/>
              </a:rPr>
              <a:t>having chosen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0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. . .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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 </a:t>
            </a:r>
            <a:endParaRPr lang="en-US" dirty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marL="0" lvl="0" indent="0">
              <a:buClr>
                <a:srgbClr val="CC9900"/>
              </a:buClr>
              <a:buNone/>
            </a:pP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choose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j+1</a:t>
            </a:r>
          </a:p>
          <a:p>
            <a:pPr>
              <a:buClr>
                <a:srgbClr val="CC9900"/>
              </a:buClr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Densest subinterval of size between ¼ and ½ of 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|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 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|?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Middle 1/3 of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 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?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Key observation: 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If Middle 1/3 fails, then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j+1 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has a large subinterval with significantly larger density than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j+1</a:t>
            </a:r>
          </a:p>
          <a:p>
            <a:pPr marL="0" indent="0">
              <a:buClr>
                <a:srgbClr val="CC9900"/>
              </a:buClr>
              <a:buNone/>
            </a:pPr>
            <a:endParaRPr lang="en-US" sz="22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lvl="0" indent="0">
              <a:buClr>
                <a:srgbClr val="CC9900"/>
              </a:buClr>
              <a:buNone/>
            </a:pPr>
            <a:endParaRPr lang="en-US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68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Deducing the lower bound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688"/>
            <a:ext cx="8229600" cy="4991238"/>
          </a:xfrm>
        </p:spPr>
        <p:txBody>
          <a:bodyPr/>
          <a:lstStyle/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[BKS 12]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: Can maintain a well-buffered segment chain of length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(log(n))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with </a:t>
            </a:r>
          </a:p>
          <a:p>
            <a:pPr marL="0" lvl="0" indent="0">
              <a:buClr>
                <a:srgbClr val="CC9900"/>
              </a:buClr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density factor decrease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1- O(1/log n) </a:t>
            </a:r>
            <a:r>
              <a:rPr lang="en-US" sz="24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per segment</a:t>
            </a:r>
          </a:p>
          <a:p>
            <a:pPr>
              <a:buClr>
                <a:srgbClr val="CC99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During the game, adversary </a:t>
            </a:r>
            <a:r>
              <a:rPr lang="en-US" sz="22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adds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and </a:t>
            </a:r>
            <a:r>
              <a:rPr lang="en-US" sz="22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removes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segments from segment chain.  </a:t>
            </a:r>
            <a:endParaRPr lang="en-US" sz="2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Lifespan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L(S) of S</a:t>
            </a:r>
          </a:p>
          <a:p>
            <a:pPr>
              <a:buClr>
                <a:srgbClr val="CC99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Removal of segment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implies algorithm paid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O(|S|)</a:t>
            </a:r>
          </a:p>
          <a:p>
            <a:pPr>
              <a:buClr>
                <a:srgbClr val="CC9900"/>
              </a:buClr>
            </a:pPr>
            <a:r>
              <a:rPr lang="en-US" sz="22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Amortized cost of 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 </a:t>
            </a:r>
            <a:r>
              <a:rPr lang="en-US" sz="2200" dirty="0" smtClean="0">
                <a:latin typeface="Comic Sans MS" panose="030F0702030302020204" pitchFamily="66" charset="0"/>
              </a:rPr>
              <a:t>is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A(S)= O(|S|)/L(S)</a:t>
            </a:r>
          </a:p>
          <a:p>
            <a:pPr>
              <a:buClr>
                <a:srgbClr val="CC9900"/>
              </a:buClr>
            </a:pPr>
            <a:r>
              <a:rPr lang="en-US" sz="2200" dirty="0" smtClean="0">
                <a:latin typeface="Comic Sans MS" panose="030F0702030302020204" pitchFamily="66" charset="0"/>
              </a:rPr>
              <a:t>Total cost due to level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 </a:t>
            </a:r>
            <a:r>
              <a:rPr lang="en-US" sz="2200" dirty="0" smtClean="0">
                <a:latin typeface="Comic Sans MS" panose="030F0702030302020204" pitchFamily="66" charset="0"/>
              </a:rPr>
              <a:t>segments </a:t>
            </a:r>
            <a:r>
              <a:rPr 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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 min A(S)</a:t>
            </a:r>
          </a:p>
          <a:p>
            <a:pPr lvl="0">
              <a:buClr>
                <a:srgbClr val="CC9900"/>
              </a:buClr>
            </a:pPr>
            <a:r>
              <a:rPr lang="en-US" sz="2200" dirty="0">
                <a:solidFill>
                  <a:srgbClr val="000000"/>
                </a:solidFill>
                <a:latin typeface="Comic Sans MS" panose="030F0702030302020204" pitchFamily="66" charset="0"/>
              </a:rPr>
              <a:t>Total cost 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mic Sans MS" panose="030F0702030302020204" pitchFamily="66" charset="0"/>
              </a:rPr>
              <a:t>is 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at least</a:t>
            </a:r>
            <a:r>
              <a:rPr lang="en-US" sz="2200" dirty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</a:t>
            </a:r>
            <a:r>
              <a:rPr lang="en-US" sz="2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nlog(n)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min A(S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lvl="0">
              <a:buClr>
                <a:srgbClr val="CC9900"/>
              </a:buClr>
            </a:pP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 A(S) = </a:t>
            </a:r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(l) </a:t>
            </a:r>
            <a:r>
              <a:rPr lang="en-US" sz="2400" dirty="0" smtClean="0">
                <a:latin typeface="Comic Sans MS" panose="030F0702030302020204" pitchFamily="66" charset="0"/>
              </a:rPr>
              <a:t>gives cost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(nlog(n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)) 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A(S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n-US" sz="2200" dirty="0" smtClean="0">
                <a:latin typeface="Comic Sans MS" panose="030F0702030302020204" pitchFamily="66" charset="0"/>
              </a:rPr>
              <a:t>is “typically”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(log(n)) </a:t>
            </a:r>
            <a:r>
              <a:rPr lang="en-US" sz="2400" dirty="0" smtClean="0">
                <a:latin typeface="Comic Sans MS" panose="030F0702030302020204" pitchFamily="66" charset="0"/>
              </a:rPr>
              <a:t>gives cost </a:t>
            </a:r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(nlog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(n)) </a:t>
            </a:r>
            <a:endParaRPr lang="en-US" sz="2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C9900"/>
              </a:buClr>
            </a:pPr>
            <a:endParaRPr lang="en-US" sz="2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endParaRPr lang="en-US" sz="2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endParaRPr lang="en-US" sz="2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endParaRPr lang="en-US" sz="2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Clr>
                <a:srgbClr val="CC9900"/>
              </a:buClr>
            </a:pPr>
            <a:endParaRPr lang="en-US" sz="2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>
              <a:buClr>
                <a:srgbClr val="CC9900"/>
              </a:buClr>
              <a:buNone/>
            </a:pP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19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 new item arrives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5" name="Zástupný symbol pro obsah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04355"/>
              </p:ext>
            </p:extLst>
          </p:nvPr>
        </p:nvGraphicFramePr>
        <p:xfrm>
          <a:off x="640662" y="3214686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35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ovéPole 13"/>
          <p:cNvSpPr txBox="1"/>
          <p:nvPr/>
        </p:nvSpPr>
        <p:spPr>
          <a:xfrm>
            <a:off x="5517460" y="3252787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29</a:t>
            </a:r>
            <a:endParaRPr lang="en-US" sz="3200" b="1" dirty="0"/>
          </a:p>
        </p:txBody>
      </p:sp>
      <p:sp>
        <p:nvSpPr>
          <p:cNvPr id="7" name="TextovéPole 14"/>
          <p:cNvSpPr txBox="1"/>
          <p:nvPr/>
        </p:nvSpPr>
        <p:spPr>
          <a:xfrm>
            <a:off x="4707835" y="3252787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23</a:t>
            </a:r>
            <a:endParaRPr lang="en-US" sz="3200" b="1" dirty="0"/>
          </a:p>
        </p:txBody>
      </p:sp>
      <p:sp>
        <p:nvSpPr>
          <p:cNvPr id="8" name="TextovéPole 21"/>
          <p:cNvSpPr txBox="1"/>
          <p:nvPr/>
        </p:nvSpPr>
        <p:spPr>
          <a:xfrm>
            <a:off x="2278960" y="3252786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/>
          </a:p>
        </p:txBody>
      </p:sp>
      <p:sp>
        <p:nvSpPr>
          <p:cNvPr id="11" name="TextovéPole 21"/>
          <p:cNvSpPr txBox="1">
            <a:spLocks noGrp="1"/>
          </p:cNvSpPr>
          <p:nvPr>
            <p:ph idx="1"/>
          </p:nvPr>
        </p:nvSpPr>
        <p:spPr>
          <a:xfrm>
            <a:off x="593035" y="499275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Cost: 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3724300" y="1850737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spcBef>
                <a:spcPct val="20000"/>
              </a:spcBef>
              <a:buClr>
                <a:srgbClr val="CC9900"/>
              </a:buClr>
              <a:buSzPct val="65000"/>
            </a:pPr>
            <a:r>
              <a:rPr lang="en-US" sz="3200" b="1" kern="0" dirty="0">
                <a:solidFill>
                  <a:srgbClr val="000000"/>
                </a:solidFill>
                <a:latin typeface="Arial"/>
              </a:rPr>
              <a:t>25</a:t>
            </a:r>
          </a:p>
        </p:txBody>
      </p:sp>
      <p:sp>
        <p:nvSpPr>
          <p:cNvPr id="17" name="TextovéPole 14"/>
          <p:cNvSpPr txBox="1"/>
          <p:nvPr/>
        </p:nvSpPr>
        <p:spPr>
          <a:xfrm>
            <a:off x="3045720" y="3252785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21</a:t>
            </a:r>
            <a:endParaRPr lang="en-US" sz="3200" b="1" dirty="0"/>
          </a:p>
        </p:txBody>
      </p:sp>
      <p:sp>
        <p:nvSpPr>
          <p:cNvPr id="18" name="TextovéPole 13"/>
          <p:cNvSpPr txBox="1"/>
          <p:nvPr/>
        </p:nvSpPr>
        <p:spPr>
          <a:xfrm>
            <a:off x="5404507" y="4957371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+1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ovéPole 13"/>
          <p:cNvSpPr txBox="1"/>
          <p:nvPr/>
        </p:nvSpPr>
        <p:spPr>
          <a:xfrm>
            <a:off x="5404507" y="4957366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+3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ovéPole 13"/>
          <p:cNvSpPr txBox="1"/>
          <p:nvPr/>
        </p:nvSpPr>
        <p:spPr>
          <a:xfrm>
            <a:off x="5404507" y="4957367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+2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00833E-6 L -0.0243 0.05573 C -0.02951 0.06822 -0.03715 0.07516 -0.04496 0.07516 C -0.05416 0.07516 -0.06128 0.06822 -0.06649 0.05573 L -0.09062 1.00833E-6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37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5319E-6 L -0.0441 0.0629 C -0.05347 0.07701 -0.06719 0.08487 -0.0816 0.08487 C -0.09809 0.08487 -0.11111 0.07701 -0.12049 0.0629 L -0.16441 2.55319E-6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29" y="423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0.00208 L 0.06458 0.00208 C 0.08958 0.00208 0.12066 0.05759 0.12066 0.10291 L 0.12066 0.20375 " pathEditMode="relative" rAng="0" ptsTypes="FfFF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1008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8" grpId="0"/>
      <p:bldP spid="18" grpId="1"/>
      <p:bldP spid="20" grpId="0"/>
      <p:bldP spid="2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Concluding remarks…</a:t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Results of BKS and BBCKS combine to give nearly tight lower bounds for all ranges of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2800" dirty="0" smtClean="0">
                <a:latin typeface="Comic Sans MS" panose="030F0702030302020204" pitchFamily="66" charset="0"/>
              </a:rPr>
              <a:t> from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 to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Restricting range of input values: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Suppose inserted items  are restricted to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{1,…,r}.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If  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m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 </a:t>
            </a:r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then cost is just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n.</a:t>
            </a:r>
          </a:p>
          <a:p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How large must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 </a:t>
            </a:r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be to get non-trivial lower bounds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?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r>
              <a:rPr lang="en-US" sz="20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(nlog</a:t>
            </a:r>
            <a:r>
              <a:rPr lang="en-US" sz="20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(n)) </a:t>
            </a:r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lower bound for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linear array size </a:t>
            </a:r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holds even when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r=Cm  </a:t>
            </a:r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some sufficiently large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7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</a:t>
            </a:r>
            <a:r>
              <a:rPr lang="en-US" sz="3200" dirty="0">
                <a:latin typeface="Comic Sans MS" panose="030F0702030302020204" pitchFamily="66" charset="0"/>
                <a:sym typeface="Symbol" panose="05050102010706020507" pitchFamily="18" charset="2"/>
              </a:rPr>
              <a:t>array size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m=n</a:t>
            </a:r>
            <a:r>
              <a:rPr lang="en-US" sz="3200" baseline="30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1+c</a:t>
            </a:r>
            <a:r>
              <a:rPr lang="en-US" sz="3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, the current proof of the </a:t>
            </a:r>
            <a:r>
              <a:rPr lang="en-US" sz="3200" dirty="0">
                <a:solidFill>
                  <a:srgbClr val="FF0000"/>
                </a:solidFill>
                <a:latin typeface="Symbol" pitchFamily="18" charset="2"/>
                <a:sym typeface="Symbol" panose="05050102010706020507" pitchFamily="18" charset="2"/>
              </a:rPr>
              <a:t>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nlog(n)) </a:t>
            </a:r>
            <a:r>
              <a:rPr lang="en-US" sz="3200" dirty="0" smtClean="0">
                <a:latin typeface="Comic Sans MS" panose="030F0702030302020204" pitchFamily="66" charset="0"/>
              </a:rPr>
              <a:t>lower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bound requires  </a:t>
            </a:r>
            <a:r>
              <a:rPr lang="en-US" sz="3200" dirty="0" err="1" smtClean="0">
                <a:latin typeface="Comic Sans MS" panose="030F0702030302020204" pitchFamily="66" charset="0"/>
              </a:rPr>
              <a:t>i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 </a:t>
            </a:r>
            <a:r>
              <a:rPr lang="en-US" sz="3200" dirty="0" smtClean="0">
                <a:latin typeface="Comic Sans MS" panose="030F0702030302020204" pitchFamily="66" charset="0"/>
              </a:rPr>
              <a:t>to be exponential in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3200" dirty="0" smtClean="0">
                <a:latin typeface="Comic Sans MS" panose="030F0702030302020204" pitchFamily="66" charset="0"/>
              </a:rPr>
              <a:t>?  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Can one prove the same lower bound for significantly smaller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32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Might there me a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o(n log(n)) </a:t>
            </a:r>
            <a:r>
              <a:rPr lang="en-US" sz="3200" dirty="0" smtClean="0">
                <a:latin typeface="Comic Sans MS" panose="030F0702030302020204" pitchFamily="66" charset="0"/>
              </a:rPr>
              <a:t>or even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O(n) </a:t>
            </a:r>
            <a:r>
              <a:rPr lang="en-US" sz="3200" dirty="0" smtClean="0">
                <a:latin typeface="Comic Sans MS" panose="030F0702030302020204" pitchFamily="66" charset="0"/>
              </a:rPr>
              <a:t>cost algorithm if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r =Cm </a:t>
            </a:r>
            <a:r>
              <a:rPr lang="en-US" sz="3200" dirty="0" smtClean="0">
                <a:latin typeface="Comic Sans MS" panose="030F0702030302020204" pitchFamily="66" charset="0"/>
              </a:rPr>
              <a:t>or even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r=poly(m</a:t>
            </a:r>
            <a:r>
              <a:rPr lang="en-US" sz="3200" dirty="0" smtClean="0">
                <a:latin typeface="Comic Sans MS" panose="030F0702030302020204" pitchFamily="66" charset="0"/>
              </a:rPr>
              <a:t>)?</a:t>
            </a:r>
            <a:endParaRPr lang="en-US" sz="3200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0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Randomized algorithms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nlog(n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)) </a:t>
            </a:r>
            <a:r>
              <a:rPr lang="en-US" sz="2800" dirty="0">
                <a:latin typeface="Comic Sans MS" panose="030F0702030302020204" pitchFamily="66" charset="0"/>
                <a:sym typeface="Symbol" panose="05050102010706020507" pitchFamily="18" charset="2"/>
              </a:rPr>
              <a:t>lower bound for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polynomial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array size </a:t>
            </a:r>
            <a:r>
              <a:rPr lang="en-US" sz="2800" dirty="0">
                <a:latin typeface="Comic Sans MS" panose="030F0702030302020204" pitchFamily="66" charset="0"/>
                <a:sym typeface="Symbol" panose="05050102010706020507" pitchFamily="18" charset="2"/>
              </a:rPr>
              <a:t>holds even </a:t>
            </a:r>
            <a:r>
              <a:rPr lang="en-US" sz="28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expected cost</a:t>
            </a:r>
            <a:r>
              <a:rPr lang="en-US" sz="28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against 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randomized </a:t>
            </a:r>
            <a:r>
              <a:rPr lang="en-US" sz="2800" dirty="0" smtClean="0">
                <a:solidFill>
                  <a:srgbClr val="0033CC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algorithms [BKS13]</a:t>
            </a:r>
            <a:endParaRPr lang="en-US" sz="2800" dirty="0" smtClean="0">
              <a:solidFill>
                <a:srgbClr val="0033CC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r>
              <a:rPr lang="en-US" sz="28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</a:t>
            </a:r>
            <a:r>
              <a:rPr lang="en-US" sz="28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linear</a:t>
            </a:r>
            <a:r>
              <a:rPr lang="en-US" sz="28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array size: </a:t>
            </a:r>
          </a:p>
          <a:p>
            <a:pPr lvl="1"/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Does </a:t>
            </a:r>
            <a:r>
              <a:rPr lang="en-US" sz="2000" smtClean="0">
                <a:latin typeface="Comic Sans MS" panose="030F0702030302020204" pitchFamily="66" charset="0"/>
                <a:sym typeface="Symbol" panose="05050102010706020507" pitchFamily="18" charset="2"/>
              </a:rPr>
              <a:t>the </a:t>
            </a:r>
            <a:r>
              <a:rPr lang="en-US" sz="2000" smtClean="0">
                <a:solidFill>
                  <a:srgbClr val="FF0000"/>
                </a:solidFill>
                <a:latin typeface="Symbol" pitchFamily="18" charset="2"/>
              </a:rPr>
              <a:t>W</a:t>
            </a:r>
            <a:r>
              <a:rPr lang="en-US" sz="200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(n </a:t>
            </a:r>
            <a:r>
              <a:rPr lang="en-US" sz="200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log</a:t>
            </a:r>
            <a:r>
              <a:rPr lang="en-US" sz="2000" baseline="3000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sz="200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(n))</a:t>
            </a:r>
            <a:r>
              <a:rPr lang="en-US" sz="200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sz="200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sym typeface="Symbol" panose="05050102010706020507" pitchFamily="18" charset="2"/>
              </a:rPr>
              <a:t>lower bound </a:t>
            </a:r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hold for </a:t>
            </a:r>
            <a:r>
              <a:rPr lang="en-US" sz="2000" dirty="0">
                <a:latin typeface="Comic Sans MS" panose="030F0702030302020204" pitchFamily="66" charset="0"/>
                <a:sym typeface="Symbol" panose="05050102010706020507" pitchFamily="18" charset="2"/>
              </a:rPr>
              <a:t>randomized </a:t>
            </a:r>
            <a:r>
              <a:rPr lang="en-US" sz="2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algorithms or…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….Is there a randomized algorithm of expected cost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(n log</a:t>
            </a:r>
            <a:r>
              <a:rPr lang="en-US" sz="2400" baseline="30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(n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))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or even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O(nlog(n))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?</a:t>
            </a:r>
            <a:endParaRPr lang="en-US" sz="2400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endParaRPr lang="en-US" sz="2400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Range of values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Upper bounds hold if items come from </a:t>
            </a:r>
            <a:r>
              <a:rPr lang="en-US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any totally ordered set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Suppose items are restricted to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[1,r]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 ≤ m</a:t>
            </a:r>
            <a:r>
              <a:rPr lang="en-US" dirty="0" smtClean="0">
                <a:latin typeface="Comic Sans MS" panose="030F0702030302020204" pitchFamily="66" charset="0"/>
              </a:rPr>
              <a:t>, can insert at cost 1 per item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When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 = Cn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our lower bound holds provided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 &gt;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C’n</a:t>
            </a: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 Segment chain requirements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734"/>
            <a:ext cx="8229600" cy="4530725"/>
          </a:xfrm>
        </p:spPr>
        <p:txBody>
          <a:bodyPr/>
          <a:lstStyle/>
          <a:p>
            <a:pPr marL="344487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At each step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find well-buffered chain of length  </a:t>
            </a:r>
            <a:r>
              <a:rPr lang="en-US" dirty="0">
                <a:solidFill>
                  <a:srgbClr val="0033CC"/>
                </a:solidFill>
                <a:latin typeface="Comic Sans MS" panose="030F0702030302020204" pitchFamily="66" charset="0"/>
                <a:sym typeface="Symbol"/>
              </a:rPr>
              <a:t>(log(n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  <a:sym typeface="Symbol"/>
              </a:rPr>
              <a:t>))  </a:t>
            </a:r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very slow decrease in density--at most 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0033CC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	1-O(1/log(n))</a:t>
            </a:r>
          </a:p>
          <a:p>
            <a:pPr marL="344487" lvl="1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44487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45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Šipka doprava 2"/>
          <p:cNvSpPr/>
          <p:nvPr/>
        </p:nvSpPr>
        <p:spPr bwMode="auto">
          <a:xfrm rot="5400000">
            <a:off x="3873246" y="2106931"/>
            <a:ext cx="978408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914645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5838832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1457329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384046" y="3942695"/>
            <a:ext cx="398538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Rearrange items evenly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0" grpId="0" animBg="1"/>
      <p:bldP spid="12" grpId="0" animBg="1"/>
      <p:bldP spid="30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2AD0B-59A7-4FCA-A0A2-5C46F62DBE4A}" type="slidenum">
              <a:rPr lang="en-US" altLang="en-US"/>
              <a:pPr>
                <a:defRPr/>
              </a:pPr>
              <a:t>46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731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Sorted Arrays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428750"/>
            <a:ext cx="82296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Basis of many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Easy to work with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Dynamization</a:t>
            </a:r>
            <a:r>
              <a:rPr lang="en-US" sz="2800" dirty="0" smtClean="0"/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	</a:t>
            </a:r>
            <a:r>
              <a:rPr lang="en-US" sz="3600" dirty="0" smtClean="0">
                <a:solidFill>
                  <a:srgbClr val="0033CC"/>
                </a:solidFill>
              </a:rPr>
              <a:t>Online Labeling</a:t>
            </a:r>
          </a:p>
        </p:txBody>
      </p:sp>
      <p:cxnSp>
        <p:nvCxnSpPr>
          <p:cNvPr id="6" name="Přímá spojnice se šipkou 5"/>
          <p:cNvCxnSpPr/>
          <p:nvPr/>
        </p:nvCxnSpPr>
        <p:spPr bwMode="auto">
          <a:xfrm>
            <a:off x="1828800" y="3611880"/>
            <a:ext cx="1211580" cy="0"/>
          </a:xfrm>
          <a:prstGeom prst="straightConnector1">
            <a:avLst/>
          </a:prstGeom>
          <a:solidFill>
            <a:srgbClr val="99FF3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File Maintenance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  <p:sp>
        <p:nvSpPr>
          <p:cNvPr id="8" name="Šipka dolů 7"/>
          <p:cNvSpPr/>
          <p:nvPr/>
        </p:nvSpPr>
        <p:spPr bwMode="auto">
          <a:xfrm>
            <a:off x="4886325" y="3876674"/>
            <a:ext cx="752470" cy="704850"/>
          </a:xfrm>
          <a:prstGeom prst="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Zástupný symbol pro obsah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586299"/>
              </p:ext>
            </p:extLst>
          </p:nvPr>
        </p:nvGraphicFramePr>
        <p:xfrm>
          <a:off x="428627" y="461009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5305425" y="4648200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15</a:t>
            </a:r>
            <a:endParaRPr lang="en-US" sz="32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95800" y="4648200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11</a:t>
            </a:r>
            <a:endParaRPr lang="en-US" sz="3200" b="1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4981575" y="3305174"/>
            <a:ext cx="514350" cy="428626"/>
          </a:xfrm>
          <a:prstGeom prst="rect">
            <a:avLst/>
          </a:prstGeom>
          <a:solidFill>
            <a:srgbClr val="99FF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066925" y="4648199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7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95800" y="4629149"/>
            <a:ext cx="766760" cy="6038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20" name="Levá složená závorka 19"/>
          <p:cNvSpPr/>
          <p:nvPr/>
        </p:nvSpPr>
        <p:spPr bwMode="auto">
          <a:xfrm rot="16200000">
            <a:off x="4286254" y="1419226"/>
            <a:ext cx="381000" cy="8115300"/>
          </a:xfrm>
          <a:prstGeom prst="leftBrace">
            <a:avLst>
              <a:gd name="adj1" fmla="val 88333"/>
              <a:gd name="adj2" fmla="val 50443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63977" y="5686426"/>
            <a:ext cx="7006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Array of size </a:t>
            </a:r>
            <a:r>
              <a:rPr lang="el-GR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(n)</a:t>
            </a:r>
            <a:endParaRPr lang="en-US" sz="28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83040" y="1543050"/>
            <a:ext cx="2505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Gaps in the array</a:t>
            </a:r>
          </a:p>
          <a:p>
            <a:r>
              <a:rPr lang="en-US" dirty="0" err="1" smtClean="0"/>
              <a:t>Muze</a:t>
            </a:r>
            <a:r>
              <a:rPr lang="en-US" dirty="0" smtClean="0"/>
              <a:t> </a:t>
            </a:r>
            <a:r>
              <a:rPr lang="en-US" dirty="0" err="1" smtClean="0"/>
              <a:t>pohnout</a:t>
            </a:r>
            <a:r>
              <a:rPr lang="en-US" dirty="0" smtClean="0"/>
              <a:t> co </a:t>
            </a:r>
            <a:r>
              <a:rPr lang="en-US" dirty="0" err="1" smtClean="0"/>
              <a:t>chce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9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Levá složená závorka 29"/>
          <p:cNvSpPr/>
          <p:nvPr/>
        </p:nvSpPr>
        <p:spPr bwMode="auto">
          <a:xfrm rot="16200000">
            <a:off x="3071814" y="-252414"/>
            <a:ext cx="381000" cy="5419730"/>
          </a:xfrm>
          <a:prstGeom prst="leftBrace">
            <a:avLst>
              <a:gd name="adj1" fmla="val 88333"/>
              <a:gd name="adj2" fmla="val 50443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Storing elements in the array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  <p:sp>
        <p:nvSpPr>
          <p:cNvPr id="7" name="Mrak 6"/>
          <p:cNvSpPr/>
          <p:nvPr/>
        </p:nvSpPr>
        <p:spPr bwMode="auto">
          <a:xfrm>
            <a:off x="4567241" y="1514889"/>
            <a:ext cx="990602" cy="72390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12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Šipka dolů 7"/>
          <p:cNvSpPr/>
          <p:nvPr/>
        </p:nvSpPr>
        <p:spPr bwMode="auto">
          <a:xfrm>
            <a:off x="4886325" y="3876674"/>
            <a:ext cx="752470" cy="704850"/>
          </a:xfrm>
          <a:prstGeom prst="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Zástupný symbol pro obsah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302559"/>
              </p:ext>
            </p:extLst>
          </p:nvPr>
        </p:nvGraphicFramePr>
        <p:xfrm>
          <a:off x="428622" y="4581524"/>
          <a:ext cx="8105780" cy="67627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10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05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7627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5305425" y="4648200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15</a:t>
            </a:r>
            <a:endParaRPr lang="en-US" sz="32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95800" y="4648200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11</a:t>
            </a:r>
            <a:endParaRPr lang="en-US" sz="3200" b="1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4981575" y="3305174"/>
            <a:ext cx="514350" cy="428626"/>
          </a:xfrm>
          <a:prstGeom prst="rect">
            <a:avLst/>
          </a:prstGeom>
          <a:solidFill>
            <a:srgbClr val="99FF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066925" y="4648199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7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95800" y="4629149"/>
            <a:ext cx="766760" cy="6038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24" name="Mrak 23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Mrak 24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Mrak 25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Mrak 26"/>
          <p:cNvSpPr/>
          <p:nvPr/>
        </p:nvSpPr>
        <p:spPr bwMode="auto">
          <a:xfrm>
            <a:off x="2857498" y="154305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Mrak 28"/>
          <p:cNvSpPr/>
          <p:nvPr/>
        </p:nvSpPr>
        <p:spPr bwMode="auto">
          <a:xfrm>
            <a:off x="3609973" y="154305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869546" y="2768084"/>
            <a:ext cx="3602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Stream of 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elements</a:t>
            </a:r>
            <a:endParaRPr lang="en-US" sz="2800" dirty="0"/>
          </a:p>
        </p:txBody>
      </p:sp>
      <p:sp>
        <p:nvSpPr>
          <p:cNvPr id="20" name="Levá složená závorka 19"/>
          <p:cNvSpPr/>
          <p:nvPr/>
        </p:nvSpPr>
        <p:spPr bwMode="auto">
          <a:xfrm rot="16200000">
            <a:off x="4286254" y="1419226"/>
            <a:ext cx="381000" cy="8115300"/>
          </a:xfrm>
          <a:prstGeom prst="leftBrace">
            <a:avLst>
              <a:gd name="adj1" fmla="val 88333"/>
              <a:gd name="adj2" fmla="val 50443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63977" y="5686426"/>
            <a:ext cx="7006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Array of size </a:t>
            </a:r>
            <a:r>
              <a:rPr lang="el-GR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(n)</a:t>
            </a:r>
            <a:endParaRPr lang="en-US" sz="28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83040" y="1543050"/>
            <a:ext cx="2505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Gaps in the array</a:t>
            </a:r>
          </a:p>
          <a:p>
            <a:r>
              <a:rPr lang="en-US" dirty="0" err="1" smtClean="0"/>
              <a:t>Muze</a:t>
            </a:r>
            <a:r>
              <a:rPr lang="en-US" dirty="0" smtClean="0"/>
              <a:t> </a:t>
            </a:r>
            <a:r>
              <a:rPr lang="en-US" dirty="0" err="1" smtClean="0"/>
              <a:t>pohnout</a:t>
            </a:r>
            <a:r>
              <a:rPr lang="en-US" dirty="0" smtClean="0"/>
              <a:t> co </a:t>
            </a:r>
            <a:r>
              <a:rPr lang="en-US" dirty="0" err="1" smtClean="0"/>
              <a:t>chce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3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139 L 0.13229 0.04305 C 0.15937 0.06111 0.16146 0.08102 0.16146 0.10139 C 0.16146 0.12477 0.16562 0.17083 0.13125 0.18194 L -0.0224 0.23287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02239 -0.06227 C 0.02726 -0.07615 0.0342 -0.08356 0.04167 -0.08356 C 0.05017 -0.08356 0.05677 -0.07615 0.06163 -0.06227 L 0.08437 -2.59259E-6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2.59259E-6 L -0.0474 -0.05856 C -0.05764 -0.07268 -0.0724 -0.07893 -0.08785 -0.07893 C -0.10573 -0.07893 -0.11979 -0.07176 -0.12969 -0.05856 L -0.17726 -2.59259E-6 " pathEditMode="relative" rAng="10800000" ptsTypes="FffFF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37" y="-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2.59259E-6 L -0.02413 -0.05856 C -0.02934 -0.07268 -0.03681 -0.07893 -0.04462 -0.07893 C -0.05365 -0.07893 -0.06077 -0.07176 -0.0658 -0.05856 L -0.08976 -2.59259E-6 " pathEditMode="relative" rAng="10800000" ptsTypes="FffFF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-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14" grpId="0"/>
      <p:bldP spid="15" grpId="0"/>
      <p:bldP spid="19" grpId="0" animBg="1"/>
      <p:bldP spid="22" grpId="0"/>
      <p:bldP spid="2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1844-ABBA-4524-B994-A139A881EFB9}" type="slidenum">
              <a:rPr lang="en-US" altLang="en-US"/>
              <a:pPr>
                <a:defRPr/>
              </a:pPr>
              <a:t>49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Upper bounds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 	</a:t>
            </a:r>
            <a:endParaRPr lang="en-US" sz="4800" dirty="0" smtClean="0">
              <a:solidFill>
                <a:srgbClr val="FF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06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33CC"/>
                </a:solidFill>
              </a:rPr>
              <a:t>[</a:t>
            </a:r>
            <a:r>
              <a:rPr lang="en-US" dirty="0" err="1" smtClean="0">
                <a:solidFill>
                  <a:srgbClr val="0033CC"/>
                </a:solidFill>
              </a:rPr>
              <a:t>Itai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Konheim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Rodeh</a:t>
            </a:r>
            <a:r>
              <a:rPr lang="en-US" dirty="0" smtClean="0">
                <a:solidFill>
                  <a:srgbClr val="0033CC"/>
                </a:solidFill>
              </a:rPr>
              <a:t> ’81]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O(log</a:t>
            </a:r>
            <a:r>
              <a:rPr lang="en-US" b="1" baseline="300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n)</a:t>
            </a:r>
            <a:r>
              <a:rPr lang="en-US" i="1" dirty="0" smtClean="0"/>
              <a:t> </a:t>
            </a:r>
            <a:r>
              <a:rPr lang="en-US" dirty="0" smtClean="0"/>
              <a:t>per insertion, amortized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33CC"/>
                </a:solidFill>
              </a:rPr>
              <a:t>[</a:t>
            </a:r>
            <a:r>
              <a:rPr lang="en-US" dirty="0" err="1">
                <a:solidFill>
                  <a:srgbClr val="0033CC"/>
                </a:solidFill>
              </a:rPr>
              <a:t>Itai</a:t>
            </a:r>
            <a:r>
              <a:rPr lang="en-US" dirty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Katriel</a:t>
            </a:r>
            <a:r>
              <a:rPr lang="en-US" dirty="0" smtClean="0">
                <a:solidFill>
                  <a:srgbClr val="0033CC"/>
                </a:solidFill>
              </a:rPr>
              <a:t> ’07]</a:t>
            </a:r>
            <a:endParaRPr 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dirty="0" smtClean="0"/>
              <a:t>Simpler algorithm</a:t>
            </a: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Basic ideas</a:t>
            </a:r>
          </a:p>
          <a:p>
            <a:pPr eaLnBrk="1" hangingPunct="1"/>
            <a:r>
              <a:rPr lang="en-US" dirty="0" smtClean="0"/>
              <a:t>Small gaps</a:t>
            </a:r>
          </a:p>
          <a:p>
            <a:pPr eaLnBrk="1" hangingPunct="1"/>
            <a:r>
              <a:rPr lang="en-US" dirty="0" smtClean="0"/>
              <a:t>Spread items evenly</a:t>
            </a:r>
          </a:p>
          <a:p>
            <a:pPr eaLnBrk="1" hangingPunct="1"/>
            <a:r>
              <a:rPr lang="en-US" dirty="0" smtClean="0"/>
              <a:t>Density threshold function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1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formulation: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Online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Assign each arriving item a </a:t>
            </a:r>
            <a:r>
              <a:rPr lang="en-US" dirty="0" smtClean="0">
                <a:solidFill>
                  <a:srgbClr val="FF0000"/>
                </a:solidFill>
              </a:rPr>
              <a:t>label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70C0"/>
                </a:solidFill>
              </a:rPr>
              <a:t>[1,m]</a:t>
            </a:r>
          </a:p>
          <a:p>
            <a:pPr lvl="1"/>
            <a:r>
              <a:rPr lang="en-US" dirty="0" smtClean="0"/>
              <a:t>instead of storing it in an array</a:t>
            </a:r>
          </a:p>
          <a:p>
            <a:r>
              <a:rPr lang="en-US" dirty="0" smtClean="0"/>
              <a:t>Labeling must be </a:t>
            </a:r>
            <a:r>
              <a:rPr lang="en-US" dirty="0" smtClean="0">
                <a:solidFill>
                  <a:srgbClr val="FF0000"/>
                </a:solidFill>
              </a:rPr>
              <a:t>order preserving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Convention in the literature: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 maintenance </a:t>
            </a:r>
            <a:r>
              <a:rPr lang="en-US" dirty="0" smtClean="0"/>
              <a:t>refers to case </a:t>
            </a:r>
            <a:r>
              <a:rPr lang="en-US" dirty="0" smtClean="0">
                <a:solidFill>
                  <a:srgbClr val="0070C0"/>
                </a:solidFill>
              </a:rPr>
              <a:t>m=O(n)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74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0F72A-215D-4B31-B6F1-E223898E74A6}" type="slidenum">
              <a:rPr lang="en-US" altLang="en-US"/>
              <a:pPr>
                <a:defRPr/>
              </a:pPr>
              <a:t>50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8512"/>
          </a:xfrm>
        </p:spPr>
        <p:txBody>
          <a:bodyPr/>
          <a:lstStyle/>
          <a:p>
            <a:pPr eaLnBrk="1" hangingPunct="1"/>
            <a:r>
              <a:rPr lang="en-US" sz="4800" dirty="0" smtClean="0"/>
              <a:t>Online labeling</a:t>
            </a:r>
            <a:endParaRPr lang="el-GR" sz="4800" dirty="0" smtClean="0">
              <a:solidFill>
                <a:srgbClr val="FF3300"/>
              </a:solidFill>
            </a:endParaRP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228725"/>
            <a:ext cx="8229600" cy="4530725"/>
          </a:xfrm>
          <a:ln>
            <a:solidFill>
              <a:srgbClr val="CC0099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Input:</a:t>
            </a:r>
          </a:p>
          <a:p>
            <a:pPr lvl="1" eaLnBrk="1" hangingPunct="1"/>
            <a:r>
              <a:rPr lang="en-US" sz="2800" dirty="0" smtClean="0"/>
              <a:t>A </a:t>
            </a:r>
            <a:r>
              <a:rPr lang="en-US" sz="2800" b="1" i="1" dirty="0" smtClean="0">
                <a:solidFill>
                  <a:srgbClr val="0033CC"/>
                </a:solidFill>
              </a:rPr>
              <a:t>stream</a:t>
            </a:r>
            <a:r>
              <a:rPr lang="en-US" sz="2800" b="1" i="1" dirty="0" smtClean="0"/>
              <a:t> </a:t>
            </a:r>
            <a:r>
              <a:rPr lang="en-US" sz="2800" dirty="0" smtClean="0"/>
              <a:t>of</a:t>
            </a:r>
            <a:r>
              <a:rPr lang="en-US" sz="2800" b="1" i="1" dirty="0" smtClean="0"/>
              <a:t> 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numbers</a:t>
            </a:r>
          </a:p>
          <a:p>
            <a:pPr lvl="1" eaLnBrk="1" hangingPunct="1"/>
            <a:r>
              <a:rPr lang="en-US" sz="2800" dirty="0" smtClean="0"/>
              <a:t>An array of </a:t>
            </a:r>
            <a:r>
              <a:rPr lang="en-US" sz="2800" b="1" i="1" dirty="0" smtClean="0">
                <a:solidFill>
                  <a:srgbClr val="0033CC"/>
                </a:solidFill>
              </a:rPr>
              <a:t>size 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</a:t>
            </a:r>
            <a:endParaRPr lang="en-US" sz="2800" dirty="0" smtClean="0"/>
          </a:p>
          <a:p>
            <a:pPr lvl="3" eaLnBrk="1" hangingPunct="1"/>
            <a:r>
              <a:rPr lang="en-US" dirty="0" smtClean="0"/>
              <a:t>For the size </a:t>
            </a:r>
            <a:r>
              <a:rPr lang="el-GR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(n) </a:t>
            </a:r>
            <a:r>
              <a:rPr lang="en-US" i="1" dirty="0" smtClean="0"/>
              <a:t>	        </a:t>
            </a:r>
            <a:r>
              <a:rPr lang="en-US" dirty="0" smtClean="0">
                <a:solidFill>
                  <a:srgbClr val="0033CC"/>
                </a:solidFill>
              </a:rPr>
              <a:t>File maintenance problem</a:t>
            </a:r>
          </a:p>
          <a:p>
            <a:pPr marL="1023937" lvl="3" indent="0"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Want:</a:t>
            </a:r>
          </a:p>
          <a:p>
            <a:pPr lvl="1" eaLnBrk="1" hangingPunct="1"/>
            <a:r>
              <a:rPr lang="en-US" dirty="0" smtClean="0"/>
              <a:t>maintain a sorted array of all already seen items</a:t>
            </a:r>
          </a:p>
          <a:p>
            <a:pPr lvl="1" eaLnBrk="1" hangingPunct="1"/>
            <a:r>
              <a:rPr lang="en-US" dirty="0" smtClean="0"/>
              <a:t>minimize the total number of item moves </a:t>
            </a:r>
            <a:r>
              <a:rPr lang="en-US" dirty="0" smtClean="0">
                <a:solidFill>
                  <a:srgbClr val="0033CC"/>
                </a:solidFill>
              </a:rPr>
              <a:t>(cost)</a:t>
            </a:r>
          </a:p>
          <a:p>
            <a:pPr lvl="1" eaLnBrk="1" hangingPunct="1"/>
            <a:endParaRPr lang="en-US" dirty="0" smtClean="0"/>
          </a:p>
        </p:txBody>
      </p:sp>
      <p:cxnSp>
        <p:nvCxnSpPr>
          <p:cNvPr id="3" name="Přímá spojnice se šipkou 2"/>
          <p:cNvCxnSpPr/>
          <p:nvPr/>
        </p:nvCxnSpPr>
        <p:spPr bwMode="auto">
          <a:xfrm>
            <a:off x="4000500" y="2990850"/>
            <a:ext cx="6477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5181600" y="5029200"/>
            <a:ext cx="3515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Naïve solution 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O(n)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per insertion</a:t>
            </a:r>
          </a:p>
          <a:p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9837420" y="3619500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Rict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diry</a:t>
            </a:r>
            <a:r>
              <a:rPr lang="en-US" dirty="0" smtClean="0"/>
              <a:t> mi </a:t>
            </a:r>
            <a:r>
              <a:rPr lang="en-US" dirty="0" err="1" smtClean="0"/>
              <a:t>sami</a:t>
            </a:r>
            <a:r>
              <a:rPr lang="en-US" dirty="0" smtClean="0"/>
              <a:t> o </a:t>
            </a:r>
            <a:r>
              <a:rPr lang="en-US" dirty="0" err="1" smtClean="0"/>
              <a:t>sobe</a:t>
            </a:r>
            <a:r>
              <a:rPr lang="en-US" dirty="0" smtClean="0"/>
              <a:t> </a:t>
            </a:r>
            <a:r>
              <a:rPr lang="en-US" dirty="0" err="1" smtClean="0"/>
              <a:t>nestaci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Super-polynomial array algorithm 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200" dirty="0" smtClean="0">
                    <a:solidFill>
                      <a:srgbClr val="0033CC"/>
                    </a:solidFill>
                  </a:rPr>
                  <a:t>[</a:t>
                </a:r>
                <a:r>
                  <a:rPr lang="en-US" sz="3200" smtClean="0">
                    <a:solidFill>
                      <a:srgbClr val="0033CC"/>
                    </a:solidFill>
                  </a:rPr>
                  <a:t>B., Kouck</a:t>
                </a:r>
                <a:r>
                  <a:rPr lang="cs-CZ" sz="3200" dirty="0" smtClean="0">
                    <a:solidFill>
                      <a:srgbClr val="0033CC"/>
                    </a:solidFill>
                  </a:rPr>
                  <a:t>ý</a:t>
                </a:r>
                <a:r>
                  <a:rPr lang="en-US" sz="3200" dirty="0" smtClean="0">
                    <a:solidFill>
                      <a:srgbClr val="0033CC"/>
                    </a:solidFill>
                  </a:rPr>
                  <a:t>,</a:t>
                </a:r>
                <a:r>
                  <a:rPr lang="cs-CZ" sz="3200" dirty="0">
                    <a:solidFill>
                      <a:srgbClr val="0033CC"/>
                    </a:solidFill>
                  </a:rPr>
                  <a:t> </a:t>
                </a:r>
                <a:r>
                  <a:rPr lang="cs-CZ" sz="3200" dirty="0" err="1" smtClean="0">
                    <a:solidFill>
                      <a:srgbClr val="0033CC"/>
                    </a:solidFill>
                  </a:rPr>
                  <a:t>Saks</a:t>
                </a:r>
                <a:r>
                  <a:rPr lang="cs-CZ" sz="32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0033CC"/>
                    </a:solidFill>
                  </a:rPr>
                  <a:t>’</a:t>
                </a:r>
                <a:r>
                  <a:rPr lang="cs-CZ" sz="3200" dirty="0" smtClean="0">
                    <a:solidFill>
                      <a:srgbClr val="0033CC"/>
                    </a:solidFill>
                  </a:rPr>
                  <a:t>12</a:t>
                </a:r>
                <a:r>
                  <a:rPr lang="en-US" sz="3200" dirty="0" smtClean="0">
                    <a:solidFill>
                      <a:srgbClr val="0033CC"/>
                    </a:solidFill>
                  </a:rPr>
                  <a:t>]</a:t>
                </a:r>
                <a:endParaRPr lang="en-US" sz="3200" dirty="0">
                  <a:solidFill>
                    <a:srgbClr val="0033CC"/>
                  </a:solidFill>
                </a:endParaRPr>
              </a:p>
              <a:p>
                <a:r>
                  <a:rPr lang="en-US" sz="3200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O(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rgbClr val="002060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n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2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  <m:t>m</m:t>
                                </m:r>
                              </m:e>
                            </m:func>
                          </m:e>
                        </m:func>
                      </m:den>
                    </m:f>
                  </m:oMath>
                </a14:m>
                <a:r>
                  <a:rPr lang="en-US" sz="3200" baseline="30000" dirty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) </a:t>
                </a:r>
                <a:r>
                  <a:rPr lang="en-US" sz="3200" dirty="0"/>
                  <a:t>per insertion, </a:t>
                </a:r>
                <a:r>
                  <a:rPr lang="en-US" sz="3200" dirty="0" smtClean="0"/>
                  <a:t>amortized</a:t>
                </a:r>
                <a:endParaRPr lang="cs-CZ" sz="3200" dirty="0" smtClean="0"/>
              </a:p>
              <a:p>
                <a:endParaRPr lang="cs-CZ" sz="3200" dirty="0"/>
              </a:p>
              <a:p>
                <a:pPr marL="0" indent="0">
                  <a:buNone/>
                </a:pPr>
                <a:r>
                  <a:rPr lang="cs-CZ" sz="3200" dirty="0" smtClean="0"/>
                  <a:t>Basic idea</a:t>
                </a:r>
              </a:p>
              <a:p>
                <a:r>
                  <a:rPr lang="cs-CZ" sz="3200" dirty="0" err="1" smtClean="0"/>
                  <a:t>Insertion</a:t>
                </a:r>
                <a:r>
                  <a:rPr lang="cs-CZ" sz="3200" dirty="0" smtClean="0"/>
                  <a:t> to </a:t>
                </a:r>
                <a:r>
                  <a:rPr lang="cs-CZ" sz="3200" dirty="0" err="1" smtClean="0"/>
                  <a:t>exponential</a:t>
                </a:r>
                <a:r>
                  <a:rPr lang="cs-CZ" sz="3200" dirty="0" smtClean="0"/>
                  <a:t> </a:t>
                </a:r>
                <a:r>
                  <a:rPr lang="cs-CZ" sz="3200" dirty="0" err="1" smtClean="0"/>
                  <a:t>size</a:t>
                </a:r>
                <a:r>
                  <a:rPr lang="cs-CZ" sz="3200" dirty="0" smtClean="0"/>
                  <a:t> </a:t>
                </a:r>
                <a:r>
                  <a:rPr lang="cs-CZ" sz="3200" dirty="0" err="1" smtClean="0"/>
                  <a:t>array</a:t>
                </a:r>
                <a:r>
                  <a:rPr lang="cs-CZ" sz="3200" dirty="0" smtClean="0"/>
                  <a:t> </a:t>
                </a:r>
                <a:r>
                  <a:rPr lang="cs-CZ" sz="3200" dirty="0" err="1" smtClean="0"/>
                  <a:t>is</a:t>
                </a:r>
                <a:r>
                  <a:rPr lang="cs-CZ" sz="3200" dirty="0" smtClean="0"/>
                  <a:t> </a:t>
                </a:r>
                <a:r>
                  <a:rPr lang="cs-CZ" sz="3200" dirty="0" err="1" smtClean="0"/>
                  <a:t>easy</a:t>
                </a:r>
                <a:endParaRPr lang="en-US" sz="3200" dirty="0" smtClean="0"/>
              </a:p>
              <a:p>
                <a:r>
                  <a:rPr lang="en-US" sz="3200" dirty="0" smtClean="0"/>
                  <a:t>Iteration of this approach</a:t>
                </a:r>
                <a:endParaRPr lang="en-US" sz="3200" dirty="0"/>
              </a:p>
              <a:p>
                <a:endParaRPr lang="en-US" sz="3200" dirty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75" t="-1611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75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41091723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336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051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[Z 93]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1" i="0" baseline="3000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−</m:t>
                                      </m:r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n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1+ℇ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m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41091723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/>
                    <a:gridCol w="2733675"/>
                    <a:gridCol w="2905125"/>
                  </a:tblGrid>
                  <a:tr h="9448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[Z 93]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9448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04009" t="-353175" r="-106236" b="-20634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1+ℇ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04009" t="-548031" r="-106236" b="-6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B5352-6ACB-4382-968B-8ECE7F6C0C2B}" type="slidenum">
              <a:rPr lang="en-US" altLang="en-US"/>
              <a:pPr>
                <a:defRPr/>
              </a:pPr>
              <a:t>52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762375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sz="4800" dirty="0" smtClean="0"/>
              <a:t>Upper bounds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15450" y="233362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Andersson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endParaRPr lang="en-US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352425" y="3895725"/>
            <a:ext cx="8791575" cy="1409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271459" y="5438770"/>
            <a:ext cx="8791575" cy="6953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99690" y="2228851"/>
            <a:ext cx="8791575" cy="5693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271459" y="3895725"/>
            <a:ext cx="5763581" cy="6915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 rot="19625074">
            <a:off x="638383" y="1711947"/>
            <a:ext cx="7880091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sz="15000" dirty="0" smtClean="0">
                <a:solidFill>
                  <a:srgbClr val="FF0000"/>
                </a:solidFill>
              </a:rPr>
              <a:t>TIGHT!!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8398"/>
            <a:ext cx="2133600" cy="457200"/>
          </a:xfrm>
        </p:spPr>
        <p:txBody>
          <a:bodyPr/>
          <a:lstStyle/>
          <a:p>
            <a:pPr>
              <a:defRPr/>
            </a:pPr>
            <a:fld id="{22B41F89-2DC4-4F8E-869F-656AFCF7579C}" type="slidenum">
              <a:rPr lang="en-US" altLang="en-US"/>
              <a:pPr>
                <a:defRPr/>
              </a:pPr>
              <a:t>53</a:t>
            </a:fld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Lower </a:t>
            </a:r>
            <a:r>
              <a:rPr lang="en-US" sz="4800" dirty="0" smtClean="0"/>
              <a:t>Bounds – cont.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[B., </a:t>
            </a:r>
            <a:r>
              <a:rPr lang="en-US" sz="2800" dirty="0" err="1" smtClean="0">
                <a:solidFill>
                  <a:srgbClr val="0033CC"/>
                </a:solidFill>
              </a:rPr>
              <a:t>Kouck</a:t>
            </a:r>
            <a:r>
              <a:rPr lang="cs-CZ" sz="2800" dirty="0" smtClean="0">
                <a:solidFill>
                  <a:srgbClr val="0033CC"/>
                </a:solidFill>
              </a:rPr>
              <a:t>ý, </a:t>
            </a:r>
            <a:r>
              <a:rPr lang="cs-CZ" sz="2800" dirty="0" err="1" smtClean="0">
                <a:solidFill>
                  <a:srgbClr val="0033CC"/>
                </a:solidFill>
              </a:rPr>
              <a:t>Saks</a:t>
            </a:r>
            <a:r>
              <a:rPr lang="cs-CZ" sz="2800" dirty="0" smtClean="0">
                <a:solidFill>
                  <a:srgbClr val="0033CC"/>
                </a:solidFill>
              </a:rPr>
              <a:t> </a:t>
            </a:r>
            <a:r>
              <a:rPr lang="en-US" sz="2800" i="1" dirty="0" smtClean="0">
                <a:solidFill>
                  <a:srgbClr val="0033CC"/>
                </a:solidFill>
              </a:rPr>
              <a:t>STOC</a:t>
            </a:r>
            <a:r>
              <a:rPr lang="en-US" sz="2800" dirty="0" smtClean="0">
                <a:solidFill>
                  <a:srgbClr val="0033CC"/>
                </a:solidFill>
              </a:rPr>
              <a:t>’</a:t>
            </a:r>
            <a:r>
              <a:rPr lang="cs-CZ" sz="2800" dirty="0" smtClean="0">
                <a:solidFill>
                  <a:srgbClr val="0033CC"/>
                </a:solidFill>
              </a:rPr>
              <a:t>12</a:t>
            </a:r>
            <a:r>
              <a:rPr lang="en-US" sz="2800" dirty="0" smtClean="0">
                <a:solidFill>
                  <a:srgbClr val="0033CC"/>
                </a:solidFill>
              </a:rPr>
              <a:t>]</a:t>
            </a: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All</a:t>
            </a: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strategies</a:t>
            </a:r>
            <a:endParaRPr lang="en-US" sz="28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Uses some ideas from [Zhang 93]</a:t>
            </a:r>
            <a:endParaRPr lang="cs-CZ" sz="28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148464"/>
              </p:ext>
            </p:extLst>
          </p:nvPr>
        </p:nvGraphicFramePr>
        <p:xfrm>
          <a:off x="1600200" y="3719393"/>
          <a:ext cx="7924800" cy="1455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6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0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7856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m=n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Ω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(log</a:t>
                      </a:r>
                      <a:r>
                        <a:rPr lang="en-US" sz="2800" b="0" i="0" baseline="300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n)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i="0" dirty="0">
                        <a:solidFill>
                          <a:srgbClr val="0033CC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856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Cambria Math" pitchFamily="18" charset="0"/>
                          <a:ea typeface="Cambria Math" pitchFamily="18" charset="0"/>
                        </a:rPr>
                        <a:t>m=</a:t>
                      </a:r>
                      <a:r>
                        <a:rPr lang="el-GR" sz="2800" dirty="0" smtClean="0">
                          <a:latin typeface="Cambria Math" pitchFamily="18" charset="0"/>
                          <a:ea typeface="Cambria Math" pitchFamily="18" charset="0"/>
                        </a:rPr>
                        <a:t>Θ</a:t>
                      </a:r>
                      <a:r>
                        <a:rPr lang="en-US" sz="2800" dirty="0" smtClean="0">
                          <a:latin typeface="Cambria Math" pitchFamily="18" charset="0"/>
                          <a:ea typeface="Cambria Math" pitchFamily="18" charset="0"/>
                        </a:rPr>
                        <a:t>(n)</a:t>
                      </a:r>
                      <a:endParaRPr lang="en-US" sz="28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i="0" dirty="0" smtClean="0">
                          <a:latin typeface="Cambria Math" pitchFamily="18" charset="0"/>
                          <a:ea typeface="Cambria Math" pitchFamily="18" charset="0"/>
                        </a:rPr>
                        <a:t>Ω</a:t>
                      </a:r>
                      <a:r>
                        <a:rPr lang="en-US" sz="2800" i="0" dirty="0" smtClean="0">
                          <a:latin typeface="Cambria Math" pitchFamily="18" charset="0"/>
                          <a:ea typeface="Cambria Math" pitchFamily="18" charset="0"/>
                        </a:rPr>
                        <a:t>(log</a:t>
                      </a:r>
                      <a:r>
                        <a:rPr lang="en-US" sz="2800" b="1" i="0" baseline="30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sz="2800" i="0" baseline="300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800" i="0" dirty="0" smtClean="0">
                          <a:latin typeface="Cambria Math" pitchFamily="18" charset="0"/>
                          <a:ea typeface="Cambria Math" pitchFamily="18" charset="0"/>
                        </a:rPr>
                        <a:t>n)</a:t>
                      </a:r>
                      <a:endParaRPr lang="en-US" sz="2800" i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i="0" dirty="0">
                        <a:solidFill>
                          <a:srgbClr val="0033CC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02124" y="3244334"/>
            <a:ext cx="3539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mbria Math" pitchFamily="18" charset="0"/>
                <a:ea typeface="Cambria Math" pitchFamily="18" charset="0"/>
              </a:rPr>
              <a:t>Ω(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log</a:t>
            </a:r>
            <a:r>
              <a:rPr lang="en-US" b="1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n) </a:t>
            </a:r>
            <a:r>
              <a:rPr lang="en-US" dirty="0"/>
              <a:t>per insertion, amortized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Lower Bounds – proof technique</a:t>
            </a:r>
            <a:endParaRPr lang="en-US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Adversary</a:t>
            </a:r>
          </a:p>
          <a:p>
            <a:r>
              <a:rPr lang="en-US" dirty="0" smtClean="0"/>
              <a:t>Generates input stream</a:t>
            </a:r>
          </a:p>
          <a:p>
            <a:r>
              <a:rPr lang="en-US" dirty="0" smtClean="0"/>
              <a:t>Reacts on the state of the array</a:t>
            </a:r>
          </a:p>
          <a:p>
            <a:r>
              <a:rPr lang="en-US" dirty="0" smtClean="0"/>
              <a:t>Inserts to dense areas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/>
          </a:p>
          <a:p>
            <a:pPr lvl="1"/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45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41F89-2DC4-4F8E-869F-656AFCF7579C}" type="slidenum">
              <a:rPr lang="en-US" altLang="en-US"/>
              <a:pPr>
                <a:defRPr/>
              </a:pPr>
              <a:t>55</a:t>
            </a:fld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Lower </a:t>
            </a:r>
            <a:r>
              <a:rPr lang="en-US" sz="4800" dirty="0" smtClean="0"/>
              <a:t>Bounds – cont.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</a:t>
            </a:r>
            <a:r>
              <a:rPr lang="cs-CZ" sz="2800" dirty="0" smtClean="0">
                <a:solidFill>
                  <a:srgbClr val="0033CC"/>
                </a:solidFill>
              </a:rPr>
              <a:t>Babka, </a:t>
            </a:r>
            <a:r>
              <a:rPr lang="en-US" sz="2800" dirty="0" smtClean="0">
                <a:solidFill>
                  <a:srgbClr val="0033CC"/>
                </a:solidFill>
              </a:rPr>
              <a:t>B., </a:t>
            </a:r>
            <a:r>
              <a:rPr lang="cs-CZ" sz="2800" dirty="0" smtClean="0">
                <a:solidFill>
                  <a:srgbClr val="0033CC"/>
                </a:solidFill>
              </a:rPr>
              <a:t>Čunát, </a:t>
            </a:r>
            <a:r>
              <a:rPr lang="en-US" sz="2800" dirty="0" err="1" smtClean="0">
                <a:solidFill>
                  <a:srgbClr val="0033CC"/>
                </a:solidFill>
              </a:rPr>
              <a:t>Kouck</a:t>
            </a:r>
            <a:r>
              <a:rPr lang="cs-CZ" sz="2800" dirty="0" smtClean="0">
                <a:solidFill>
                  <a:srgbClr val="0033CC"/>
                </a:solidFill>
              </a:rPr>
              <a:t>ý, </a:t>
            </a:r>
            <a:r>
              <a:rPr lang="cs-CZ" sz="2800" dirty="0" err="1" smtClean="0">
                <a:solidFill>
                  <a:srgbClr val="0033CC"/>
                </a:solidFill>
              </a:rPr>
              <a:t>Saks</a:t>
            </a:r>
            <a:r>
              <a:rPr lang="cs-CZ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ESA’</a:t>
            </a:r>
            <a:r>
              <a:rPr lang="cs-CZ" sz="2800" dirty="0" smtClean="0">
                <a:solidFill>
                  <a:srgbClr val="0033CC"/>
                </a:solidFill>
              </a:rPr>
              <a:t>12</a:t>
            </a:r>
            <a:r>
              <a:rPr lang="en-US" sz="2800" dirty="0" smtClean="0">
                <a:solidFill>
                  <a:srgbClr val="0033CC"/>
                </a:solidFill>
              </a:rPr>
              <a:t>]</a:t>
            </a: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All</a:t>
            </a: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strategies</a:t>
            </a:r>
            <a:endParaRPr lang="cs-CZ" sz="28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Fill</a:t>
            </a: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s</a:t>
            </a: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the </a:t>
            </a: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gap in </a:t>
            </a: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[DSZ ’04] and extends their result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Tight bounds for the 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bucketing game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15783405"/>
                  </p:ext>
                </p:extLst>
              </p:nvPr>
            </p:nvGraphicFramePr>
            <p:xfrm>
              <a:off x="1485900" y="3752851"/>
              <a:ext cx="6781800" cy="1533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004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(1)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n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b="0" i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 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m</m:t>
                                          </m:r>
                                        </m:e>
                                      </m:func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15783405"/>
                  </p:ext>
                </p:extLst>
              </p:nvPr>
            </p:nvGraphicFramePr>
            <p:xfrm>
              <a:off x="1485900" y="3752851"/>
              <a:ext cx="6781800" cy="1533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/>
                    <a:gridCol w="3600450"/>
                  </a:tblGrid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(1)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88644" t="-800" r="-169" b="-106400"/>
                          </a:stretch>
                        </a:blipFill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 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88644" t="-100000" r="-169" b="-5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3695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41F89-2DC4-4F8E-869F-656AFCF7579C}" type="slidenum">
              <a:rPr lang="en-US" altLang="en-US"/>
              <a:pPr>
                <a:defRPr/>
              </a:pPr>
              <a:t>56</a:t>
            </a:fld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Lower </a:t>
            </a:r>
            <a:r>
              <a:rPr lang="en-US" sz="4800" dirty="0" smtClean="0"/>
              <a:t>Bounds – cont.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</a:t>
            </a:r>
            <a:r>
              <a:rPr lang="cs-CZ" sz="2800" dirty="0" smtClean="0">
                <a:solidFill>
                  <a:srgbClr val="0033CC"/>
                </a:solidFill>
              </a:rPr>
              <a:t>Babka, </a:t>
            </a:r>
            <a:r>
              <a:rPr lang="en-US" sz="2800" dirty="0" smtClean="0">
                <a:solidFill>
                  <a:srgbClr val="0033CC"/>
                </a:solidFill>
              </a:rPr>
              <a:t>B., </a:t>
            </a:r>
            <a:r>
              <a:rPr lang="cs-CZ" sz="2800" dirty="0" smtClean="0">
                <a:solidFill>
                  <a:srgbClr val="0033CC"/>
                </a:solidFill>
              </a:rPr>
              <a:t>Čunát, </a:t>
            </a:r>
            <a:r>
              <a:rPr lang="en-US" sz="2800" dirty="0" err="1" smtClean="0">
                <a:solidFill>
                  <a:srgbClr val="0033CC"/>
                </a:solidFill>
              </a:rPr>
              <a:t>Kouck</a:t>
            </a:r>
            <a:r>
              <a:rPr lang="cs-CZ" sz="2800" dirty="0" smtClean="0">
                <a:solidFill>
                  <a:srgbClr val="0033CC"/>
                </a:solidFill>
              </a:rPr>
              <a:t>ý, </a:t>
            </a:r>
            <a:r>
              <a:rPr lang="cs-CZ" sz="2800" dirty="0" err="1" smtClean="0">
                <a:solidFill>
                  <a:srgbClr val="0033CC"/>
                </a:solidFill>
              </a:rPr>
              <a:t>Saks</a:t>
            </a:r>
            <a:r>
              <a:rPr lang="cs-CZ" sz="2800" dirty="0" smtClean="0">
                <a:solidFill>
                  <a:srgbClr val="0033CC"/>
                </a:solidFill>
              </a:rPr>
              <a:t> 12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i="1" dirty="0" smtClean="0">
                <a:solidFill>
                  <a:srgbClr val="0033CC"/>
                </a:solidFill>
              </a:rPr>
              <a:t>manuscript</a:t>
            </a:r>
            <a:r>
              <a:rPr lang="en-US" sz="2800" dirty="0" smtClean="0">
                <a:solidFill>
                  <a:srgbClr val="0033CC"/>
                </a:solidFill>
              </a:rPr>
              <a:t>]</a:t>
            </a: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ea typeface="Cambria Math" pitchFamily="18" charset="0"/>
              </a:rPr>
              <a:t>All</a:t>
            </a:r>
            <a:r>
              <a:rPr lang="cs-CZ" sz="2800" dirty="0" smtClean="0">
                <a:ea typeface="Cambria Math" pitchFamily="18" charset="0"/>
              </a:rPr>
              <a:t> </a:t>
            </a:r>
            <a:r>
              <a:rPr lang="cs-CZ" sz="2800" dirty="0" err="1" smtClean="0">
                <a:ea typeface="Cambria Math" pitchFamily="18" charset="0"/>
              </a:rPr>
              <a:t>strategies</a:t>
            </a:r>
            <a:endParaRPr lang="cs-CZ" sz="2800" dirty="0" smtClean="0">
              <a:ea typeface="Cambria Math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Cambria Math" pitchFamily="18" charset="0"/>
              </a:rPr>
              <a:t>Extends results of [BKS 12]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4904298"/>
                  </p:ext>
                </p:extLst>
              </p:nvPr>
            </p:nvGraphicFramePr>
            <p:xfrm>
              <a:off x="904875" y="3600451"/>
              <a:ext cx="6781800" cy="771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004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0" i="0" baseline="30000" smtClean="0">
                                          <a:solidFill>
                                            <a:schemeClr val="tx1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2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  <m:t> −</m:t>
                                      </m:r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n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b="0" i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b="0" i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4904298"/>
                  </p:ext>
                </p:extLst>
              </p:nvPr>
            </p:nvGraphicFramePr>
            <p:xfrm>
              <a:off x="904875" y="3600451"/>
              <a:ext cx="6781800" cy="771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/>
                    <a:gridCol w="3600450"/>
                  </a:tblGrid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88325" t="-794" b="-5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7162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300A3-0256-4735-8EC0-AA29F09132D6}" type="slidenum">
              <a:rPr lang="en-US" altLang="en-US"/>
              <a:pPr>
                <a:defRPr/>
              </a:pPr>
              <a:t>57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Lower Bounds </a:t>
            </a:r>
            <a:r>
              <a:rPr lang="en-US" sz="4800" dirty="0"/>
              <a:t>–</a:t>
            </a:r>
            <a:r>
              <a:rPr lang="en-US" sz="4800" dirty="0" smtClean="0"/>
              <a:t> </a:t>
            </a:r>
            <a:r>
              <a:rPr lang="en-US" sz="4800" dirty="0" err="1" smtClean="0"/>
              <a:t>Sumary</a:t>
            </a:r>
            <a:endParaRPr lang="en-US" sz="4800" dirty="0" smtClean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9050" y="6534150"/>
            <a:ext cx="822960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49786176"/>
                  </p:ext>
                </p:extLst>
              </p:nvPr>
            </p:nvGraphicFramePr>
            <p:xfrm>
              <a:off x="790575" y="1524001"/>
              <a:ext cx="8353425" cy="4464632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4784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750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7046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Insertion cost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8395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n+a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</a:t>
                          </a:r>
                          <a:r>
                            <a:rPr lang="en-US" sz="24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 pitchFamily="18" charset="0"/>
                                </a:rPr>
                                <m:t>log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b="0" i="1" smtClean="0">
                                      <a:latin typeface="Cambria Math"/>
                                      <a:ea typeface="Cambria Math" pitchFamily="18" charset="0"/>
                                    </a:rPr>
                                    <m:t>n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  <a:ea typeface="Cambria Math" pitchFamily="18" charset="0"/>
                                    </a:rPr>
                                    <m:t>a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  <a:ea typeface="Cambria Math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1" smtClean="0">
                                      <a:latin typeface="Cambria Math"/>
                                      <a:ea typeface="Cambria Math" pitchFamily="18" charset="0"/>
                                    </a:rPr>
                                    <m:t>n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  <a:ea typeface="Cambria Math" pitchFamily="18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8141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cn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2400" i="0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log</m:t>
                              </m:r>
                              <m:r>
                                <m:rPr>
                                  <m:nor/>
                                </m:rPr>
                                <a:rPr lang="en-US" sz="2400" b="1" i="0" baseline="30000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2 </m:t>
                              </m:r>
                              <m:r>
                                <m:rPr>
                                  <m:nor/>
                                </m:rPr>
                                <a:rPr lang="en-US" sz="2400" i="0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n</m:t>
                              </m:r>
                            </m:oMath>
                          </a14:m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235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n∙f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f(n)∊o(n)</a:t>
                          </a:r>
                          <a:endParaRPr lang="en-US" sz="20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400" b="1" i="0" baseline="3000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f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4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8235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400" b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e(n)∊</a:t>
                          </a:r>
                          <a:r>
                            <a:rPr lang="el-GR" sz="20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endParaRPr lang="en-US" sz="20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e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4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49786176"/>
                  </p:ext>
                </p:extLst>
              </p:nvPr>
            </p:nvGraphicFramePr>
            <p:xfrm>
              <a:off x="790575" y="1524001"/>
              <a:ext cx="8353425" cy="440054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478401"/>
                    <a:gridCol w="3875024"/>
                  </a:tblGrid>
                  <a:tr h="87046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Insertion cost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88395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n+a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15566" t="-98621" b="-309655"/>
                          </a:stretch>
                        </a:blipFill>
                      </a:tcPr>
                    </a:tc>
                  </a:tr>
                  <a:tr h="88141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cn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15566" t="-200000" b="-211806"/>
                          </a:stretch>
                        </a:blipFill>
                      </a:tcPr>
                    </a:tc>
                  </a:tr>
                  <a:tr h="88235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n∙f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f(n)∊o(n)</a:t>
                          </a:r>
                          <a:endParaRPr lang="en-US" sz="20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15566" t="-297931" b="-110345"/>
                          </a:stretch>
                        </a:blipFill>
                      </a:tcPr>
                    </a:tc>
                  </a:tr>
                  <a:tr h="88235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400" b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e(n)∊</a:t>
                          </a:r>
                          <a:r>
                            <a:rPr lang="el-GR" sz="20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endParaRPr lang="en-US" sz="20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15566" t="-397931" b="-1034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57200" y="1123950"/>
            <a:ext cx="82296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/>
              <a:t>Trivial for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r&lt;m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Limited universe</a:t>
            </a:r>
            <a:endParaRPr lang="en-US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58</a:t>
            </a:fld>
            <a:endParaRPr lang="en-US" altLang="en-US"/>
          </a:p>
        </p:txBody>
      </p:sp>
      <p:sp>
        <p:nvSpPr>
          <p:cNvPr id="28" name="TextovéPole 27"/>
          <p:cNvSpPr txBox="1"/>
          <p:nvPr/>
        </p:nvSpPr>
        <p:spPr>
          <a:xfrm>
            <a:off x="4353006" y="5257829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</a:rPr>
              <a:t>m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3" name="Zástupný symbol pro obsah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026391"/>
              </p:ext>
            </p:extLst>
          </p:nvPr>
        </p:nvGraphicFramePr>
        <p:xfrm>
          <a:off x="523883" y="4248150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Levá složená závorka 33"/>
          <p:cNvSpPr/>
          <p:nvPr/>
        </p:nvSpPr>
        <p:spPr bwMode="auto">
          <a:xfrm rot="16200000">
            <a:off x="4386281" y="1057304"/>
            <a:ext cx="381000" cy="8115300"/>
          </a:xfrm>
          <a:prstGeom prst="leftBrace">
            <a:avLst>
              <a:gd name="adj1" fmla="val 88333"/>
              <a:gd name="adj2" fmla="val 50443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6" name="Tabul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21824"/>
              </p:ext>
            </p:extLst>
          </p:nvPr>
        </p:nvGraphicFramePr>
        <p:xfrm>
          <a:off x="1913538" y="2204660"/>
          <a:ext cx="5522340" cy="6147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3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r-1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Obdélník 37"/>
          <p:cNvSpPr/>
          <p:nvPr/>
        </p:nvSpPr>
        <p:spPr>
          <a:xfrm>
            <a:off x="4233562" y="1707118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Brush Script MT" pitchFamily="66" charset="0"/>
                <a:ea typeface="Cambria Math" pitchFamily="18" charset="0"/>
              </a:rPr>
              <a:t>U</a:t>
            </a:r>
            <a:endParaRPr lang="en-US" sz="3200" dirty="0">
              <a:latin typeface="Brush Script MT" pitchFamily="66" charset="0"/>
              <a:ea typeface="Cambria Math" pitchFamily="18" charset="0"/>
            </a:endParaRPr>
          </a:p>
        </p:txBody>
      </p:sp>
      <p:cxnSp>
        <p:nvCxnSpPr>
          <p:cNvPr id="40" name="Přímá spojnice se šipkou 39"/>
          <p:cNvCxnSpPr/>
          <p:nvPr/>
        </p:nvCxnSpPr>
        <p:spPr bwMode="auto">
          <a:xfrm flipH="1">
            <a:off x="952500" y="2867025"/>
            <a:ext cx="1228725" cy="133350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Přímá spojnice se šipkou 41"/>
          <p:cNvCxnSpPr/>
          <p:nvPr/>
        </p:nvCxnSpPr>
        <p:spPr bwMode="auto">
          <a:xfrm flipH="1">
            <a:off x="1724025" y="2867025"/>
            <a:ext cx="1000126" cy="133350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Přímá spojnice se šipkou 44"/>
          <p:cNvCxnSpPr/>
          <p:nvPr/>
        </p:nvCxnSpPr>
        <p:spPr bwMode="auto">
          <a:xfrm flipH="1">
            <a:off x="2486025" y="2867025"/>
            <a:ext cx="819151" cy="133350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Přímá spojnice se šipkou 46"/>
          <p:cNvCxnSpPr/>
          <p:nvPr/>
        </p:nvCxnSpPr>
        <p:spPr bwMode="auto">
          <a:xfrm flipH="1">
            <a:off x="3305176" y="2838450"/>
            <a:ext cx="561976" cy="1362075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Přímá spojnice se šipkou 48"/>
          <p:cNvCxnSpPr/>
          <p:nvPr/>
        </p:nvCxnSpPr>
        <p:spPr bwMode="auto">
          <a:xfrm flipH="1">
            <a:off x="5886450" y="2852737"/>
            <a:ext cx="695327" cy="1362075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Přímá spojnice se šipkou 50"/>
          <p:cNvCxnSpPr/>
          <p:nvPr/>
        </p:nvCxnSpPr>
        <p:spPr bwMode="auto">
          <a:xfrm flipH="1">
            <a:off x="6581777" y="2838450"/>
            <a:ext cx="571501" cy="1376362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2409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57200" y="1123950"/>
            <a:ext cx="82296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/>
              <a:t>Maybe easier for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 </a:t>
            </a:r>
            <a:r>
              <a:rPr lang="en-US" dirty="0" smtClean="0">
                <a:ea typeface="Cambria Math" pitchFamily="18" charset="0"/>
              </a:rPr>
              <a:t>small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Limited universe – cont.</a:t>
            </a:r>
            <a:endParaRPr lang="en-US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59</a:t>
            </a:fld>
            <a:endParaRPr lang="en-US" altLang="en-US"/>
          </a:p>
        </p:txBody>
      </p:sp>
      <p:graphicFrame>
        <p:nvGraphicFramePr>
          <p:cNvPr id="33" name="Zástupný symbol pro obsah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603132"/>
              </p:ext>
            </p:extLst>
          </p:nvPr>
        </p:nvGraphicFramePr>
        <p:xfrm>
          <a:off x="523883" y="4248150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ul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473107"/>
              </p:ext>
            </p:extLst>
          </p:nvPr>
        </p:nvGraphicFramePr>
        <p:xfrm>
          <a:off x="1913538" y="2204660"/>
          <a:ext cx="5522340" cy="6147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3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r-1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Obdélník 37"/>
          <p:cNvSpPr/>
          <p:nvPr/>
        </p:nvSpPr>
        <p:spPr>
          <a:xfrm>
            <a:off x="4233562" y="1707118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Brush Script MT" pitchFamily="66" charset="0"/>
                <a:ea typeface="Cambria Math" pitchFamily="18" charset="0"/>
              </a:rPr>
              <a:t>U</a:t>
            </a:r>
            <a:endParaRPr lang="en-US" sz="3200" dirty="0">
              <a:latin typeface="Brush Script MT" pitchFamily="66" charset="0"/>
              <a:ea typeface="Cambria Math" pitchFamily="18" charset="0"/>
            </a:endParaRPr>
          </a:p>
        </p:txBody>
      </p:sp>
      <p:cxnSp>
        <p:nvCxnSpPr>
          <p:cNvPr id="45" name="Přímá spojnice se šipkou 44"/>
          <p:cNvCxnSpPr/>
          <p:nvPr/>
        </p:nvCxnSpPr>
        <p:spPr bwMode="auto">
          <a:xfrm flipH="1">
            <a:off x="2486025" y="2867025"/>
            <a:ext cx="819151" cy="133350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Přímá spojnice se šipkou 46"/>
          <p:cNvCxnSpPr/>
          <p:nvPr/>
        </p:nvCxnSpPr>
        <p:spPr bwMode="auto">
          <a:xfrm flipH="1">
            <a:off x="3305176" y="2838450"/>
            <a:ext cx="561976" cy="1362075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Šipka doprava 15"/>
          <p:cNvSpPr/>
          <p:nvPr/>
        </p:nvSpPr>
        <p:spPr bwMode="auto">
          <a:xfrm rot="16200000">
            <a:off x="2543175" y="5079206"/>
            <a:ext cx="800100" cy="471488"/>
          </a:xfrm>
          <a:prstGeom prst="rightArrow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Přímá spojnice 16"/>
          <p:cNvCxnSpPr/>
          <p:nvPr/>
        </p:nvCxnSpPr>
        <p:spPr bwMode="auto">
          <a:xfrm rot="5400000" flipV="1">
            <a:off x="2653013" y="5029202"/>
            <a:ext cx="561975" cy="595311"/>
          </a:xfrm>
          <a:prstGeom prst="line">
            <a:avLst/>
          </a:prstGeom>
          <a:solidFill>
            <a:srgbClr val="99FF3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Přímá spojnice 17"/>
          <p:cNvCxnSpPr/>
          <p:nvPr/>
        </p:nvCxnSpPr>
        <p:spPr bwMode="auto">
          <a:xfrm rot="5400000" flipH="1" flipV="1">
            <a:off x="2662538" y="5029200"/>
            <a:ext cx="561975" cy="595313"/>
          </a:xfrm>
          <a:prstGeom prst="line">
            <a:avLst/>
          </a:prstGeom>
          <a:solidFill>
            <a:srgbClr val="99FF3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2484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latin typeface="Comic Sans MS" panose="030F0702030302020204" pitchFamily="66" charset="0"/>
              </a:rPr>
              <a:t>Some Applications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6466" y="1613452"/>
            <a:ext cx="818358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Cache-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oblivous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B-trees </a:t>
            </a:r>
            <a:r>
              <a:rPr lang="en-US" sz="1600" dirty="0">
                <a:solidFill>
                  <a:srgbClr val="0033CC"/>
                </a:solidFill>
                <a:latin typeface="Comic Sans MS" panose="030F0702030302020204" pitchFamily="66" charset="0"/>
              </a:rPr>
              <a:t>[Bender, </a:t>
            </a:r>
            <a:r>
              <a:rPr lang="en-US" sz="16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Demaine</a:t>
            </a:r>
            <a:r>
              <a:rPr lang="en-US" sz="1600" dirty="0">
                <a:solidFill>
                  <a:srgbClr val="0033CC"/>
                </a:solidFill>
                <a:latin typeface="Comic Sans MS" panose="030F0702030302020204" pitchFamily="66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Farach</a:t>
            </a:r>
            <a:r>
              <a:rPr lang="en-US" sz="1600" dirty="0">
                <a:solidFill>
                  <a:srgbClr val="0033CC"/>
                </a:solidFill>
                <a:latin typeface="Comic Sans MS" panose="030F0702030302020204" pitchFamily="66" charset="0"/>
              </a:rPr>
              <a:t>-Colton ’00]</a:t>
            </a:r>
          </a:p>
          <a:p>
            <a:pPr lvl="0" eaLnBrk="1" hangingPunct="1">
              <a:lnSpc>
                <a:spcPct val="90000"/>
              </a:lnSpc>
              <a:buClr>
                <a:srgbClr val="CC9900"/>
              </a:buClr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Cache-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oblivous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B-trees </a:t>
            </a:r>
            <a:r>
              <a:rPr lang="en-US" sz="1600" dirty="0">
                <a:solidFill>
                  <a:srgbClr val="0033CC"/>
                </a:solidFill>
                <a:latin typeface="Comic Sans MS" panose="030F0702030302020204" pitchFamily="66" charset="0"/>
              </a:rPr>
              <a:t>[Bender, </a:t>
            </a:r>
            <a:r>
              <a:rPr lang="en-US" sz="1600" dirty="0" err="1" smtClean="0">
                <a:solidFill>
                  <a:srgbClr val="0033CC"/>
                </a:solidFill>
                <a:latin typeface="Comic Sans MS" panose="030F0702030302020204" pitchFamily="66" charset="0"/>
              </a:rPr>
              <a:t>Duan,Iacoco</a:t>
            </a:r>
            <a:r>
              <a:rPr 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, Wu  ’04]</a:t>
            </a:r>
          </a:p>
          <a:p>
            <a:pPr lvl="0" eaLnBrk="1" hangingPunct="1">
              <a:lnSpc>
                <a:spcPct val="90000"/>
              </a:lnSpc>
              <a:buClr>
                <a:srgbClr val="CC9900"/>
              </a:buClr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Distributed Controllers</a:t>
            </a:r>
            <a:r>
              <a:rPr lang="en-US" sz="1600" dirty="0">
                <a:solidFill>
                  <a:srgbClr val="0033CC"/>
                </a:solidFill>
                <a:latin typeface="Comic Sans MS" panose="030F0702030302020204" pitchFamily="66" charset="0"/>
              </a:rPr>
              <a:t>[</a:t>
            </a:r>
            <a:r>
              <a:rPr lang="en-US" sz="16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Emek</a:t>
            </a:r>
            <a:r>
              <a:rPr lang="en-US" sz="1600" dirty="0">
                <a:solidFill>
                  <a:srgbClr val="0033CC"/>
                </a:solidFill>
                <a:latin typeface="Comic Sans MS" panose="030F0702030302020204" pitchFamily="66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Korman</a:t>
            </a:r>
            <a:r>
              <a:rPr lang="en-US" sz="1600" dirty="0">
                <a:solidFill>
                  <a:srgbClr val="0033CC"/>
                </a:solidFill>
                <a:latin typeface="Comic Sans MS" panose="030F0702030302020204" pitchFamily="66" charset="0"/>
              </a:rPr>
              <a:t> ’11]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en-US" sz="2800" dirty="0" smtClean="0">
                <a:latin typeface="Comic Sans MS" panose="030F0702030302020204" pitchFamily="66" charset="0"/>
              </a:rPr>
              <a:t>(For lower bounds)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698E7-25C9-4B08-A2CB-6156E93CA5B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Limited universe – cont.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4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Open problems</a:t>
            </a:r>
            <a:endParaRPr lang="en-US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Randomized algorithms?</a:t>
            </a:r>
          </a:p>
          <a:p>
            <a:r>
              <a:rPr lang="en-US" dirty="0" smtClean="0"/>
              <a:t>Limited universe </a:t>
            </a:r>
            <a:r>
              <a:rPr lang="en-US" dirty="0" smtClean="0">
                <a:solidFill>
                  <a:srgbClr val="0033CC"/>
                </a:solidFill>
                <a:latin typeface="Cambria" pitchFamily="18" charset="0"/>
              </a:rPr>
              <a:t>m log 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61</a:t>
            </a:fld>
            <a:endParaRPr lang="en-US" altLang="en-US"/>
          </a:p>
        </p:txBody>
      </p:sp>
      <p:sp>
        <p:nvSpPr>
          <p:cNvPr id="9" name="Nadpis 6"/>
          <p:cNvSpPr txBox="1">
            <a:spLocks/>
          </p:cNvSpPr>
          <p:nvPr/>
        </p:nvSpPr>
        <p:spPr bwMode="auto">
          <a:xfrm rot="19934843">
            <a:off x="65872" y="2739167"/>
            <a:ext cx="8648714" cy="136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9600" dirty="0" smtClean="0">
                <a:solidFill>
                  <a:srgbClr val="FF0000"/>
                </a:solidFill>
                <a:latin typeface="Brush Script MT" pitchFamily="66" charset="0"/>
              </a:rPr>
              <a:t>The End!</a:t>
            </a:r>
            <a:endParaRPr lang="en-US" sz="9600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3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Přímá spojnice 68"/>
          <p:cNvCxnSpPr/>
          <p:nvPr/>
        </p:nvCxnSpPr>
        <p:spPr bwMode="auto">
          <a:xfrm flipV="1">
            <a:off x="4384855" y="5183505"/>
            <a:ext cx="994865" cy="262867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Distributed controllers</a:t>
            </a:r>
            <a:endParaRPr lang="en-US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6080" y="635508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62</a:t>
            </a:fld>
            <a:endParaRPr lang="en-US" altLang="en-US"/>
          </a:p>
        </p:txBody>
      </p:sp>
      <p:sp>
        <p:nvSpPr>
          <p:cNvPr id="5" name="Ovál 4"/>
          <p:cNvSpPr/>
          <p:nvPr/>
        </p:nvSpPr>
        <p:spPr bwMode="auto">
          <a:xfrm>
            <a:off x="4163875" y="142494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 bwMode="auto">
          <a:xfrm>
            <a:off x="6254624" y="2193607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11238" y="313136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5886450" y="442722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2465070" y="4699198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3963418" y="310515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7353300" y="388978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6843778" y="5225392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Přímá spojnice 13"/>
          <p:cNvCxnSpPr/>
          <p:nvPr/>
        </p:nvCxnSpPr>
        <p:spPr bwMode="auto">
          <a:xfrm>
            <a:off x="4071980" y="3241850"/>
            <a:ext cx="1616350" cy="427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Přímá spojnice 35"/>
          <p:cNvCxnSpPr/>
          <p:nvPr/>
        </p:nvCxnSpPr>
        <p:spPr bwMode="auto">
          <a:xfrm flipH="1">
            <a:off x="2200298" y="3241850"/>
            <a:ext cx="1873610" cy="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Přímá spojnice 38"/>
          <p:cNvCxnSpPr/>
          <p:nvPr/>
        </p:nvCxnSpPr>
        <p:spPr bwMode="auto">
          <a:xfrm flipV="1">
            <a:off x="4071980" y="1645920"/>
            <a:ext cx="183790" cy="160020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Přímá spojnice 41"/>
          <p:cNvCxnSpPr/>
          <p:nvPr/>
        </p:nvCxnSpPr>
        <p:spPr bwMode="auto">
          <a:xfrm flipH="1" flipV="1">
            <a:off x="4071980" y="3241850"/>
            <a:ext cx="1924960" cy="129586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Přímá spojnice 44"/>
          <p:cNvCxnSpPr/>
          <p:nvPr/>
        </p:nvCxnSpPr>
        <p:spPr bwMode="auto">
          <a:xfrm flipH="1" flipV="1">
            <a:off x="2200298" y="3241850"/>
            <a:ext cx="375262" cy="1567838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Přímá spojnice 47"/>
          <p:cNvCxnSpPr/>
          <p:nvPr/>
        </p:nvCxnSpPr>
        <p:spPr bwMode="auto">
          <a:xfrm flipV="1">
            <a:off x="5379720" y="4537710"/>
            <a:ext cx="617220" cy="64389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Přímá spojnice 49"/>
          <p:cNvCxnSpPr/>
          <p:nvPr/>
        </p:nvCxnSpPr>
        <p:spPr bwMode="auto">
          <a:xfrm flipH="1">
            <a:off x="5996940" y="4000500"/>
            <a:ext cx="1489710" cy="53721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Přímá spojnice 52"/>
          <p:cNvCxnSpPr/>
          <p:nvPr/>
        </p:nvCxnSpPr>
        <p:spPr bwMode="auto">
          <a:xfrm flipH="1">
            <a:off x="2198370" y="1947370"/>
            <a:ext cx="936805" cy="128351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Ovál 54"/>
          <p:cNvSpPr/>
          <p:nvPr/>
        </p:nvSpPr>
        <p:spPr bwMode="auto">
          <a:xfrm>
            <a:off x="3024685" y="184785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ál 55"/>
          <p:cNvSpPr/>
          <p:nvPr/>
        </p:nvSpPr>
        <p:spPr bwMode="auto">
          <a:xfrm>
            <a:off x="5269230" y="507111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9" name="Přímá spojnice 58"/>
          <p:cNvCxnSpPr/>
          <p:nvPr/>
        </p:nvCxnSpPr>
        <p:spPr bwMode="auto">
          <a:xfrm flipH="1" flipV="1">
            <a:off x="5996940" y="4537710"/>
            <a:ext cx="957328" cy="798172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Ovál 65"/>
          <p:cNvSpPr/>
          <p:nvPr/>
        </p:nvSpPr>
        <p:spPr bwMode="auto">
          <a:xfrm>
            <a:off x="4923970" y="3802150"/>
            <a:ext cx="220980" cy="22098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Ovál 67"/>
          <p:cNvSpPr/>
          <p:nvPr/>
        </p:nvSpPr>
        <p:spPr bwMode="auto">
          <a:xfrm>
            <a:off x="4255770" y="5347097"/>
            <a:ext cx="220980" cy="22098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Ovál 72"/>
          <p:cNvSpPr/>
          <p:nvPr/>
        </p:nvSpPr>
        <p:spPr bwMode="auto">
          <a:xfrm>
            <a:off x="3961490" y="3105150"/>
            <a:ext cx="220980" cy="220980"/>
          </a:xfrm>
          <a:prstGeom prst="ellipse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Ovál 73"/>
          <p:cNvSpPr/>
          <p:nvPr/>
        </p:nvSpPr>
        <p:spPr bwMode="auto">
          <a:xfrm>
            <a:off x="5269230" y="5071110"/>
            <a:ext cx="220980" cy="220980"/>
          </a:xfrm>
          <a:prstGeom prst="ellipse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Ovál 74"/>
          <p:cNvSpPr/>
          <p:nvPr/>
        </p:nvSpPr>
        <p:spPr bwMode="auto">
          <a:xfrm>
            <a:off x="5886450" y="4427220"/>
            <a:ext cx="220980" cy="220980"/>
          </a:xfrm>
          <a:prstGeom prst="ellipse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Vlna 76"/>
          <p:cNvSpPr/>
          <p:nvPr/>
        </p:nvSpPr>
        <p:spPr bwMode="auto">
          <a:xfrm>
            <a:off x="6051807" y="1552082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Vlna 78"/>
          <p:cNvSpPr/>
          <p:nvPr/>
        </p:nvSpPr>
        <p:spPr bwMode="auto">
          <a:xfrm>
            <a:off x="6226596" y="1711642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Vlna 77"/>
          <p:cNvSpPr/>
          <p:nvPr/>
        </p:nvSpPr>
        <p:spPr bwMode="auto">
          <a:xfrm>
            <a:off x="6456045" y="1855470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Vlna 75"/>
          <p:cNvSpPr/>
          <p:nvPr/>
        </p:nvSpPr>
        <p:spPr bwMode="auto">
          <a:xfrm>
            <a:off x="6659502" y="2009282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Vlna 79"/>
          <p:cNvSpPr/>
          <p:nvPr/>
        </p:nvSpPr>
        <p:spPr bwMode="auto">
          <a:xfrm>
            <a:off x="6869599" y="2209800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Vlna 80"/>
          <p:cNvSpPr/>
          <p:nvPr/>
        </p:nvSpPr>
        <p:spPr bwMode="auto">
          <a:xfrm>
            <a:off x="1734021" y="4745803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Vlna 81"/>
          <p:cNvSpPr/>
          <p:nvPr/>
        </p:nvSpPr>
        <p:spPr bwMode="auto">
          <a:xfrm>
            <a:off x="1908810" y="4905363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Vlna 82"/>
          <p:cNvSpPr/>
          <p:nvPr/>
        </p:nvSpPr>
        <p:spPr bwMode="auto">
          <a:xfrm>
            <a:off x="2138259" y="5049191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Vlna 83"/>
          <p:cNvSpPr/>
          <p:nvPr/>
        </p:nvSpPr>
        <p:spPr bwMode="auto">
          <a:xfrm>
            <a:off x="3164205" y="1497789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Vlna 84"/>
          <p:cNvSpPr/>
          <p:nvPr/>
        </p:nvSpPr>
        <p:spPr bwMode="auto">
          <a:xfrm>
            <a:off x="3374302" y="1698307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Vlna 86"/>
          <p:cNvSpPr/>
          <p:nvPr/>
        </p:nvSpPr>
        <p:spPr bwMode="auto">
          <a:xfrm>
            <a:off x="7472937" y="3404464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Vlna 87"/>
          <p:cNvSpPr/>
          <p:nvPr/>
        </p:nvSpPr>
        <p:spPr bwMode="auto">
          <a:xfrm>
            <a:off x="7647726" y="3564024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Vlna 88"/>
          <p:cNvSpPr/>
          <p:nvPr/>
        </p:nvSpPr>
        <p:spPr bwMode="auto">
          <a:xfrm>
            <a:off x="7877175" y="3707852"/>
            <a:ext cx="666750" cy="409575"/>
          </a:xfrm>
          <a:prstGeom prst="wave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$1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1" name="Přímá spojnice 90"/>
          <p:cNvCxnSpPr/>
          <p:nvPr/>
        </p:nvCxnSpPr>
        <p:spPr bwMode="auto">
          <a:xfrm flipH="1">
            <a:off x="5688331" y="2304097"/>
            <a:ext cx="696851" cy="911543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ál 94"/>
          <p:cNvSpPr/>
          <p:nvPr/>
        </p:nvSpPr>
        <p:spPr bwMode="auto">
          <a:xfrm>
            <a:off x="5577841" y="3105150"/>
            <a:ext cx="220980" cy="22098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688330" y="3609252"/>
            <a:ext cx="971172" cy="6598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2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0.11354 0.231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73" grpId="0" animBg="1"/>
      <p:bldP spid="74" grpId="0" animBg="1"/>
      <p:bldP spid="75" grpId="0" animBg="1"/>
      <p:bldP spid="80" grpId="0" animBg="1"/>
      <p:bldP spid="1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F083D-8D5E-4904-BC86-7972D03D3BC5}" type="slidenum">
              <a:rPr lang="en-US" altLang="en-US" smtClean="0"/>
              <a:pPr>
                <a:defRPr/>
              </a:pPr>
              <a:t>63</a:t>
            </a:fld>
            <a:endParaRPr lang="en-US" altLang="en-US"/>
          </a:p>
        </p:txBody>
      </p:sp>
      <p:sp>
        <p:nvSpPr>
          <p:cNvPr id="2" name="Mrak 1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-5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Mrak 7"/>
          <p:cNvSpPr/>
          <p:nvPr/>
        </p:nvSpPr>
        <p:spPr bwMode="auto">
          <a:xfrm>
            <a:off x="3476623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05125" y="1710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2" name="Mrak 11"/>
          <p:cNvSpPr/>
          <p:nvPr/>
        </p:nvSpPr>
        <p:spPr bwMode="auto">
          <a:xfrm>
            <a:off x="4229098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Ohnutá šipka 4"/>
          <p:cNvSpPr/>
          <p:nvPr/>
        </p:nvSpPr>
        <p:spPr bwMode="auto">
          <a:xfrm rot="5400000">
            <a:off x="5412104" y="1436372"/>
            <a:ext cx="1320166" cy="1781177"/>
          </a:xfrm>
          <a:prstGeom prst="bentArrow">
            <a:avLst>
              <a:gd name="adj1" fmla="val 25000"/>
              <a:gd name="adj2" fmla="val 25535"/>
              <a:gd name="adj3" fmla="val 25000"/>
              <a:gd name="adj4" fmla="val 4375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71740"/>
              </p:ext>
            </p:extLst>
          </p:nvPr>
        </p:nvGraphicFramePr>
        <p:xfrm>
          <a:off x="490535" y="331850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F083D-8D5E-4904-BC86-7972D03D3BC5}" type="slidenum">
              <a:rPr lang="en-US" altLang="en-US" smtClean="0"/>
              <a:pPr>
                <a:defRPr/>
              </a:pPr>
              <a:t>64</a:t>
            </a:fld>
            <a:endParaRPr lang="en-US" altLang="en-US"/>
          </a:p>
        </p:txBody>
      </p:sp>
      <p:sp>
        <p:nvSpPr>
          <p:cNvPr id="2" name="Mrak 1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-5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Mrak 7"/>
          <p:cNvSpPr/>
          <p:nvPr/>
        </p:nvSpPr>
        <p:spPr bwMode="auto">
          <a:xfrm>
            <a:off x="3476623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05125" y="1710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059539"/>
              </p:ext>
            </p:extLst>
          </p:nvPr>
        </p:nvGraphicFramePr>
        <p:xfrm>
          <a:off x="490535" y="331850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12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54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F083D-8D5E-4904-BC86-7972D03D3BC5}" type="slidenum">
              <a:rPr lang="en-US" altLang="en-US" smtClean="0"/>
              <a:pPr>
                <a:defRPr/>
              </a:pPr>
              <a:t>65</a:t>
            </a:fld>
            <a:endParaRPr lang="en-US" altLang="en-US"/>
          </a:p>
        </p:txBody>
      </p:sp>
      <p:sp>
        <p:nvSpPr>
          <p:cNvPr id="2" name="Mrak 1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-5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Mrak 7"/>
          <p:cNvSpPr/>
          <p:nvPr/>
        </p:nvSpPr>
        <p:spPr bwMode="auto">
          <a:xfrm>
            <a:off x="3476623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05125" y="1710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2" name="Mrak 11"/>
          <p:cNvSpPr/>
          <p:nvPr/>
        </p:nvSpPr>
        <p:spPr bwMode="auto">
          <a:xfrm>
            <a:off x="4998718" y="224028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534974"/>
              </p:ext>
            </p:extLst>
          </p:nvPr>
        </p:nvGraphicFramePr>
        <p:xfrm>
          <a:off x="490535" y="331850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Šipka dolů 9"/>
          <p:cNvSpPr/>
          <p:nvPr/>
        </p:nvSpPr>
        <p:spPr bwMode="auto">
          <a:xfrm>
            <a:off x="5082540" y="2987040"/>
            <a:ext cx="535303" cy="28956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6073140" y="3657600"/>
            <a:ext cx="518160" cy="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Přímá spojnice se šipkou 16"/>
          <p:cNvCxnSpPr/>
          <p:nvPr/>
        </p:nvCxnSpPr>
        <p:spPr bwMode="auto">
          <a:xfrm flipH="1">
            <a:off x="4030980" y="3657600"/>
            <a:ext cx="594360" cy="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Přímá spojnice se šipkou 18"/>
          <p:cNvCxnSpPr/>
          <p:nvPr/>
        </p:nvCxnSpPr>
        <p:spPr bwMode="auto">
          <a:xfrm flipH="1">
            <a:off x="1577340" y="3657600"/>
            <a:ext cx="594360" cy="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18799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66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Šipka doprava 2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953913" y="3942695"/>
            <a:ext cx="28456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Rearrange items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76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8" grpId="0" animBg="1"/>
      <p:bldP spid="22" grpId="0" animBg="1"/>
      <p:bldP spid="26" grpId="0" animBg="1"/>
      <p:bldP spid="10" grpId="0" animBg="1"/>
      <p:bldP spid="12" grpId="0" animBg="1"/>
      <p:bldP spid="30" grpId="0" animBg="1"/>
      <p:bldP spid="2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67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914645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5838832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1457329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953913" y="3942695"/>
            <a:ext cx="28456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Rearrange items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65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0" grpId="0" animBg="1"/>
      <p:bldP spid="12" grpId="0" animBg="1"/>
      <p:bldP spid="30" grpId="0" animBg="1"/>
      <p:bldP spid="2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68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914645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5838832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1457329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25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0" grpId="0" animBg="1"/>
      <p:bldP spid="1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69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59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1844-ABBA-4524-B994-A139A881EFB9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62730" cy="7161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Comic Sans MS" panose="030F0702030302020204" pitchFamily="66" charset="0"/>
              </a:rPr>
              <a:t>Some history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 	</a:t>
            </a:r>
            <a:endParaRPr lang="en-US" sz="4800" dirty="0" smtClean="0">
              <a:solidFill>
                <a:srgbClr val="FF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06975"/>
          </a:xfrm>
        </p:spPr>
        <p:txBody>
          <a:bodyPr/>
          <a:lstStyle/>
          <a:p>
            <a:pPr eaLnBrk="1" hangingPunct="1">
              <a:buClr>
                <a:srgbClr val="CC9900"/>
              </a:buClr>
            </a:pP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Problem introduced by 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[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Itai-Konheim-Rodeh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 ’81]:</a:t>
            </a:r>
            <a:r>
              <a:rPr lang="en-US" dirty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endParaRPr lang="en-US" dirty="0" smtClean="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 eaLnBrk="1" hangingPunct="1">
              <a:buClr>
                <a:srgbClr val="CC9900"/>
              </a:buClr>
            </a:pP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Algorithm: Inserts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 items in array of size 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m=Cn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 with cost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O(nlog</a:t>
            </a:r>
            <a:r>
              <a:rPr lang="en-US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n)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	(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Amortized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O(log</a:t>
            </a:r>
            <a:r>
              <a:rPr lang="en-US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ea typeface="Cambria Math" pitchFamily="18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 per item)</a:t>
            </a:r>
          </a:p>
          <a:p>
            <a:pPr eaLnBrk="1" hangingPunct="1">
              <a:buClr>
                <a:srgbClr val="CC9900"/>
              </a:buClr>
            </a:pPr>
            <a:r>
              <a:rPr lang="en-US" dirty="0" smtClean="0">
                <a:latin typeface="Comic Sans MS" panose="030F0702030302020204" pitchFamily="66" charset="0"/>
              </a:rPr>
              <a:t>Worst case </a:t>
            </a:r>
            <a:r>
              <a:rPr lang="en-US" dirty="0">
                <a:solidFill>
                  <a:srgbClr val="0033CC"/>
                </a:solidFill>
                <a:latin typeface="Comic Sans MS" panose="030F0702030302020204" pitchFamily="66" charset="0"/>
                <a:ea typeface="Cambria Math" pitchFamily="18" charset="0"/>
              </a:rPr>
              <a:t>O(log</a:t>
            </a:r>
            <a:r>
              <a:rPr lang="en-US" b="1" baseline="30000" dirty="0">
                <a:solidFill>
                  <a:srgbClr val="0033CC"/>
                </a:solidFill>
                <a:latin typeface="Comic Sans MS" panose="030F0702030302020204" pitchFamily="66" charset="0"/>
                <a:ea typeface="Cambria Math" pitchFamily="18" charset="0"/>
              </a:rPr>
              <a:t>2</a:t>
            </a:r>
            <a:r>
              <a:rPr lang="en-US" baseline="30000" dirty="0">
                <a:solidFill>
                  <a:srgbClr val="0033CC"/>
                </a:solidFill>
                <a:latin typeface="Comic Sans MS" panose="030F0702030302020204" pitchFamily="66" charset="0"/>
                <a:ea typeface="Cambria Math" pitchFamily="18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Comic Sans MS" panose="030F0702030302020204" pitchFamily="66" charset="0"/>
                <a:ea typeface="Cambria Math" pitchFamily="18" charset="0"/>
              </a:rPr>
              <a:t>n)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 per 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ea typeface="Cambria Math" pitchFamily="18" charset="0"/>
              </a:rPr>
              <a:t>item 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[Willard ’92]</a:t>
            </a:r>
          </a:p>
          <a:p>
            <a:pPr eaLnBrk="1" hangingPunct="1"/>
            <a:r>
              <a:rPr lang="en-US" dirty="0">
                <a:latin typeface="Comic Sans MS" panose="030F0702030302020204" pitchFamily="66" charset="0"/>
              </a:rPr>
              <a:t>Simpler </a:t>
            </a:r>
            <a:r>
              <a:rPr lang="en-US" dirty="0" smtClean="0">
                <a:latin typeface="Comic Sans MS" panose="030F0702030302020204" pitchFamily="66" charset="0"/>
              </a:rPr>
              <a:t>algorithms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[Bender-Cole-</a:t>
            </a:r>
            <a:r>
              <a:rPr lang="en-US" sz="2000" dirty="0" err="1" smtClean="0">
                <a:solidFill>
                  <a:srgbClr val="0033CC"/>
                </a:solidFill>
                <a:latin typeface="Comic Sans MS" panose="030F0702030302020204" pitchFamily="66" charset="0"/>
              </a:rPr>
              <a:t>Demaine</a:t>
            </a: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-</a:t>
            </a:r>
            <a:r>
              <a:rPr lang="en-US" sz="2000" dirty="0" err="1" smtClean="0">
                <a:solidFill>
                  <a:srgbClr val="0033CC"/>
                </a:solidFill>
                <a:latin typeface="Comic Sans MS" panose="030F0702030302020204" pitchFamily="66" charset="0"/>
              </a:rPr>
              <a:t>FarachColton-Zito</a:t>
            </a: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 02] [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Itai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Katriel</a:t>
            </a:r>
            <a:r>
              <a:rPr lang="en-US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’07]: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70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Šipka doprava 2"/>
          <p:cNvSpPr/>
          <p:nvPr/>
        </p:nvSpPr>
        <p:spPr bwMode="auto">
          <a:xfrm rot="5400000">
            <a:off x="4086224" y="2319909"/>
            <a:ext cx="55245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89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2" grpId="0" animBg="1"/>
      <p:bldP spid="26" grpId="0" animBg="1"/>
      <p:bldP spid="10" grpId="0" animBg="1"/>
      <p:bldP spid="12" grpId="0" animBg="1"/>
      <p:bldP spid="2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B5352-6ACB-4382-968B-8ECE7F6C0C2B}" type="slidenum">
              <a:rPr lang="en-US" altLang="en-US"/>
              <a:pPr>
                <a:defRPr/>
              </a:pPr>
              <a:t>71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762375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sz="4800" dirty="0" smtClean="0"/>
              <a:t>Upper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81984264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336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051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[AL 90]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1" i="0" baseline="3000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−</m:t>
                                      </m:r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n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m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81984264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/>
                    <a:gridCol w="2733675"/>
                    <a:gridCol w="2905125"/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[AL 90]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4009" t="-353175" r="-106236" b="-20634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3"/>
                          <a:stretch>
                            <a:fillRect l="-104009" t="-548031" r="-106236" b="-6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 bwMode="auto">
          <a:xfrm rot="19625074">
            <a:off x="2468432" y="7591563"/>
            <a:ext cx="7880091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sz="15000" dirty="0" smtClean="0">
                <a:solidFill>
                  <a:srgbClr val="FF0000"/>
                </a:solidFill>
              </a:rPr>
              <a:t>TIGHT!!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15450" y="233362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Andersson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827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abstract data type: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Order maintenance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</a:t>
            </a:r>
            <a:r>
              <a:rPr lang="en-US" dirty="0" err="1" smtClean="0">
                <a:solidFill>
                  <a:srgbClr val="0033CC"/>
                </a:solidFill>
              </a:rPr>
              <a:t>Sleator</a:t>
            </a:r>
            <a:r>
              <a:rPr lang="en-US" dirty="0" smtClean="0">
                <a:solidFill>
                  <a:srgbClr val="0033CC"/>
                </a:solidFill>
              </a:rPr>
              <a:t>-Dietz 1988]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O(1) per operation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[Bender-Cole-</a:t>
            </a:r>
            <a:r>
              <a:rPr lang="en-US" dirty="0" err="1" smtClean="0">
                <a:solidFill>
                  <a:srgbClr val="0033CC"/>
                </a:solidFill>
              </a:rPr>
              <a:t>Demaine</a:t>
            </a:r>
            <a:r>
              <a:rPr lang="en-US" dirty="0" smtClean="0">
                <a:solidFill>
                  <a:srgbClr val="0033CC"/>
                </a:solidFill>
              </a:rPr>
              <a:t>-</a:t>
            </a:r>
            <a:r>
              <a:rPr lang="en-US" dirty="0" err="1" smtClean="0">
                <a:solidFill>
                  <a:srgbClr val="0033CC"/>
                </a:solidFill>
              </a:rPr>
              <a:t>FarachColton-Zito</a:t>
            </a:r>
            <a:r>
              <a:rPr lang="en-US" dirty="0" smtClean="0">
                <a:solidFill>
                  <a:srgbClr val="0033CC"/>
                </a:solidFill>
              </a:rPr>
              <a:t> 02]  </a:t>
            </a:r>
            <a:r>
              <a:rPr lang="en-US" dirty="0" smtClean="0"/>
              <a:t>Simplified algorithms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8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More history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Comic Sans MS" panose="030F0702030302020204" pitchFamily="66" charset="0"/>
              </a:rPr>
              <a:t>For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 = n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1+c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IKR algorithm can be modified to 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O(log(n))</a:t>
            </a:r>
            <a:r>
              <a:rPr lang="en-US" dirty="0" smtClean="0">
                <a:latin typeface="Comic Sans MS" panose="030F0702030302020204" pitchFamily="66" charset="0"/>
              </a:rPr>
              <a:t> cost per item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Comic Sans MS" panose="030F0702030302020204" pitchFamily="66" charset="0"/>
              </a:rPr>
              <a:t>For </a:t>
            </a:r>
            <a:r>
              <a:rPr lang="en-US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m=n</a:t>
            </a:r>
            <a:r>
              <a:rPr lang="en-US" dirty="0" smtClean="0">
                <a:latin typeface="Comic Sans MS" panose="030F0702030302020204" pitchFamily="66" charset="0"/>
              </a:rPr>
              <a:t>, [Zhang 93][Bird-</a:t>
            </a:r>
            <a:r>
              <a:rPr lang="en-US" dirty="0" err="1" smtClean="0">
                <a:latin typeface="Comic Sans MS" panose="030F0702030302020204" pitchFamily="66" charset="0"/>
              </a:rPr>
              <a:t>Sadnicki</a:t>
            </a:r>
            <a:r>
              <a:rPr lang="en-US" dirty="0" smtClean="0">
                <a:latin typeface="Comic Sans MS" panose="030F0702030302020204" pitchFamily="66" charset="0"/>
              </a:rPr>
              <a:t> 07]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(n))</a:t>
            </a:r>
            <a:r>
              <a:rPr lang="en-US" dirty="0" smtClean="0">
                <a:latin typeface="Comic Sans MS" panose="030F0702030302020204" pitchFamily="66" charset="0"/>
              </a:rPr>
              <a:t> cost per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53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SESHA@YVF5K8KQR9NDPC96" val="2625"/>
  <p:tag name="DEFAULTDISPLAYSOURCE" val="\documentclass{article}\pagestyle{empty}&#10;\begin{document}&#10;&#10;\end{document}&#10;"/>
  <p:tag name="EMBEDFONTS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1.3|1.1|1.2|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1.3|1.1|1.2|4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1.3|1.1|1.2|4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8|0.9|0.7|2.3|89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2|3.5|0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|1.2|0.8|0.4|2.8|0.6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|1.2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7|6.8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|1.2|0.8|0.4|2.8|0.6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6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|1.2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3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3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39699</TotalTime>
  <Words>2295</Words>
  <Application>Microsoft Office PowerPoint</Application>
  <PresentationFormat>On-screen Show (4:3)</PresentationFormat>
  <Paragraphs>804</Paragraphs>
  <Slides>71</Slides>
  <Notes>3</Notes>
  <HiddenSlides>34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0" baseType="lpstr">
      <vt:lpstr>Arial</vt:lpstr>
      <vt:lpstr>Brush Script MT</vt:lpstr>
      <vt:lpstr>Cambria</vt:lpstr>
      <vt:lpstr>Cambria Math</vt:lpstr>
      <vt:lpstr>Comic Sans MS</vt:lpstr>
      <vt:lpstr>Garamond</vt:lpstr>
      <vt:lpstr>Symbol</vt:lpstr>
      <vt:lpstr>Wingdings</vt:lpstr>
      <vt:lpstr>Edge</vt:lpstr>
      <vt:lpstr>Lower bounds for Online Labeling/file maintenance.</vt:lpstr>
      <vt:lpstr>Online Labeling</vt:lpstr>
      <vt:lpstr>File Maintenance</vt:lpstr>
      <vt:lpstr>A new item arrives</vt:lpstr>
      <vt:lpstr>Equivalent formulation:     Online labeling</vt:lpstr>
      <vt:lpstr>Some Applications</vt:lpstr>
      <vt:lpstr>Some history       </vt:lpstr>
      <vt:lpstr>Some history II</vt:lpstr>
      <vt:lpstr>More history </vt:lpstr>
      <vt:lpstr>Upper bounds: Summary</vt:lpstr>
      <vt:lpstr>Sketch of Algorithm</vt:lpstr>
      <vt:lpstr>Which segment to rebalance?</vt:lpstr>
      <vt:lpstr>Sketch of algorithm (m=2n=2k)</vt:lpstr>
      <vt:lpstr>Sketch of algorithm (m=2n=2k)</vt:lpstr>
      <vt:lpstr>Sketch of algorithm (m=2n=2k)</vt:lpstr>
      <vt:lpstr>Sketch of algorithm (m=2n=2k)</vt:lpstr>
      <vt:lpstr>Which segment to rebalance?</vt:lpstr>
      <vt:lpstr>Analysis of algorithm</vt:lpstr>
      <vt:lpstr>Upper bounds: Summary</vt:lpstr>
      <vt:lpstr>Matching Lower bounds</vt:lpstr>
      <vt:lpstr>Lower bounds: Poly(n) array size</vt:lpstr>
      <vt:lpstr>Lower bounds: Linear array size</vt:lpstr>
      <vt:lpstr>Remainder of talk….</vt:lpstr>
      <vt:lpstr>Game viewpoint</vt:lpstr>
      <vt:lpstr>Game viewpoint  II:   Algorithm Strategy</vt:lpstr>
      <vt:lpstr>Set up</vt:lpstr>
      <vt:lpstr>Adversary strategy: Gaps</vt:lpstr>
      <vt:lpstr>Which gap to select?</vt:lpstr>
      <vt:lpstr>A “universally dense” gap </vt:lpstr>
      <vt:lpstr>Segment Chain Strategy</vt:lpstr>
      <vt:lpstr>Rebuilding rule: first attempt</vt:lpstr>
      <vt:lpstr>Foiling this rebuilding rule</vt:lpstr>
      <vt:lpstr>Second attempt: Maintain well-buffered segments</vt:lpstr>
      <vt:lpstr>Rebuilding rule: 2nd Attempt</vt:lpstr>
      <vt:lpstr>Well-buffered segment chains</vt:lpstr>
      <vt:lpstr>Well-buffered segments chains </vt:lpstr>
      <vt:lpstr>Proving W (nlog2(n)) lower bound</vt:lpstr>
      <vt:lpstr>Rebuilding rule</vt:lpstr>
      <vt:lpstr>Deducing the lower bound</vt:lpstr>
      <vt:lpstr>Concluding remarks… </vt:lpstr>
      <vt:lpstr>PowerPoint Presentation</vt:lpstr>
      <vt:lpstr>Randomized algorithms</vt:lpstr>
      <vt:lpstr>Range of values</vt:lpstr>
      <vt:lpstr> Segment chain requirements</vt:lpstr>
      <vt:lpstr>Algorithm for linear arrays – cont.</vt:lpstr>
      <vt:lpstr>Sorted Arrays</vt:lpstr>
      <vt:lpstr>File Maintenance </vt:lpstr>
      <vt:lpstr>Storing elements in the array </vt:lpstr>
      <vt:lpstr>Upper bounds     </vt:lpstr>
      <vt:lpstr>Online labeling</vt:lpstr>
      <vt:lpstr>Super-polynomial array algorithm </vt:lpstr>
      <vt:lpstr> Upper bounds</vt:lpstr>
      <vt:lpstr>Lower Bounds – cont.</vt:lpstr>
      <vt:lpstr>Lower Bounds – proof technique</vt:lpstr>
      <vt:lpstr>Lower Bounds – cont.</vt:lpstr>
      <vt:lpstr>Lower Bounds – cont.</vt:lpstr>
      <vt:lpstr>Lower Bounds – Sumary</vt:lpstr>
      <vt:lpstr>Limited universe</vt:lpstr>
      <vt:lpstr>Limited universe – cont.</vt:lpstr>
      <vt:lpstr>Limited universe – cont.</vt:lpstr>
      <vt:lpstr>Open problems</vt:lpstr>
      <vt:lpstr>Distributed controllers</vt:lpstr>
      <vt:lpstr>PowerPoint Presentation</vt:lpstr>
      <vt:lpstr>PowerPoint Presentation</vt:lpstr>
      <vt:lpstr>PowerPoint Presentation</vt:lpstr>
      <vt:lpstr>Algorithm for linear arrays – cont.</vt:lpstr>
      <vt:lpstr>Algorithm for linear arrays – cont.</vt:lpstr>
      <vt:lpstr>Algorithm for linear arrays – cont.</vt:lpstr>
      <vt:lpstr>Algorithm for linear arrays – cont.</vt:lpstr>
      <vt:lpstr>Algorithm for linear arrays – cont.</vt:lpstr>
      <vt:lpstr> Upper bounds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Improving Algorithms</dc:title>
  <dc:creator>Seshadhri</dc:creator>
  <cp:lastModifiedBy>Michael Saks</cp:lastModifiedBy>
  <cp:revision>1575</cp:revision>
  <cp:lastPrinted>2012-08-09T13:31:49Z</cp:lastPrinted>
  <dcterms:created xsi:type="dcterms:W3CDTF">2006-01-14T18:33:08Z</dcterms:created>
  <dcterms:modified xsi:type="dcterms:W3CDTF">2018-06-07T06:20:03Z</dcterms:modified>
</cp:coreProperties>
</file>