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5"/>
  </p:notesMasterIdLst>
  <p:sldIdLst>
    <p:sldId id="256" r:id="rId2"/>
    <p:sldId id="285" r:id="rId3"/>
    <p:sldId id="258" r:id="rId4"/>
    <p:sldId id="259" r:id="rId5"/>
    <p:sldId id="329" r:id="rId6"/>
    <p:sldId id="364" r:id="rId7"/>
    <p:sldId id="297" r:id="rId8"/>
    <p:sldId id="277" r:id="rId9"/>
    <p:sldId id="278" r:id="rId10"/>
    <p:sldId id="279" r:id="rId11"/>
    <p:sldId id="298" r:id="rId12"/>
    <p:sldId id="301" r:id="rId13"/>
    <p:sldId id="270" r:id="rId14"/>
    <p:sldId id="271" r:id="rId15"/>
    <p:sldId id="365" r:id="rId16"/>
    <p:sldId id="366" r:id="rId17"/>
    <p:sldId id="462" r:id="rId18"/>
    <p:sldId id="476" r:id="rId19"/>
    <p:sldId id="302" r:id="rId20"/>
    <p:sldId id="426" r:id="rId21"/>
    <p:sldId id="396" r:id="rId22"/>
    <p:sldId id="397" r:id="rId23"/>
    <p:sldId id="371" r:id="rId24"/>
    <p:sldId id="454" r:id="rId25"/>
    <p:sldId id="475" r:id="rId26"/>
    <p:sldId id="265" r:id="rId27"/>
    <p:sldId id="442" r:id="rId28"/>
    <p:sldId id="305" r:id="rId29"/>
    <p:sldId id="443" r:id="rId30"/>
    <p:sldId id="444" r:id="rId31"/>
    <p:sldId id="447" r:id="rId32"/>
    <p:sldId id="448" r:id="rId33"/>
    <p:sldId id="449" r:id="rId34"/>
    <p:sldId id="450" r:id="rId35"/>
    <p:sldId id="452" r:id="rId36"/>
    <p:sldId id="453" r:id="rId37"/>
    <p:sldId id="451" r:id="rId38"/>
    <p:sldId id="266" r:id="rId39"/>
    <p:sldId id="477" r:id="rId40"/>
    <p:sldId id="402" r:id="rId41"/>
    <p:sldId id="404" r:id="rId42"/>
    <p:sldId id="403" r:id="rId43"/>
    <p:sldId id="431" r:id="rId44"/>
    <p:sldId id="400" r:id="rId45"/>
    <p:sldId id="425" r:id="rId46"/>
    <p:sldId id="460" r:id="rId47"/>
    <p:sldId id="430" r:id="rId48"/>
    <p:sldId id="422" r:id="rId49"/>
    <p:sldId id="461" r:id="rId50"/>
    <p:sldId id="433" r:id="rId51"/>
    <p:sldId id="423" r:id="rId52"/>
    <p:sldId id="455" r:id="rId53"/>
    <p:sldId id="419" r:id="rId54"/>
    <p:sldId id="420" r:id="rId55"/>
    <p:sldId id="474" r:id="rId56"/>
    <p:sldId id="473" r:id="rId57"/>
    <p:sldId id="436" r:id="rId58"/>
    <p:sldId id="437" r:id="rId59"/>
    <p:sldId id="438" r:id="rId60"/>
    <p:sldId id="439" r:id="rId61"/>
    <p:sldId id="440" r:id="rId62"/>
    <p:sldId id="441" r:id="rId63"/>
    <p:sldId id="478" r:id="rId64"/>
    <p:sldId id="264" r:id="rId65"/>
    <p:sldId id="303" r:id="rId66"/>
    <p:sldId id="463" r:id="rId67"/>
    <p:sldId id="389" r:id="rId68"/>
    <p:sldId id="341" r:id="rId69"/>
    <p:sldId id="335" r:id="rId70"/>
    <p:sldId id="345" r:id="rId71"/>
    <p:sldId id="337" r:id="rId72"/>
    <p:sldId id="375" r:id="rId73"/>
    <p:sldId id="346" r:id="rId74"/>
    <p:sldId id="347" r:id="rId75"/>
    <p:sldId id="468" r:id="rId76"/>
    <p:sldId id="469" r:id="rId77"/>
    <p:sldId id="344" r:id="rId78"/>
    <p:sldId id="360" r:id="rId79"/>
    <p:sldId id="359" r:id="rId80"/>
    <p:sldId id="466" r:id="rId81"/>
    <p:sldId id="354" r:id="rId82"/>
    <p:sldId id="391" r:id="rId83"/>
    <p:sldId id="376" r:id="rId84"/>
    <p:sldId id="374" r:id="rId85"/>
    <p:sldId id="377" r:id="rId86"/>
    <p:sldId id="382" r:id="rId87"/>
    <p:sldId id="373" r:id="rId88"/>
    <p:sldId id="372" r:id="rId89"/>
    <p:sldId id="383" r:id="rId90"/>
    <p:sldId id="385" r:id="rId91"/>
    <p:sldId id="384" r:id="rId92"/>
    <p:sldId id="339" r:id="rId93"/>
    <p:sldId id="330" r:id="rId94"/>
    <p:sldId id="281" r:id="rId95"/>
    <p:sldId id="282" r:id="rId96"/>
    <p:sldId id="334" r:id="rId97"/>
    <p:sldId id="388" r:id="rId98"/>
    <p:sldId id="386" r:id="rId99"/>
    <p:sldId id="467" r:id="rId100"/>
    <p:sldId id="471" r:id="rId101"/>
    <p:sldId id="392" r:id="rId102"/>
    <p:sldId id="286" r:id="rId103"/>
    <p:sldId id="289" r:id="rId104"/>
    <p:sldId id="290" r:id="rId105"/>
    <p:sldId id="291" r:id="rId106"/>
    <p:sldId id="293" r:id="rId107"/>
    <p:sldId id="296" r:id="rId108"/>
    <p:sldId id="472" r:id="rId109"/>
    <p:sldId id="368" r:id="rId110"/>
    <p:sldId id="369" r:id="rId111"/>
    <p:sldId id="370" r:id="rId112"/>
    <p:sldId id="309" r:id="rId113"/>
    <p:sldId id="327" r:id="rId114"/>
    <p:sldId id="314" r:id="rId115"/>
    <p:sldId id="315" r:id="rId116"/>
    <p:sldId id="316" r:id="rId117"/>
    <p:sldId id="307" r:id="rId118"/>
    <p:sldId id="427" r:id="rId119"/>
    <p:sldId id="429" r:id="rId120"/>
    <p:sldId id="428" r:id="rId121"/>
    <p:sldId id="319" r:id="rId122"/>
    <p:sldId id="458" r:id="rId123"/>
    <p:sldId id="284" r:id="rId1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CC"/>
    <a:srgbClr val="66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67" autoAdjust="0"/>
    <p:restoredTop sz="86410" autoAdjust="0"/>
  </p:normalViewPr>
  <p:slideViewPr>
    <p:cSldViewPr>
      <p:cViewPr varScale="1">
        <p:scale>
          <a:sx n="60" d="100"/>
          <a:sy n="60" d="100"/>
        </p:scale>
        <p:origin x="-36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7" d="100"/>
        <a:sy n="57" d="100"/>
      </p:scale>
      <p:origin x="0" y="108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notesMaster" Target="notesMasters/notesMaster1.xml"/><Relationship Id="rId126" Type="http://schemas.openxmlformats.org/officeDocument/2006/relationships/printerSettings" Target="printerSettings/printerSettings1.bin"/><Relationship Id="rId127" Type="http://schemas.openxmlformats.org/officeDocument/2006/relationships/presProps" Target="presProps.xml"/><Relationship Id="rId128" Type="http://schemas.openxmlformats.org/officeDocument/2006/relationships/viewProps" Target="viewProps.xml"/><Relationship Id="rId12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A670A-26BF-4E80-B24B-C5A22407BC68}" type="datetimeFigureOut">
              <a:rPr lang="en-US" smtClean="0"/>
              <a:pPr/>
              <a:t>16-05-15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3DCAC-B479-4052-8832-42C3C485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91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3DCAC-B479-4052-8832-42C3C48557C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Karchmer-Wigderson</a:t>
            </a:r>
            <a:r>
              <a:rPr lang="en-US" dirty="0" smtClean="0"/>
              <a:t> search problem: Given a function</a:t>
            </a:r>
            <a:r>
              <a:rPr lang="en-US" baseline="0" dirty="0" smtClean="0"/>
              <a:t> f</a:t>
            </a:r>
          </a:p>
          <a:p>
            <a:r>
              <a:rPr lang="en-US" baseline="0" dirty="0" smtClean="0"/>
              <a:t>Alice gets a 0 of the function, Bob a 1 of the function. They want to output</a:t>
            </a:r>
          </a:p>
          <a:p>
            <a:r>
              <a:rPr lang="en-US" baseline="0" dirty="0" smtClean="0"/>
              <a:t>An </a:t>
            </a:r>
            <a:r>
              <a:rPr lang="en-US" baseline="0" dirty="0" err="1" smtClean="0"/>
              <a:t>x_i</a:t>
            </a:r>
            <a:r>
              <a:rPr lang="en-US" baseline="0" dirty="0" smtClean="0"/>
              <a:t> where they differ. If f monotone, then output an </a:t>
            </a:r>
            <a:r>
              <a:rPr lang="en-US" baseline="0" dirty="0" err="1" smtClean="0"/>
              <a:t>x_i</a:t>
            </a:r>
            <a:r>
              <a:rPr lang="en-US" baseline="0" dirty="0" smtClean="0"/>
              <a:t> where Alice’s value of </a:t>
            </a:r>
            <a:r>
              <a:rPr lang="en-US" baseline="0" dirty="0" err="1" smtClean="0"/>
              <a:t>x_i</a:t>
            </a:r>
            <a:r>
              <a:rPr lang="en-US" baseline="0" dirty="0" smtClean="0"/>
              <a:t>=0</a:t>
            </a:r>
          </a:p>
          <a:p>
            <a:r>
              <a:rPr lang="en-US" baseline="0" dirty="0" smtClean="0"/>
              <a:t>And Bobs is 1.</a:t>
            </a:r>
          </a:p>
          <a:p>
            <a:r>
              <a:rPr lang="en-US" baseline="0" dirty="0" smtClean="0"/>
              <a:t>Proof Complexity: Given an </a:t>
            </a:r>
            <a:r>
              <a:rPr lang="en-US" baseline="0" dirty="0" err="1" smtClean="0"/>
              <a:t>unsat</a:t>
            </a:r>
            <a:r>
              <a:rPr lang="en-US" baseline="0" dirty="0" smtClean="0"/>
              <a:t> formula, partition the variables of formula into two halves</a:t>
            </a:r>
          </a:p>
          <a:p>
            <a:r>
              <a:rPr lang="en-US" baseline="0" dirty="0" smtClean="0"/>
              <a:t>(half for </a:t>
            </a:r>
            <a:r>
              <a:rPr lang="en-US" baseline="0" dirty="0" err="1" smtClean="0"/>
              <a:t>alice</a:t>
            </a:r>
            <a:r>
              <a:rPr lang="en-US" baseline="0" dirty="0" smtClean="0"/>
              <a:t>, half for bob). Given an assignment to the </a:t>
            </a:r>
            <a:r>
              <a:rPr lang="en-US" baseline="0" dirty="0" err="1" smtClean="0"/>
              <a:t>vars</a:t>
            </a:r>
            <a:r>
              <a:rPr lang="en-US" baseline="0" dirty="0" smtClean="0"/>
              <a:t>, find a violated clause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3DCAC-B479-4052-8832-42C3C48557C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87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3DCAC-B479-4052-8832-42C3C48557CA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3DCAC-B479-4052-8832-42C3C48557CA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convert constraints to clausal form. Note that we can assume that the</a:t>
            </a:r>
          </a:p>
          <a:p>
            <a:r>
              <a:rPr lang="en-US" dirty="0" smtClean="0"/>
              <a:t>Resolution proof never resolves on two clauses</a:t>
            </a:r>
            <a:r>
              <a:rPr lang="en-US" baseline="0" dirty="0" smtClean="0"/>
              <a:t> associated with the same constraint.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3DCAC-B479-4052-8832-42C3C48557CA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49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can do better than k^2 but I’m keeping it simple.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3DCAC-B479-4052-8832-42C3C48557CA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95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can do better than k^2 but I’m keeping it simple. </a:t>
            </a:r>
            <a:r>
              <a:rPr lang="en-US" dirty="0" err="1" smtClean="0"/>
              <a:t>Tseitin</a:t>
            </a:r>
            <a:r>
              <a:rPr lang="en-US" dirty="0" smtClean="0"/>
              <a:t> – hard search problem. Also</a:t>
            </a:r>
            <a:r>
              <a:rPr lang="en-US" baseline="0" dirty="0" smtClean="0"/>
              <a:t> use </a:t>
            </a:r>
            <a:r>
              <a:rPr lang="en-US" baseline="0" dirty="0" err="1" smtClean="0"/>
              <a:t>Sherstov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lb</a:t>
            </a:r>
            <a:r>
              <a:rPr lang="en-US" baseline="0" dirty="0" smtClean="0"/>
              <a:t> for UDISJ.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3DCAC-B479-4052-8832-42C3C48557CA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95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level idea: associated with any </a:t>
            </a:r>
            <a:r>
              <a:rPr lang="en-US" dirty="0" err="1" smtClean="0"/>
              <a:t>unsat</a:t>
            </a:r>
            <a:r>
              <a:rPr lang="en-US" baseline="0" dirty="0" smtClean="0"/>
              <a:t> formula is a search problem: given</a:t>
            </a:r>
          </a:p>
          <a:p>
            <a:r>
              <a:rPr lang="en-US" baseline="0" dirty="0" smtClean="0"/>
              <a:t>A truth assignment find a violated clause. From a small rank proof (where lines</a:t>
            </a:r>
          </a:p>
          <a:p>
            <a:r>
              <a:rPr lang="en-US" baseline="0" dirty="0" smtClean="0"/>
              <a:t>Are computable by low cc protocols, we can solve the search problem</a:t>
            </a:r>
          </a:p>
          <a:p>
            <a:r>
              <a:rPr lang="en-US" baseline="0" dirty="0" smtClean="0"/>
              <a:t>Efficiently…so </a:t>
            </a:r>
            <a:r>
              <a:rPr lang="en-US" baseline="0" dirty="0" err="1" smtClean="0"/>
              <a:t>lbs</a:t>
            </a:r>
            <a:r>
              <a:rPr lang="en-US" baseline="0" dirty="0" smtClean="0"/>
              <a:t> for the search </a:t>
            </a:r>
            <a:r>
              <a:rPr lang="en-US" baseline="0" dirty="0" err="1" smtClean="0"/>
              <a:t>prob</a:t>
            </a:r>
            <a:r>
              <a:rPr lang="en-US" baseline="0" dirty="0" smtClean="0"/>
              <a:t> imply rank lower bounds for the</a:t>
            </a:r>
          </a:p>
          <a:p>
            <a:r>
              <a:rPr lang="en-US" baseline="0" dirty="0" smtClean="0"/>
              <a:t>Associated </a:t>
            </a:r>
            <a:r>
              <a:rPr lang="en-US" baseline="0" dirty="0" err="1" smtClean="0"/>
              <a:t>unsat</a:t>
            </a:r>
            <a:r>
              <a:rPr lang="en-US" baseline="0" dirty="0" smtClean="0"/>
              <a:t> formula.</a:t>
            </a:r>
          </a:p>
          <a:p>
            <a:r>
              <a:rPr lang="en-US" baseline="0" dirty="0" smtClean="0"/>
              <a:t>To get this to work we start with search problem </a:t>
            </a:r>
            <a:r>
              <a:rPr lang="en-US" baseline="0" dirty="0" err="1" smtClean="0"/>
              <a:t>Sog^n</a:t>
            </a:r>
            <a:r>
              <a:rPr lang="en-US" baseline="0" dirty="0" smtClean="0"/>
              <a:t> and from it</a:t>
            </a:r>
          </a:p>
          <a:p>
            <a:r>
              <a:rPr lang="en-US" baseline="0" dirty="0" smtClean="0"/>
              <a:t>Come up with an </a:t>
            </a:r>
            <a:r>
              <a:rPr lang="en-US" baseline="0" dirty="0" err="1" smtClean="0"/>
              <a:t>unsat</a:t>
            </a:r>
            <a:r>
              <a:rPr lang="en-US" baseline="0" dirty="0" smtClean="0"/>
              <a:t> formula…this is easy.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3DCAC-B479-4052-8832-42C3C48557CA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24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for the reduction to work in NOF setting, xi must map to pi(xi) that </a:t>
            </a:r>
            <a:r>
              <a:rPr lang="en-US" baseline="0" dirty="0" err="1" smtClean="0"/>
              <a:t>is..anyone</a:t>
            </a:r>
            <a:r>
              <a:rPr lang="en-US" baseline="0" dirty="0" smtClean="0"/>
              <a:t> who</a:t>
            </a:r>
          </a:p>
          <a:p>
            <a:r>
              <a:rPr lang="en-US" baseline="0" dirty="0" smtClean="0"/>
              <a:t>Can see x can compute pi(x) without knowing anything else.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3DCAC-B479-4052-8832-42C3C48557CA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27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here that hard thing is that since we are composing S with</a:t>
            </a:r>
            <a:r>
              <a:rPr lang="en-US" baseline="0" dirty="0" smtClean="0"/>
              <a:t> g,</a:t>
            </a:r>
          </a:p>
          <a:p>
            <a:r>
              <a:rPr lang="en-US" baseline="0" dirty="0" smtClean="0"/>
              <a:t>When we look at  </a:t>
            </a:r>
            <a:r>
              <a:rPr lang="en-US" baseline="0" dirty="0" err="1" smtClean="0"/>
              <a:t>alpha^Bi</a:t>
            </a:r>
            <a:r>
              <a:rPr lang="en-US" baseline="0" dirty="0" smtClean="0"/>
              <a:t> input as we range over (</a:t>
            </a:r>
            <a:r>
              <a:rPr lang="en-US" baseline="0" dirty="0" err="1" smtClean="0"/>
              <a:t>x,y</a:t>
            </a:r>
            <a:r>
              <a:rPr lang="en-US" baseline="0" dirty="0" smtClean="0"/>
              <a:t>)=</a:t>
            </a:r>
            <a:r>
              <a:rPr lang="en-US" baseline="0" dirty="0" err="1" smtClean="0"/>
              <a:t>alpha^Bi</a:t>
            </a:r>
            <a:r>
              <a:rPr lang="en-US" baseline="0" dirty="0" smtClean="0"/>
              <a:t> pi may</a:t>
            </a:r>
          </a:p>
          <a:p>
            <a:r>
              <a:rPr lang="en-US" baseline="0" dirty="0" smtClean="0"/>
              <a:t>Give different answers – because there is more than one answer consistent</a:t>
            </a:r>
          </a:p>
          <a:p>
            <a:r>
              <a:rPr lang="en-US" baseline="0" dirty="0" smtClean="0"/>
              <a:t>With </a:t>
            </a:r>
            <a:r>
              <a:rPr lang="en-US" baseline="0" dirty="0" err="1" smtClean="0"/>
              <a:t>alpha^Bi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3DCAC-B479-4052-8832-42C3C48557CA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531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3DCAC-B479-4052-8832-42C3C48557CA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4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LBS are for AC0-Frege and below, and PCR and below.</a:t>
            </a:r>
          </a:p>
          <a:p>
            <a:r>
              <a:rPr lang="en-US" baseline="0" dirty="0" smtClean="0"/>
              <a:t>No </a:t>
            </a:r>
            <a:r>
              <a:rPr lang="en-US" baseline="0" dirty="0" err="1" smtClean="0"/>
              <a:t>lbs</a:t>
            </a:r>
            <a:r>
              <a:rPr lang="en-US" baseline="0" dirty="0" smtClean="0"/>
              <a:t> for AC0[p]-</a:t>
            </a:r>
            <a:r>
              <a:rPr lang="en-US" baseline="0" dirty="0" err="1" smtClean="0"/>
              <a:t>Frege</a:t>
            </a:r>
            <a:r>
              <a:rPr lang="en-US" baseline="0" dirty="0" smtClean="0"/>
              <a:t> and above. Why??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F9C98-A5F7-4130-AECA-FC9786F0D41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68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a,b</a:t>
            </a:r>
            <a:r>
              <a:rPr lang="en-US" dirty="0" smtClean="0"/>
              <a:t>) |a|=|b| =m. We map to (</a:t>
            </a:r>
            <a:r>
              <a:rPr lang="en-US" dirty="0" err="1" smtClean="0"/>
              <a:t>x,y</a:t>
            </a:r>
            <a:r>
              <a:rPr lang="en-US" dirty="0" smtClean="0"/>
              <a:t>) –</a:t>
            </a:r>
            <a:r>
              <a:rPr lang="en-US" baseline="0" dirty="0" smtClean="0"/>
              <a:t> an instance of S o </a:t>
            </a:r>
            <a:r>
              <a:rPr lang="en-US" baseline="0" dirty="0" err="1" smtClean="0"/>
              <a:t>g^n</a:t>
            </a:r>
            <a:endParaRPr lang="en-US" baseline="0" dirty="0" smtClean="0"/>
          </a:p>
          <a:p>
            <a:r>
              <a:rPr lang="en-US" baseline="0" dirty="0" smtClean="0"/>
              <a:t>(a1,b1) mapped to block B1, (a2,b2) mapped to block B2,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3DCAC-B479-4052-8832-42C3C48557CA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44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example, beta has</a:t>
            </a:r>
            <a:r>
              <a:rPr lang="en-US" baseline="0" dirty="0" smtClean="0"/>
              <a:t> two blocks B1=011, and B2=10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3DCAC-B479-4052-8832-42C3C48557CA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136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Recall g(</a:t>
            </a:r>
            <a:r>
              <a:rPr lang="en-US" dirty="0" err="1" smtClean="0"/>
              <a:t>x,y</a:t>
            </a:r>
            <a:r>
              <a:rPr lang="en-US" dirty="0" smtClean="0"/>
              <a:t>)=1 </a:t>
            </a:r>
            <a:r>
              <a:rPr lang="en-US" dirty="0" err="1" smtClean="0"/>
              <a:t>iff</a:t>
            </a:r>
            <a:r>
              <a:rPr lang="en-US" dirty="0" smtClean="0"/>
              <a:t> </a:t>
            </a:r>
            <a:r>
              <a:rPr lang="en-US" dirty="0" err="1" smtClean="0"/>
              <a:t>x+y</a:t>
            </a:r>
            <a:r>
              <a:rPr lang="en-US" dirty="0" smtClean="0"/>
              <a:t> is 2 or 3. So (</a:t>
            </a:r>
            <a:r>
              <a:rPr lang="en-US" dirty="0" err="1" smtClean="0"/>
              <a:t>x,y</a:t>
            </a:r>
            <a:r>
              <a:rPr lang="en-US" dirty="0" smtClean="0"/>
              <a:t>)=(1,1) is a 1, and (</a:t>
            </a:r>
            <a:r>
              <a:rPr lang="en-US" dirty="0" err="1" smtClean="0"/>
              <a:t>x,y</a:t>
            </a:r>
            <a:r>
              <a:rPr lang="en-US" dirty="0" smtClean="0"/>
              <a:t>)=(0,0) is a 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3DCAC-B479-4052-8832-42C3C48557CA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267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3DCAC-B479-4052-8832-42C3C48557CA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LBS are for AC0-Frege and below, and PCR and below.</a:t>
            </a:r>
          </a:p>
          <a:p>
            <a:r>
              <a:rPr lang="en-US" baseline="0" dirty="0" smtClean="0"/>
              <a:t>No </a:t>
            </a:r>
            <a:r>
              <a:rPr lang="en-US" baseline="0" dirty="0" err="1" smtClean="0"/>
              <a:t>lbs</a:t>
            </a:r>
            <a:r>
              <a:rPr lang="en-US" baseline="0" dirty="0" smtClean="0"/>
              <a:t> for AC0[p]-</a:t>
            </a:r>
            <a:r>
              <a:rPr lang="en-US" baseline="0" dirty="0" err="1" smtClean="0"/>
              <a:t>Frege</a:t>
            </a:r>
            <a:r>
              <a:rPr lang="en-US" baseline="0" dirty="0" smtClean="0"/>
              <a:t> and above. Why??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F9C98-A5F7-4130-AECA-FC9786F0D416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68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Last progress was in 1990-1992: </a:t>
            </a:r>
            <a:r>
              <a:rPr lang="en-US" dirty="0" err="1" smtClean="0"/>
              <a:t>lbs</a:t>
            </a:r>
            <a:r>
              <a:rPr lang="en-US" dirty="0" smtClean="0"/>
              <a:t> for AC0-Frege. This came about</a:t>
            </a:r>
            <a:r>
              <a:rPr lang="en-US" baseline="0" dirty="0" smtClean="0"/>
              <a:t> 4 years after AC0 circuit bds.</a:t>
            </a:r>
          </a:p>
          <a:p>
            <a:r>
              <a:rPr lang="en-US" baseline="0" dirty="0" smtClean="0"/>
              <a:t>On other hand, </a:t>
            </a:r>
            <a:r>
              <a:rPr lang="en-US" baseline="0" dirty="0" err="1" smtClean="0"/>
              <a:t>razborov-smolensky</a:t>
            </a:r>
            <a:r>
              <a:rPr lang="en-US" baseline="0" dirty="0" smtClean="0"/>
              <a:t> AC0[2] </a:t>
            </a:r>
            <a:r>
              <a:rPr lang="en-US" baseline="0" dirty="0" err="1" smtClean="0"/>
              <a:t>lbs</a:t>
            </a:r>
            <a:r>
              <a:rPr lang="en-US" baseline="0" dirty="0" smtClean="0"/>
              <a:t> were proven in 1986. still we know NOTHING about AC0[2]-</a:t>
            </a:r>
            <a:r>
              <a:rPr lang="en-US" baseline="0" dirty="0" err="1" smtClean="0"/>
              <a:t>Frege</a:t>
            </a:r>
            <a:r>
              <a:rPr lang="en-US" baseline="0" dirty="0" smtClean="0"/>
              <a:t> lbs.</a:t>
            </a:r>
          </a:p>
          <a:p>
            <a:endParaRPr lang="en-US" dirty="0" smtClean="0"/>
          </a:p>
          <a:p>
            <a:r>
              <a:rPr lang="en-US" dirty="0" smtClean="0"/>
              <a:t>So maybe it is harder than circuit lbs. so then why can’t we prove that AC0[p]-</a:t>
            </a:r>
            <a:r>
              <a:rPr lang="en-US" dirty="0" err="1" smtClean="0"/>
              <a:t>Frege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Lower bounds IMPLY circuit </a:t>
            </a:r>
            <a:r>
              <a:rPr lang="en-US" baseline="0" dirty="0" err="1" smtClean="0"/>
              <a:t>lbs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3DCAC-B479-4052-8832-42C3C48557CA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416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 1:</a:t>
            </a:r>
            <a:r>
              <a:rPr lang="en-US" baseline="0" dirty="0" smtClean="0"/>
              <a:t> asking of can compute permanent as a projection</a:t>
            </a:r>
          </a:p>
          <a:p>
            <a:r>
              <a:rPr lang="en-US" baseline="0" dirty="0" smtClean="0"/>
              <a:t>of the determinant.</a:t>
            </a:r>
          </a:p>
          <a:p>
            <a:r>
              <a:rPr lang="en-US" baseline="0" dirty="0" smtClean="0"/>
              <a:t>Question 2: </a:t>
            </a:r>
            <a:r>
              <a:rPr lang="en-US" dirty="0" smtClean="0"/>
              <a:t>Viewed as the algebraic analog of P </a:t>
            </a:r>
            <a:r>
              <a:rPr lang="en-US" dirty="0" err="1" smtClean="0"/>
              <a:t>vs</a:t>
            </a:r>
            <a:r>
              <a:rPr lang="en-US" dirty="0" smtClean="0"/>
              <a:t> NP</a:t>
            </a:r>
          </a:p>
          <a:p>
            <a:r>
              <a:rPr lang="en-US" dirty="0" smtClean="0"/>
              <a:t>Note: </a:t>
            </a:r>
            <a:r>
              <a:rPr lang="en-US" dirty="0" err="1" smtClean="0"/>
              <a:t>Det</a:t>
            </a:r>
            <a:r>
              <a:rPr lang="en-US" baseline="0" dirty="0" smtClean="0"/>
              <a:t> not known to be complete for BP, so disproving 1 should be easier than 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3DCAC-B479-4052-8832-42C3C48557CA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951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Tremendous success…applications seem to be endless ranging from </a:t>
            </a:r>
            <a:r>
              <a:rPr lang="en-US" dirty="0" err="1" smtClean="0"/>
              <a:t>distrib</a:t>
            </a:r>
            <a:r>
              <a:rPr lang="en-US" dirty="0" smtClean="0"/>
              <a:t> computing, game theory,</a:t>
            </a:r>
          </a:p>
          <a:p>
            <a:r>
              <a:rPr lang="en-US" dirty="0" smtClean="0"/>
              <a:t>Proof complexity, </a:t>
            </a:r>
            <a:r>
              <a:rPr lang="en-US" dirty="0" err="1" smtClean="0"/>
              <a:t>vlsi</a:t>
            </a:r>
            <a:r>
              <a:rPr lang="en-US" dirty="0" smtClean="0"/>
              <a:t>, circuit lower bounds, model checking, crypto,</a:t>
            </a:r>
            <a:r>
              <a:rPr lang="en-US" baseline="0" dirty="0" smtClean="0"/>
              <a:t> </a:t>
            </a:r>
            <a:r>
              <a:rPr lang="en-US" dirty="0" err="1" smtClean="0"/>
              <a:t>bla</a:t>
            </a:r>
            <a:r>
              <a:rPr lang="en-US" dirty="0" smtClean="0"/>
              <a:t> </a:t>
            </a:r>
            <a:r>
              <a:rPr lang="en-US" dirty="0" err="1" smtClean="0"/>
              <a:t>bla</a:t>
            </a:r>
            <a:r>
              <a:rPr lang="en-US" dirty="0" smtClean="0"/>
              <a:t> </a:t>
            </a:r>
            <a:r>
              <a:rPr lang="en-US" dirty="0" err="1" smtClean="0"/>
              <a:t>bla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3DCAC-B479-4052-8832-42C3C48557CA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327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is the first time a proof system </a:t>
            </a:r>
            <a:r>
              <a:rPr lang="en-US" baseline="0" dirty="0" err="1" smtClean="0"/>
              <a:t>lb</a:t>
            </a:r>
            <a:r>
              <a:rPr lang="en-US" baseline="0" dirty="0" smtClean="0"/>
              <a:t> implies a circuit lb.</a:t>
            </a:r>
          </a:p>
          <a:p>
            <a:r>
              <a:rPr lang="en-US" baseline="0" dirty="0" smtClean="0"/>
              <a:t>Clarifies difference between circuit complexity and proof complexity </a:t>
            </a:r>
            <a:r>
              <a:rPr lang="en-US" baseline="0" dirty="0" err="1" smtClean="0"/>
              <a:t>lbs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F9C98-A5F7-4130-AECA-FC9786F0D416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68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F9C98-A5F7-4130-AECA-FC9786F0D416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6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62E36C-BED2-4035-AC12-38838C58DE32}" type="slidenum">
              <a:rPr lang="en-US"/>
              <a:pPr/>
              <a:t>7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F9C98-A5F7-4130-AECA-FC9786F0D416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68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convert constraints to clausal form. Note that we can assume that the</a:t>
            </a:r>
          </a:p>
          <a:p>
            <a:r>
              <a:rPr lang="en-US" dirty="0" smtClean="0"/>
              <a:t>Resolution proof never resolves on two clauses</a:t>
            </a:r>
            <a:r>
              <a:rPr lang="en-US" baseline="0" dirty="0" smtClean="0"/>
              <a:t> associated with the same constraint.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3DCAC-B479-4052-8832-42C3C48557CA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498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Gaussian</a:t>
            </a:r>
            <a:r>
              <a:rPr lang="en-US" dirty="0" err="1" smtClean="0">
                <a:sym typeface="Wingdings"/>
              </a:rPr>
              <a:t>Res</a:t>
            </a:r>
            <a:r>
              <a:rPr lang="en-US" dirty="0" smtClean="0">
                <a:sym typeface="Wingdings"/>
              </a:rPr>
              <a:t>: easy just convert each constraint to clausal form.</a:t>
            </a:r>
          </a:p>
          <a:p>
            <a:r>
              <a:rPr lang="en-US" dirty="0" smtClean="0">
                <a:sym typeface="Wingdings"/>
              </a:rPr>
              <a:t>Res Gaussian: show by</a:t>
            </a:r>
            <a:r>
              <a:rPr lang="en-US" baseline="0" dirty="0" smtClean="0">
                <a:sym typeface="Wingdings"/>
              </a:rPr>
              <a:t> induction that we have “blocks” of clauses corresponding to parity of </a:t>
            </a:r>
            <a:r>
              <a:rPr lang="en-US" baseline="0" dirty="0" err="1" smtClean="0">
                <a:sym typeface="Wingdings"/>
              </a:rPr>
              <a:t>vars</a:t>
            </a:r>
            <a:r>
              <a:rPr lang="en-US" baseline="0" dirty="0" smtClean="0">
                <a:sym typeface="Wingdings"/>
              </a:rPr>
              <a:t> =0/1</a:t>
            </a:r>
          </a:p>
          <a:p>
            <a:r>
              <a:rPr lang="en-US" baseline="0" dirty="0" smtClean="0">
                <a:sym typeface="Wingdings"/>
              </a:rPr>
              <a:t>True initially. When we make a new clause (say its falsifying assignment has parity 0, then argue</a:t>
            </a:r>
          </a:p>
          <a:p>
            <a:r>
              <a:rPr lang="en-US" baseline="0" dirty="0" smtClean="0">
                <a:sym typeface="Wingdings"/>
              </a:rPr>
              <a:t>that we can generate all other clauses in these </a:t>
            </a:r>
            <a:r>
              <a:rPr lang="en-US" baseline="0" dirty="0" err="1" smtClean="0">
                <a:sym typeface="Wingdings"/>
              </a:rPr>
              <a:t>vars</a:t>
            </a:r>
            <a:r>
              <a:rPr lang="en-US" baseline="0" dirty="0" smtClean="0">
                <a:sym typeface="Wingdings"/>
              </a:rPr>
              <a:t> whose falsifying </a:t>
            </a:r>
            <a:r>
              <a:rPr lang="en-US" baseline="0" dirty="0" err="1" smtClean="0">
                <a:sym typeface="Wingdings"/>
              </a:rPr>
              <a:t>asignment</a:t>
            </a:r>
            <a:r>
              <a:rPr lang="en-US" baseline="0" dirty="0" smtClean="0">
                <a:sym typeface="Wingdings"/>
              </a:rPr>
              <a:t> has parity 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3DCAC-B479-4052-8832-42C3C48557CA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19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only is width large but it is easy to see that size is also large since for this</a:t>
            </a:r>
          </a:p>
          <a:p>
            <a:r>
              <a:rPr lang="en-US" dirty="0" smtClean="0"/>
              <a:t>set</a:t>
            </a:r>
            <a:r>
              <a:rPr lang="en-US" baseline="0" dirty="0" smtClean="0"/>
              <a:t> S </a:t>
            </a:r>
            <a:r>
              <a:rPr lang="en-US" baseline="0" dirty="0" err="1" smtClean="0"/>
              <a:t>st</a:t>
            </a:r>
            <a:r>
              <a:rPr lang="en-US" baseline="0" dirty="0" smtClean="0"/>
              <a:t> E(S) is large, the constraints associated with S are exponential in |E(S)|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3DCAC-B479-4052-8832-42C3C48557CA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433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 is 0/1 valued, corresponding y is 0/-1 valued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3DCAC-B479-4052-8832-42C3C48557CA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445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 on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3DCAC-B479-4052-8832-42C3C48557CA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507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Interesting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questinos</a:t>
            </a:r>
            <a:r>
              <a:rPr lang="en-US" baseline="0" dirty="0" smtClean="0"/>
              <a:t> here—not all </a:t>
            </a:r>
            <a:r>
              <a:rPr lang="en-US" baseline="0" dirty="0" err="1" smtClean="0"/>
              <a:t>nonneg</a:t>
            </a:r>
            <a:r>
              <a:rPr lang="en-US" baseline="0" dirty="0" smtClean="0"/>
              <a:t> polys are sum of squares but</a:t>
            </a:r>
          </a:p>
          <a:p>
            <a:r>
              <a:rPr lang="en-US" baseline="0" dirty="0" smtClean="0"/>
              <a:t>They all can be written as quotient of sum of squares</a:t>
            </a:r>
          </a:p>
          <a:p>
            <a:r>
              <a:rPr lang="en-US" baseline="0" dirty="0" err="1" smtClean="0"/>
              <a:t>Lasserre</a:t>
            </a:r>
            <a:r>
              <a:rPr lang="en-US" baseline="0" dirty="0" smtClean="0"/>
              <a:t>: don’t allow to multiply hi </a:t>
            </a:r>
            <a:r>
              <a:rPr lang="en-US" baseline="0" dirty="0" err="1" smtClean="0"/>
              <a:t>hj</a:t>
            </a:r>
            <a:r>
              <a:rPr lang="en-US" baseline="0" dirty="0" smtClean="0"/>
              <a:t> together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3DCAC-B479-4052-8832-42C3C48557CA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617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Interesting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questinos</a:t>
            </a:r>
            <a:r>
              <a:rPr lang="en-US" baseline="0" dirty="0" smtClean="0"/>
              <a:t> here—not all </a:t>
            </a:r>
            <a:r>
              <a:rPr lang="en-US" baseline="0" dirty="0" err="1" smtClean="0"/>
              <a:t>nonneg</a:t>
            </a:r>
            <a:r>
              <a:rPr lang="en-US" baseline="0" dirty="0" smtClean="0"/>
              <a:t> polys are sum of squares but</a:t>
            </a:r>
          </a:p>
          <a:p>
            <a:r>
              <a:rPr lang="en-US" baseline="0" dirty="0" smtClean="0"/>
              <a:t>They all can be written as quotient of sum of squares</a:t>
            </a:r>
          </a:p>
          <a:p>
            <a:r>
              <a:rPr lang="en-US" baseline="0" dirty="0" err="1" smtClean="0"/>
              <a:t>Lasserre</a:t>
            </a:r>
            <a:r>
              <a:rPr lang="en-US" baseline="0" dirty="0" smtClean="0"/>
              <a:t>: don’t allow to multiply hi </a:t>
            </a:r>
            <a:r>
              <a:rPr lang="en-US" baseline="0" dirty="0" err="1" smtClean="0"/>
              <a:t>hj</a:t>
            </a:r>
            <a:r>
              <a:rPr lang="en-US" baseline="0" dirty="0" smtClean="0"/>
              <a:t> together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3DCAC-B479-4052-8832-42C3C48557CA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617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LBS are for AC0-Frege and below, and PCR and below.</a:t>
            </a:r>
          </a:p>
          <a:p>
            <a:r>
              <a:rPr lang="en-US" baseline="0" dirty="0" smtClean="0"/>
              <a:t>No </a:t>
            </a:r>
            <a:r>
              <a:rPr lang="en-US" baseline="0" dirty="0" err="1" smtClean="0"/>
              <a:t>lbs</a:t>
            </a:r>
            <a:r>
              <a:rPr lang="en-US" baseline="0" dirty="0" smtClean="0"/>
              <a:t> for AC0[p]-</a:t>
            </a:r>
            <a:r>
              <a:rPr lang="en-US" baseline="0" dirty="0" err="1" smtClean="0"/>
              <a:t>Frege</a:t>
            </a:r>
            <a:r>
              <a:rPr lang="en-US" baseline="0" dirty="0" smtClean="0"/>
              <a:t> and above. Why??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F9C98-A5F7-4130-AECA-FC9786F0D416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68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A33034-6D9F-48B4-81C1-AD134CA24898}" type="slidenum">
              <a:rPr lang="en-US"/>
              <a:pPr/>
              <a:t>104</a:t>
            </a:fld>
            <a:endParaRPr lang="en-US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LBS are for AC0-Frege and below, and PCR and below.</a:t>
            </a:r>
          </a:p>
          <a:p>
            <a:r>
              <a:rPr lang="en-US" baseline="0" dirty="0" smtClean="0"/>
              <a:t>No </a:t>
            </a:r>
            <a:r>
              <a:rPr lang="en-US" baseline="0" dirty="0" err="1" smtClean="0"/>
              <a:t>lbs</a:t>
            </a:r>
            <a:r>
              <a:rPr lang="en-US" baseline="0" dirty="0" smtClean="0"/>
              <a:t> for AC0[p]-</a:t>
            </a:r>
            <a:r>
              <a:rPr lang="en-US" baseline="0" dirty="0" err="1" smtClean="0"/>
              <a:t>Frege</a:t>
            </a:r>
            <a:r>
              <a:rPr lang="en-US" baseline="0" dirty="0" smtClean="0"/>
              <a:t> and above. Why??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F9C98-A5F7-4130-AECA-FC9786F0D41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68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24925B-CE6D-45FA-9023-C39508FF4835}" type="slidenum">
              <a:rPr lang="en-US"/>
              <a:pPr/>
              <a:t>105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FE6BAE-8DB4-42E3-BB67-45DF9B9A2869}" type="slidenum">
              <a:rPr lang="en-US"/>
              <a:pPr/>
              <a:t>106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say node vs. residual formula</a:t>
            </a:r>
          </a:p>
          <a:p>
            <a:endParaRPr lang="en-US"/>
          </a:p>
          <a:p>
            <a:r>
              <a:rPr lang="en-US"/>
              <a:t>every dpll + clause learning</a:t>
            </a:r>
          </a:p>
          <a:p>
            <a:endParaRPr lang="en-US"/>
          </a:p>
          <a:p>
            <a:r>
              <a:rPr lang="en-US"/>
              <a:t>all dpll are tree resolution </a:t>
            </a:r>
          </a:p>
          <a:p>
            <a:r>
              <a:rPr lang="en-US"/>
              <a:t> </a:t>
            </a:r>
          </a:p>
          <a:p>
            <a:r>
              <a:rPr lang="en-US"/>
              <a:t>2-sat must be sat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FC583E-85FD-4C7F-AB85-A9CDB1980F9A}" type="slidenum">
              <a:rPr lang="en-US"/>
              <a:pPr/>
              <a:t>107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min spanning 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3DCAC-B479-4052-8832-42C3C48557CA}" type="slidenum">
              <a:rPr lang="en-US" smtClean="0"/>
              <a:pPr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537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Very cool ideas: </a:t>
            </a:r>
            <a:r>
              <a:rPr lang="en-US" dirty="0" err="1" smtClean="0"/>
              <a:t>Yannakakis</a:t>
            </a:r>
            <a:r>
              <a:rPr lang="en-US" dirty="0" smtClean="0"/>
              <a:t>: connection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nonneg</a:t>
            </a:r>
            <a:r>
              <a:rPr lang="en-US" baseline="0" dirty="0" smtClean="0"/>
              <a:t> rank, </a:t>
            </a:r>
            <a:r>
              <a:rPr lang="en-US" baseline="0" dirty="0" err="1" smtClean="0"/>
              <a:t>comm</a:t>
            </a:r>
            <a:r>
              <a:rPr lang="en-US" baseline="0" dirty="0" smtClean="0"/>
              <a:t> complexity</a:t>
            </a:r>
          </a:p>
          <a:p>
            <a:r>
              <a:rPr lang="en-US" baseline="0" dirty="0" smtClean="0"/>
              <a:t>FMPTW: </a:t>
            </a:r>
            <a:r>
              <a:rPr lang="en-US" baseline="0" dirty="0" err="1" smtClean="0"/>
              <a:t>fiorini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massar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pokutta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tiwari</a:t>
            </a:r>
            <a:r>
              <a:rPr lang="en-US" baseline="0" dirty="0" smtClean="0"/>
              <a:t> , </a:t>
            </a:r>
            <a:r>
              <a:rPr lang="en-US" baseline="0" smtClean="0"/>
              <a:t>dewolf</a:t>
            </a:r>
            <a:endParaRPr lang="en-US" baseline="0" dirty="0" smtClean="0"/>
          </a:p>
          <a:p>
            <a:r>
              <a:rPr lang="en-US" baseline="0" dirty="0" err="1" smtClean="0"/>
              <a:t>Fiorini</a:t>
            </a:r>
            <a:r>
              <a:rPr lang="en-US" baseline="0" dirty="0" smtClean="0"/>
              <a:t>: reduction to set </a:t>
            </a:r>
            <a:r>
              <a:rPr lang="en-US" baseline="0" dirty="0" err="1" smtClean="0"/>
              <a:t>disjointness</a:t>
            </a:r>
            <a:endParaRPr lang="en-US" baseline="0" dirty="0" smtClean="0"/>
          </a:p>
          <a:p>
            <a:r>
              <a:rPr lang="en-US" baseline="0" dirty="0" smtClean="0"/>
              <a:t>BFPS: </a:t>
            </a:r>
            <a:r>
              <a:rPr lang="en-US" baseline="0" dirty="0" err="1" smtClean="0"/>
              <a:t>braun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fiorini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poketta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steurer</a:t>
            </a:r>
            <a:endParaRPr lang="en-US" baseline="0" dirty="0" smtClean="0"/>
          </a:p>
          <a:p>
            <a:r>
              <a:rPr lang="en-US" baseline="0" dirty="0" smtClean="0"/>
              <a:t>BM: </a:t>
            </a:r>
            <a:r>
              <a:rPr lang="en-US" baseline="0" dirty="0" err="1" smtClean="0"/>
              <a:t>braverman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moitra</a:t>
            </a:r>
            <a:endParaRPr lang="en-US" baseline="0" dirty="0" smtClean="0"/>
          </a:p>
          <a:p>
            <a:r>
              <a:rPr lang="en-US" baseline="0" dirty="0" smtClean="0"/>
              <a:t>BK: </a:t>
            </a:r>
            <a:r>
              <a:rPr lang="en-US" baseline="0" dirty="0" err="1" smtClean="0"/>
              <a:t>braun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Braun et-al : extended </a:t>
            </a:r>
            <a:r>
              <a:rPr lang="en-US" baseline="0" dirty="0" err="1" smtClean="0"/>
              <a:t>Yannakakis</a:t>
            </a:r>
            <a:r>
              <a:rPr lang="en-US" baseline="0" dirty="0" smtClean="0"/>
              <a:t> to approximation setting, stronger set </a:t>
            </a:r>
            <a:r>
              <a:rPr lang="en-US" baseline="0" dirty="0" err="1" smtClean="0"/>
              <a:t>disj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lbs</a:t>
            </a:r>
            <a:endParaRPr lang="en-US" baseline="0" dirty="0" smtClean="0"/>
          </a:p>
          <a:p>
            <a:r>
              <a:rPr lang="en-US" baseline="0" dirty="0" smtClean="0"/>
              <a:t>BM’13, Braun-</a:t>
            </a:r>
            <a:r>
              <a:rPr lang="en-US" baseline="0" dirty="0" err="1" smtClean="0"/>
              <a:t>Pakutta</a:t>
            </a:r>
            <a:r>
              <a:rPr lang="en-US" baseline="0" dirty="0" smtClean="0"/>
              <a:t> ‘13: info complexity techniques/ common information</a:t>
            </a:r>
          </a:p>
          <a:p>
            <a:r>
              <a:rPr lang="en-US" baseline="0" dirty="0" smtClean="0"/>
              <a:t>Chan et al: reduce to </a:t>
            </a:r>
            <a:r>
              <a:rPr lang="en-US" baseline="0" dirty="0" err="1" smtClean="0"/>
              <a:t>sherali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adams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lbs</a:t>
            </a:r>
            <a:r>
              <a:rPr lang="en-US" baseline="0" dirty="0" smtClean="0"/>
              <a:t> via </a:t>
            </a:r>
            <a:r>
              <a:rPr lang="en-US" baseline="0" dirty="0" err="1" smtClean="0"/>
              <a:t>fourier</a:t>
            </a:r>
            <a:r>
              <a:rPr lang="en-US" baseline="0" dirty="0" smtClean="0"/>
              <a:t> analytic methods</a:t>
            </a:r>
          </a:p>
          <a:p>
            <a:r>
              <a:rPr lang="en-US" baseline="0" dirty="0" err="1" smtClean="0"/>
              <a:t>Rothvoss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hyperplane</a:t>
            </a:r>
            <a:r>
              <a:rPr lang="en-US" baseline="0" dirty="0" smtClean="0"/>
              <a:t> separating technique. First time showing limitations of EF..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there is</a:t>
            </a:r>
          </a:p>
          <a:p>
            <a:r>
              <a:rPr lang="en-US" baseline="0" dirty="0" smtClean="0"/>
              <a:t>	an easy function that cannot be efficiently solved by EF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3DCAC-B479-4052-8832-42C3C48557CA}" type="slidenum">
              <a:rPr lang="en-US" smtClean="0"/>
              <a:pPr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902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A713BF-A46D-4DA9-AF66-BD4949662CF6}" type="slidenum">
              <a:rPr lang="en-US"/>
              <a:pPr/>
              <a:t>112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29381D-49A6-4B7E-AD77-9455BB6DDFBB}" type="slidenum">
              <a:rPr lang="en-US"/>
              <a:pPr/>
              <a:t>113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44B1B4-7EF8-448C-B9D0-816FBB752062}" type="slidenum">
              <a:rPr lang="en-US"/>
              <a:pPr/>
              <a:t>114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F690E3-7468-434A-949E-2438639808A1}" type="slidenum">
              <a:rPr lang="en-US"/>
              <a:pPr/>
              <a:t>115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B28D4F-D7D8-4DD3-99FC-9CA8C1B8891F}" type="slidenum">
              <a:rPr lang="en-US"/>
              <a:pPr/>
              <a:t>116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 numbers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3DCAC-B479-4052-8832-42C3C48557C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8476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do: finish </a:t>
            </a:r>
            <a:r>
              <a:rPr lang="en-US" dirty="0" err="1" smtClean="0"/>
              <a:t>lbs</a:t>
            </a:r>
            <a:r>
              <a:rPr lang="en-US" dirty="0" smtClean="0"/>
              <a:t> for SOS</a:t>
            </a:r>
          </a:p>
          <a:p>
            <a:r>
              <a:rPr lang="en-US" dirty="0" smtClean="0"/>
              <a:t>Make</a:t>
            </a:r>
            <a:r>
              <a:rPr lang="en-US" baseline="0" dirty="0" smtClean="0"/>
              <a:t> slides for </a:t>
            </a:r>
            <a:r>
              <a:rPr lang="en-US" baseline="0" smtClean="0"/>
              <a:t>feasible interpolation?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3DCAC-B479-4052-8832-42C3C48557CA}" type="slidenum">
              <a:rPr lang="en-US" smtClean="0"/>
              <a:pPr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16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convert constraints to clausal form. Note that we can assume that the</a:t>
            </a:r>
          </a:p>
          <a:p>
            <a:r>
              <a:rPr lang="en-US" dirty="0" smtClean="0"/>
              <a:t>Resolution proof never resolves on two clauses</a:t>
            </a:r>
            <a:r>
              <a:rPr lang="en-US" baseline="0" dirty="0" smtClean="0"/>
              <a:t> associated with the same constraint.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3DCAC-B479-4052-8832-42C3C48557C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49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3DCAC-B479-4052-8832-42C3C48557C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Tremendous success…applications seem to be endless ranging from </a:t>
            </a:r>
            <a:r>
              <a:rPr lang="en-US" dirty="0" err="1" smtClean="0"/>
              <a:t>distrib</a:t>
            </a:r>
            <a:r>
              <a:rPr lang="en-US" dirty="0" smtClean="0"/>
              <a:t> computing, game theory,</a:t>
            </a:r>
          </a:p>
          <a:p>
            <a:r>
              <a:rPr lang="en-US" dirty="0" smtClean="0"/>
              <a:t>Proof complexity, </a:t>
            </a:r>
            <a:r>
              <a:rPr lang="en-US" dirty="0" err="1" smtClean="0"/>
              <a:t>vlsi</a:t>
            </a:r>
            <a:r>
              <a:rPr lang="en-US" dirty="0" smtClean="0"/>
              <a:t>, circuit lower bounds, model checking, crypto,</a:t>
            </a:r>
            <a:r>
              <a:rPr lang="en-US" baseline="0" dirty="0" smtClean="0"/>
              <a:t> </a:t>
            </a:r>
            <a:r>
              <a:rPr lang="en-US" dirty="0" err="1" smtClean="0"/>
              <a:t>bla</a:t>
            </a:r>
            <a:r>
              <a:rPr lang="en-US" dirty="0" smtClean="0"/>
              <a:t> </a:t>
            </a:r>
            <a:r>
              <a:rPr lang="en-US" dirty="0" err="1" smtClean="0"/>
              <a:t>bla</a:t>
            </a:r>
            <a:r>
              <a:rPr lang="en-US" dirty="0" smtClean="0"/>
              <a:t> </a:t>
            </a:r>
            <a:r>
              <a:rPr lang="en-US" dirty="0" err="1" smtClean="0"/>
              <a:t>bla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3DCAC-B479-4052-8832-42C3C48557C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32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Monotone Boolean f: then want to find </a:t>
            </a:r>
            <a:r>
              <a:rPr lang="en-US" dirty="0" err="1" smtClean="0"/>
              <a:t>i</a:t>
            </a:r>
            <a:r>
              <a:rPr lang="en-US" baseline="0" dirty="0" smtClean="0"/>
              <a:t> such that </a:t>
            </a:r>
            <a:r>
              <a:rPr lang="en-US" baseline="0" dirty="0" err="1" smtClean="0"/>
              <a:t>x_i</a:t>
            </a:r>
            <a:r>
              <a:rPr lang="en-US" baseline="0" dirty="0" smtClean="0"/>
              <a:t>=1 and </a:t>
            </a:r>
            <a:r>
              <a:rPr lang="en-US" baseline="0" dirty="0" err="1" smtClean="0"/>
              <a:t>y_i</a:t>
            </a:r>
            <a:r>
              <a:rPr lang="en-US" baseline="0" dirty="0" smtClean="0"/>
              <a:t> =0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3DCAC-B479-4052-8832-42C3C48557C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58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A0B8-EEAB-4946-87EB-B96F11226E39}" type="datetimeFigureOut">
              <a:rPr lang="en-US" smtClean="0"/>
              <a:pPr/>
              <a:t>16-05-15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F3F6-704A-4558-90AC-4996E0674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A0B8-EEAB-4946-87EB-B96F11226E39}" type="datetimeFigureOut">
              <a:rPr lang="en-US" smtClean="0"/>
              <a:pPr/>
              <a:t>16-05-15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F3F6-704A-4558-90AC-4996E0674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A0B8-EEAB-4946-87EB-B96F11226E39}" type="datetimeFigureOut">
              <a:rPr lang="en-US" smtClean="0"/>
              <a:pPr/>
              <a:t>16-05-15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F3F6-704A-4558-90AC-4996E0674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A0B8-EEAB-4946-87EB-B96F11226E39}" type="datetimeFigureOut">
              <a:rPr lang="en-US" smtClean="0"/>
              <a:pPr/>
              <a:t>16-05-15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F3F6-704A-4558-90AC-4996E0674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A0B8-EEAB-4946-87EB-B96F11226E39}" type="datetimeFigureOut">
              <a:rPr lang="en-US" smtClean="0"/>
              <a:pPr/>
              <a:t>16-05-15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F3F6-704A-4558-90AC-4996E0674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A0B8-EEAB-4946-87EB-B96F11226E39}" type="datetimeFigureOut">
              <a:rPr lang="en-US" smtClean="0"/>
              <a:pPr/>
              <a:t>16-05-15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F3F6-704A-4558-90AC-4996E0674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A0B8-EEAB-4946-87EB-B96F11226E39}" type="datetimeFigureOut">
              <a:rPr lang="en-US" smtClean="0"/>
              <a:pPr/>
              <a:t>16-05-15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F3F6-704A-4558-90AC-4996E0674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A0B8-EEAB-4946-87EB-B96F11226E39}" type="datetimeFigureOut">
              <a:rPr lang="en-US" smtClean="0"/>
              <a:pPr/>
              <a:t>16-05-15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F3F6-704A-4558-90AC-4996E0674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A0B8-EEAB-4946-87EB-B96F11226E39}" type="datetimeFigureOut">
              <a:rPr lang="en-US" smtClean="0"/>
              <a:pPr/>
              <a:t>16-05-15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F3F6-704A-4558-90AC-4996E0674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A0B8-EEAB-4946-87EB-B96F11226E39}" type="datetimeFigureOut">
              <a:rPr lang="en-US" smtClean="0"/>
              <a:pPr/>
              <a:t>16-05-15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F3F6-704A-4558-90AC-4996E0674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A0B8-EEAB-4946-87EB-B96F11226E39}" type="datetimeFigureOut">
              <a:rPr lang="en-US" smtClean="0"/>
              <a:pPr/>
              <a:t>16-05-15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F3F6-704A-4558-90AC-4996E0674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AA0B8-EEAB-4946-87EB-B96F11226E39}" type="datetimeFigureOut">
              <a:rPr lang="en-US" smtClean="0"/>
              <a:pPr/>
              <a:t>16-05-15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5F3F6-704A-4558-90AC-4996E0674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.jp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7.jpe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jp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jp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6.jp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458200" cy="147002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omic Sans MS"/>
                <a:cs typeface="Comic Sans MS"/>
              </a:rPr>
              <a:t>Propositional Proof Complexity:</a:t>
            </a:r>
            <a:br>
              <a:rPr lang="en-US" sz="3600" b="1" dirty="0" smtClean="0">
                <a:latin typeface="Comic Sans MS"/>
                <a:cs typeface="Comic Sans MS"/>
              </a:rPr>
            </a:br>
            <a:r>
              <a:rPr lang="en-US" sz="3600" b="1" dirty="0" smtClean="0">
                <a:latin typeface="Comic Sans MS"/>
                <a:cs typeface="Comic Sans MS"/>
              </a:rPr>
              <a:t> </a:t>
            </a:r>
            <a:br>
              <a:rPr lang="en-US" sz="3600" b="1" dirty="0" smtClean="0">
                <a:latin typeface="Comic Sans MS"/>
                <a:cs typeface="Comic Sans MS"/>
              </a:rPr>
            </a:br>
            <a:r>
              <a:rPr lang="en-US" sz="3600" b="1" dirty="0" smtClean="0">
                <a:latin typeface="Comic Sans MS"/>
                <a:cs typeface="Comic Sans MS"/>
              </a:rPr>
              <a:t>Accomplishments and New Directions</a:t>
            </a:r>
            <a:endParaRPr lang="en-US" sz="3600" b="1" dirty="0"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>
                <a:solidFill>
                  <a:srgbClr val="0070C0"/>
                </a:solidFill>
                <a:latin typeface="Comic Sans MS"/>
                <a:cs typeface="Comic Sans MS"/>
              </a:rPr>
              <a:t>Toniann</a:t>
            </a:r>
            <a:r>
              <a:rPr lang="en-US" dirty="0" smtClean="0">
                <a:solidFill>
                  <a:srgbClr val="0070C0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mic Sans MS"/>
                <a:cs typeface="Comic Sans MS"/>
              </a:rPr>
              <a:t>Pitassi</a:t>
            </a:r>
            <a:endParaRPr lang="en-US" dirty="0" smtClean="0">
              <a:solidFill>
                <a:srgbClr val="0070C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Comic Sans MS"/>
                <a:cs typeface="Comic Sans MS"/>
              </a:rPr>
              <a:t>University of Toronto</a:t>
            </a:r>
            <a:endParaRPr lang="en-US" dirty="0">
              <a:solidFill>
                <a:srgbClr val="0070C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870D-D422-45C7-B4CA-85E1787A446F}" type="slidenum">
              <a:rPr lang="en-US"/>
              <a:pPr/>
              <a:t>10</a:t>
            </a:fld>
            <a:endParaRPr lang="en-US">
              <a:solidFill>
                <a:schemeClr val="accent2"/>
              </a:solidFill>
            </a:endParaRPr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Comic Sans MS"/>
                <a:cs typeface="Comic Sans MS"/>
              </a:rPr>
              <a:t>DPLL </a:t>
            </a:r>
            <a:r>
              <a:rPr lang="en-US" sz="32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Refutation=</a:t>
            </a:r>
            <a:r>
              <a:rPr lang="en-US" sz="3200" b="1" dirty="0">
                <a:solidFill>
                  <a:srgbClr val="7030A0"/>
                </a:solidFill>
                <a:latin typeface="Comic Sans MS"/>
                <a:cs typeface="Comic Sans MS"/>
              </a:rPr>
              <a:t/>
            </a:r>
            <a:br>
              <a:rPr lang="en-US" sz="3200" b="1" dirty="0">
                <a:solidFill>
                  <a:srgbClr val="7030A0"/>
                </a:solidFill>
                <a:latin typeface="Comic Sans MS"/>
                <a:cs typeface="Comic Sans MS"/>
              </a:rPr>
            </a:br>
            <a:r>
              <a:rPr lang="en-US" sz="32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Tree-like </a:t>
            </a:r>
            <a:r>
              <a:rPr lang="en-US" sz="3200" b="1" dirty="0">
                <a:solidFill>
                  <a:srgbClr val="7030A0"/>
                </a:solidFill>
                <a:latin typeface="Comic Sans MS"/>
                <a:cs typeface="Comic Sans MS"/>
              </a:rPr>
              <a:t>Resolution </a:t>
            </a:r>
            <a:r>
              <a:rPr lang="en-US" sz="32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Proof</a:t>
            </a:r>
            <a:endParaRPr lang="en-US" sz="3200" b="1" dirty="0">
              <a:solidFill>
                <a:srgbClr val="7030A0"/>
              </a:solidFill>
              <a:latin typeface="Comic Sans MS"/>
              <a:cs typeface="Comic Sans MS"/>
            </a:endParaRPr>
          </a:p>
        </p:txBody>
      </p:sp>
      <p:sp>
        <p:nvSpPr>
          <p:cNvPr id="373763" name="Text Box 3"/>
          <p:cNvSpPr txBox="1">
            <a:spLocks noChangeArrowheads="1"/>
          </p:cNvSpPr>
          <p:nvPr/>
        </p:nvSpPr>
        <p:spPr bwMode="auto">
          <a:xfrm>
            <a:off x="541338" y="1692275"/>
            <a:ext cx="1338262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400">
                <a:solidFill>
                  <a:schemeClr val="accent1"/>
                </a:solidFill>
                <a:latin typeface="Arial" pitchFamily="34" charset="0"/>
              </a:rPr>
              <a:t>Clauses</a:t>
            </a:r>
          </a:p>
          <a:p>
            <a:pPr algn="l"/>
            <a:r>
              <a:rPr lang="en-US" sz="1800" b="1">
                <a:solidFill>
                  <a:schemeClr val="hlink"/>
                </a:solidFill>
              </a:rPr>
              <a:t>1.</a:t>
            </a:r>
            <a:r>
              <a:rPr lang="en-US" sz="2000" b="1">
                <a:solidFill>
                  <a:schemeClr val="accent1"/>
                </a:solidFill>
              </a:rPr>
              <a:t> </a:t>
            </a:r>
            <a:r>
              <a:rPr lang="en-US" sz="2000" b="1">
                <a:solidFill>
                  <a:schemeClr val="accent2"/>
                </a:solidFill>
              </a:rPr>
              <a:t>a</a:t>
            </a:r>
            <a:r>
              <a:rPr lang="en-US" sz="2000" b="1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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>
                <a:solidFill>
                  <a:schemeClr val="accent2"/>
                </a:solidFill>
              </a:rPr>
              <a:t>b</a:t>
            </a:r>
            <a:r>
              <a:rPr lang="en-US" sz="2000" b="1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 </a:t>
            </a:r>
            <a:r>
              <a:rPr lang="en-US" sz="2000" b="1">
                <a:solidFill>
                  <a:schemeClr val="accent2"/>
                </a:solidFill>
              </a:rPr>
              <a:t>c</a:t>
            </a:r>
            <a:endParaRPr lang="en-US" sz="2400" b="1">
              <a:solidFill>
                <a:schemeClr val="accent2"/>
              </a:solidFill>
            </a:endParaRPr>
          </a:p>
          <a:p>
            <a:pPr algn="l"/>
            <a:r>
              <a:rPr lang="en-US" sz="1800" b="1">
                <a:solidFill>
                  <a:schemeClr val="hlink"/>
                </a:solidFill>
              </a:rPr>
              <a:t>2.</a:t>
            </a:r>
            <a:r>
              <a:rPr lang="en-US" sz="1800" b="1">
                <a:solidFill>
                  <a:schemeClr val="accent1"/>
                </a:solidFill>
              </a:rPr>
              <a:t> </a:t>
            </a:r>
            <a:r>
              <a:rPr lang="en-US" sz="2000" b="1">
                <a:solidFill>
                  <a:schemeClr val="accent2"/>
                </a:solidFill>
              </a:rPr>
              <a:t>a</a:t>
            </a:r>
            <a:r>
              <a:rPr lang="en-US" sz="2000" b="1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</a:t>
            </a:r>
            <a:r>
              <a:rPr lang="en-US" sz="2000" b="1">
                <a:solidFill>
                  <a:schemeClr val="accent2"/>
                </a:solidFill>
              </a:rPr>
              <a:t>c</a:t>
            </a:r>
          </a:p>
          <a:p>
            <a:pPr algn="l"/>
            <a:r>
              <a:rPr lang="en-US" sz="1800" b="1">
                <a:solidFill>
                  <a:schemeClr val="hlink"/>
                </a:solidFill>
              </a:rPr>
              <a:t>3.</a:t>
            </a:r>
            <a:r>
              <a:rPr lang="en-US" sz="1800" b="1">
                <a:solidFill>
                  <a:schemeClr val="accent1"/>
                </a:solidFill>
              </a:rPr>
              <a:t> </a:t>
            </a:r>
            <a:r>
              <a:rPr lang="en-US" sz="2000" b="1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</a:t>
            </a:r>
            <a:r>
              <a:rPr lang="en-US" sz="2000" b="1">
                <a:solidFill>
                  <a:schemeClr val="accent2"/>
                </a:solidFill>
              </a:rPr>
              <a:t>b</a:t>
            </a:r>
          </a:p>
          <a:p>
            <a:pPr algn="l"/>
            <a:r>
              <a:rPr lang="en-US" sz="1800" b="1">
                <a:solidFill>
                  <a:schemeClr val="hlink"/>
                </a:solidFill>
              </a:rPr>
              <a:t>4.</a:t>
            </a:r>
            <a:r>
              <a:rPr lang="en-US" sz="1800" b="1">
                <a:solidFill>
                  <a:schemeClr val="accent1"/>
                </a:solidFill>
              </a:rPr>
              <a:t> </a:t>
            </a:r>
            <a:r>
              <a:rPr lang="en-US" sz="2000" b="1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</a:t>
            </a:r>
            <a:r>
              <a:rPr lang="en-US" sz="2000" b="1">
                <a:solidFill>
                  <a:schemeClr val="accent2"/>
                </a:solidFill>
              </a:rPr>
              <a:t>a</a:t>
            </a:r>
            <a:r>
              <a:rPr lang="en-US" sz="2000" b="1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 </a:t>
            </a:r>
            <a:r>
              <a:rPr lang="en-US" sz="2000" b="1">
                <a:solidFill>
                  <a:schemeClr val="accent2"/>
                </a:solidFill>
              </a:rPr>
              <a:t>d</a:t>
            </a:r>
          </a:p>
          <a:p>
            <a:pPr algn="l"/>
            <a:r>
              <a:rPr lang="en-US" sz="1800" b="1">
                <a:solidFill>
                  <a:schemeClr val="hlink"/>
                </a:solidFill>
              </a:rPr>
              <a:t>5.</a:t>
            </a:r>
            <a:r>
              <a:rPr lang="en-US" sz="1800" b="1">
                <a:solidFill>
                  <a:schemeClr val="accent1"/>
                </a:solidFill>
              </a:rPr>
              <a:t> </a:t>
            </a:r>
            <a:r>
              <a:rPr lang="en-US" sz="2000" b="1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</a:t>
            </a:r>
            <a:r>
              <a:rPr lang="en-US" sz="2000" b="1">
                <a:solidFill>
                  <a:schemeClr val="accent2"/>
                </a:solidFill>
              </a:rPr>
              <a:t>a</a:t>
            </a:r>
            <a:r>
              <a:rPr lang="en-US" sz="2000" b="1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 </a:t>
            </a:r>
            <a:r>
              <a:rPr lang="en-US" sz="2000" b="1">
                <a:solidFill>
                  <a:schemeClr val="accent2"/>
                </a:solidFill>
              </a:rPr>
              <a:t>b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59000" y="1625600"/>
            <a:ext cx="5692775" cy="4098925"/>
            <a:chOff x="1396" y="912"/>
            <a:chExt cx="3586" cy="2694"/>
          </a:xfrm>
        </p:grpSpPr>
        <p:sp>
          <p:nvSpPr>
            <p:cNvPr id="373765" name="Rectangle 5"/>
            <p:cNvSpPr>
              <a:spLocks noChangeArrowheads="1"/>
            </p:cNvSpPr>
            <p:nvPr/>
          </p:nvSpPr>
          <p:spPr bwMode="auto">
            <a:xfrm>
              <a:off x="3315" y="912"/>
              <a:ext cx="55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>
                  <a:solidFill>
                    <a:schemeClr val="accent2"/>
                  </a:solidFill>
                </a:rPr>
                <a:t>a</a:t>
              </a:r>
              <a:r>
                <a:rPr lang="en-US" sz="2400" b="1">
                  <a:solidFill>
                    <a:schemeClr val="accent2"/>
                  </a:solidFill>
                </a:rPr>
                <a:t>:</a:t>
              </a:r>
              <a:r>
                <a:rPr lang="en-US" sz="2400" b="1">
                  <a:solidFill>
                    <a:schemeClr val="accent2"/>
                  </a:solidFill>
                  <a:latin typeface="Symbol" pitchFamily="18" charset="2"/>
                </a:rPr>
                <a:t>L</a:t>
              </a:r>
              <a:endParaRPr lang="en-US" sz="3200">
                <a:solidFill>
                  <a:schemeClr val="accent2"/>
                </a:solidFill>
              </a:endParaRPr>
            </a:p>
          </p:txBody>
        </p:sp>
        <p:sp>
          <p:nvSpPr>
            <p:cNvPr id="373766" name="Rectangle 6"/>
            <p:cNvSpPr>
              <a:spLocks noChangeArrowheads="1"/>
            </p:cNvSpPr>
            <p:nvPr/>
          </p:nvSpPr>
          <p:spPr bwMode="auto">
            <a:xfrm>
              <a:off x="2545" y="1584"/>
              <a:ext cx="528" cy="20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>
                  <a:solidFill>
                    <a:schemeClr val="accent2"/>
                  </a:solidFill>
                </a:rPr>
                <a:t>b: </a:t>
              </a:r>
              <a:r>
                <a:rPr lang="en-US" sz="2000" b="1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373767" name="Rectangle 7"/>
            <p:cNvSpPr>
              <a:spLocks noChangeArrowheads="1"/>
            </p:cNvSpPr>
            <p:nvPr/>
          </p:nvSpPr>
          <p:spPr bwMode="auto">
            <a:xfrm>
              <a:off x="4096" y="1584"/>
              <a:ext cx="475" cy="20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>
                  <a:solidFill>
                    <a:schemeClr val="accent2"/>
                  </a:solidFill>
                </a:rPr>
                <a:t>b: </a:t>
              </a: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</a:t>
              </a:r>
              <a:r>
                <a:rPr lang="en-US" sz="2000" b="1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373768" name="Rectangle 8"/>
            <p:cNvSpPr>
              <a:spLocks noChangeArrowheads="1"/>
            </p:cNvSpPr>
            <p:nvPr/>
          </p:nvSpPr>
          <p:spPr bwMode="auto">
            <a:xfrm>
              <a:off x="3577" y="2304"/>
              <a:ext cx="701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b="1">
                  <a:solidFill>
                    <a:schemeClr val="accent2"/>
                  </a:solidFill>
                  <a:sym typeface="Symbol" pitchFamily="18" charset="2"/>
                </a:rPr>
                <a:t>d</a:t>
              </a:r>
              <a:r>
                <a:rPr lang="en-US" sz="2000" b="1">
                  <a:solidFill>
                    <a:schemeClr val="accent2"/>
                  </a:solidFill>
                  <a:sym typeface="Symbol" pitchFamily="18" charset="2"/>
                </a:rPr>
                <a:t>:</a:t>
              </a: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</a:t>
              </a:r>
              <a:r>
                <a:rPr lang="en-US" sz="2000" b="1">
                  <a:solidFill>
                    <a:schemeClr val="accent2"/>
                  </a:solidFill>
                </a:rPr>
                <a:t>a</a:t>
              </a: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 </a:t>
              </a:r>
              <a:r>
                <a:rPr lang="en-US" sz="2000" b="1">
                  <a:solidFill>
                    <a:schemeClr val="accent2"/>
                  </a:solidFill>
                  <a:sym typeface="Symbol" pitchFamily="18" charset="2"/>
                </a:rPr>
                <a:t>b</a:t>
              </a:r>
              <a:endParaRPr lang="en-US" sz="2400">
                <a:solidFill>
                  <a:schemeClr val="accent2"/>
                </a:solidFill>
              </a:endParaRPr>
            </a:p>
          </p:txBody>
        </p:sp>
        <p:cxnSp>
          <p:nvCxnSpPr>
            <p:cNvPr id="373769" name="AutoShape 9"/>
            <p:cNvCxnSpPr>
              <a:cxnSpLocks noChangeShapeType="1"/>
              <a:stCxn id="373766" idx="0"/>
              <a:endCxn id="373765" idx="2"/>
            </p:cNvCxnSpPr>
            <p:nvPr/>
          </p:nvCxnSpPr>
          <p:spPr bwMode="auto">
            <a:xfrm flipV="1">
              <a:off x="2809" y="1113"/>
              <a:ext cx="781" cy="4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73770" name="AutoShape 10"/>
            <p:cNvCxnSpPr>
              <a:cxnSpLocks noChangeShapeType="1"/>
              <a:stCxn id="373765" idx="2"/>
              <a:endCxn id="373767" idx="0"/>
            </p:cNvCxnSpPr>
            <p:nvPr/>
          </p:nvCxnSpPr>
          <p:spPr bwMode="auto">
            <a:xfrm>
              <a:off x="3590" y="1113"/>
              <a:ext cx="744" cy="4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73771" name="AutoShape 11"/>
            <p:cNvCxnSpPr>
              <a:cxnSpLocks noChangeShapeType="1"/>
              <a:stCxn id="373766" idx="2"/>
              <a:endCxn id="373792" idx="0"/>
            </p:cNvCxnSpPr>
            <p:nvPr/>
          </p:nvCxnSpPr>
          <p:spPr bwMode="auto">
            <a:xfrm flipH="1">
              <a:off x="2251" y="1794"/>
              <a:ext cx="558" cy="50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73772" name="AutoShape 12"/>
            <p:cNvCxnSpPr>
              <a:cxnSpLocks noChangeShapeType="1"/>
              <a:stCxn id="373767" idx="2"/>
              <a:endCxn id="373768" idx="0"/>
            </p:cNvCxnSpPr>
            <p:nvPr/>
          </p:nvCxnSpPr>
          <p:spPr bwMode="auto">
            <a:xfrm flipH="1">
              <a:off x="3928" y="1794"/>
              <a:ext cx="406" cy="50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373773" name="Oval 13"/>
            <p:cNvSpPr>
              <a:spLocks noChangeArrowheads="1"/>
            </p:cNvSpPr>
            <p:nvPr/>
          </p:nvSpPr>
          <p:spPr bwMode="auto">
            <a:xfrm>
              <a:off x="3073" y="2304"/>
              <a:ext cx="201" cy="19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000">
                  <a:solidFill>
                    <a:schemeClr val="bg1"/>
                  </a:solidFill>
                </a:rPr>
                <a:t>3</a:t>
              </a:r>
              <a:endParaRPr lang="en-US" sz="3200">
                <a:solidFill>
                  <a:schemeClr val="bg1"/>
                </a:solidFill>
                <a:latin typeface="Symbol" pitchFamily="18" charset="2"/>
              </a:endParaRPr>
            </a:p>
          </p:txBody>
        </p:sp>
        <p:sp>
          <p:nvSpPr>
            <p:cNvPr id="373774" name="Oval 14"/>
            <p:cNvSpPr>
              <a:spLocks noChangeArrowheads="1"/>
            </p:cNvSpPr>
            <p:nvPr/>
          </p:nvSpPr>
          <p:spPr bwMode="auto">
            <a:xfrm>
              <a:off x="4657" y="2304"/>
              <a:ext cx="201" cy="19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000">
                  <a:solidFill>
                    <a:schemeClr val="bg1"/>
                  </a:solidFill>
                </a:rPr>
                <a:t>3</a:t>
              </a:r>
              <a:endParaRPr lang="en-US" sz="3200">
                <a:solidFill>
                  <a:schemeClr val="bg1"/>
                </a:solidFill>
                <a:latin typeface="Symbol" pitchFamily="18" charset="2"/>
              </a:endParaRPr>
            </a:p>
          </p:txBody>
        </p:sp>
        <p:sp>
          <p:nvSpPr>
            <p:cNvPr id="373775" name="Oval 15"/>
            <p:cNvSpPr>
              <a:spLocks noChangeArrowheads="1"/>
            </p:cNvSpPr>
            <p:nvPr/>
          </p:nvSpPr>
          <p:spPr bwMode="auto">
            <a:xfrm>
              <a:off x="2545" y="3120"/>
              <a:ext cx="201" cy="19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000">
                  <a:solidFill>
                    <a:schemeClr val="bg1"/>
                  </a:solidFill>
                </a:rPr>
                <a:t>2</a:t>
              </a:r>
              <a:endParaRPr lang="en-US" sz="3200">
                <a:solidFill>
                  <a:schemeClr val="bg1"/>
                </a:solidFill>
                <a:latin typeface="Symbol" pitchFamily="18" charset="2"/>
              </a:endParaRPr>
            </a:p>
          </p:txBody>
        </p:sp>
        <p:sp>
          <p:nvSpPr>
            <p:cNvPr id="373776" name="Oval 16"/>
            <p:cNvSpPr>
              <a:spLocks noChangeArrowheads="1"/>
            </p:cNvSpPr>
            <p:nvPr/>
          </p:nvSpPr>
          <p:spPr bwMode="auto">
            <a:xfrm>
              <a:off x="1652" y="3114"/>
              <a:ext cx="201" cy="19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000">
                  <a:solidFill>
                    <a:schemeClr val="bg1"/>
                  </a:solidFill>
                </a:rPr>
                <a:t>1</a:t>
              </a:r>
              <a:endParaRPr lang="en-US" sz="3200">
                <a:solidFill>
                  <a:schemeClr val="bg1"/>
                </a:solidFill>
                <a:latin typeface="Symbol" pitchFamily="18" charset="2"/>
              </a:endParaRPr>
            </a:p>
          </p:txBody>
        </p:sp>
        <p:sp>
          <p:nvSpPr>
            <p:cNvPr id="373777" name="Oval 17"/>
            <p:cNvSpPr>
              <a:spLocks noChangeArrowheads="1"/>
            </p:cNvSpPr>
            <p:nvPr/>
          </p:nvSpPr>
          <p:spPr bwMode="auto">
            <a:xfrm>
              <a:off x="3457" y="3114"/>
              <a:ext cx="201" cy="19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000">
                  <a:solidFill>
                    <a:schemeClr val="bg1"/>
                  </a:solidFill>
                </a:rPr>
                <a:t>4</a:t>
              </a:r>
              <a:endParaRPr lang="en-US" sz="3200">
                <a:solidFill>
                  <a:schemeClr val="bg1"/>
                </a:solidFill>
                <a:latin typeface="Symbol" pitchFamily="18" charset="2"/>
              </a:endParaRPr>
            </a:p>
          </p:txBody>
        </p:sp>
        <p:sp>
          <p:nvSpPr>
            <p:cNvPr id="373778" name="Oval 18"/>
            <p:cNvSpPr>
              <a:spLocks noChangeArrowheads="1"/>
            </p:cNvSpPr>
            <p:nvPr/>
          </p:nvSpPr>
          <p:spPr bwMode="auto">
            <a:xfrm>
              <a:off x="4177" y="3114"/>
              <a:ext cx="201" cy="19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000">
                  <a:solidFill>
                    <a:schemeClr val="bg1"/>
                  </a:solidFill>
                </a:rPr>
                <a:t>5</a:t>
              </a:r>
              <a:endParaRPr lang="en-US" sz="3200">
                <a:solidFill>
                  <a:schemeClr val="bg1"/>
                </a:solidFill>
                <a:latin typeface="Symbol" pitchFamily="18" charset="2"/>
              </a:endParaRPr>
            </a:p>
          </p:txBody>
        </p:sp>
        <p:cxnSp>
          <p:nvCxnSpPr>
            <p:cNvPr id="373779" name="AutoShape 19"/>
            <p:cNvCxnSpPr>
              <a:cxnSpLocks noChangeShapeType="1"/>
              <a:stCxn id="373766" idx="2"/>
              <a:endCxn id="373773" idx="0"/>
            </p:cNvCxnSpPr>
            <p:nvPr/>
          </p:nvCxnSpPr>
          <p:spPr bwMode="auto">
            <a:xfrm>
              <a:off x="2809" y="1794"/>
              <a:ext cx="365" cy="50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73780" name="AutoShape 20"/>
            <p:cNvCxnSpPr>
              <a:cxnSpLocks noChangeShapeType="1"/>
              <a:stCxn id="373767" idx="2"/>
              <a:endCxn id="373774" idx="0"/>
            </p:cNvCxnSpPr>
            <p:nvPr/>
          </p:nvCxnSpPr>
          <p:spPr bwMode="auto">
            <a:xfrm>
              <a:off x="4334" y="1794"/>
              <a:ext cx="424" cy="50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73781" name="AutoShape 21"/>
            <p:cNvCxnSpPr>
              <a:cxnSpLocks noChangeShapeType="1"/>
              <a:stCxn id="373792" idx="2"/>
              <a:endCxn id="373776" idx="0"/>
            </p:cNvCxnSpPr>
            <p:nvPr/>
          </p:nvCxnSpPr>
          <p:spPr bwMode="auto">
            <a:xfrm flipH="1">
              <a:off x="1753" y="2505"/>
              <a:ext cx="498" cy="6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73782" name="AutoShape 22"/>
            <p:cNvCxnSpPr>
              <a:cxnSpLocks noChangeShapeType="1"/>
              <a:stCxn id="373792" idx="2"/>
              <a:endCxn id="373775" idx="0"/>
            </p:cNvCxnSpPr>
            <p:nvPr/>
          </p:nvCxnSpPr>
          <p:spPr bwMode="auto">
            <a:xfrm>
              <a:off x="2251" y="2505"/>
              <a:ext cx="395" cy="60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73783" name="AutoShape 23"/>
            <p:cNvCxnSpPr>
              <a:cxnSpLocks noChangeShapeType="1"/>
              <a:stCxn id="373768" idx="2"/>
              <a:endCxn id="373777" idx="0"/>
            </p:cNvCxnSpPr>
            <p:nvPr/>
          </p:nvCxnSpPr>
          <p:spPr bwMode="auto">
            <a:xfrm flipH="1">
              <a:off x="3558" y="2505"/>
              <a:ext cx="370" cy="6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73784" name="AutoShape 24"/>
            <p:cNvCxnSpPr>
              <a:cxnSpLocks noChangeShapeType="1"/>
              <a:stCxn id="373768" idx="2"/>
              <a:endCxn id="373778" idx="0"/>
            </p:cNvCxnSpPr>
            <p:nvPr/>
          </p:nvCxnSpPr>
          <p:spPr bwMode="auto">
            <a:xfrm>
              <a:off x="3928" y="2505"/>
              <a:ext cx="350" cy="6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373785" name="Rectangle 25"/>
            <p:cNvSpPr>
              <a:spLocks noChangeArrowheads="1"/>
            </p:cNvSpPr>
            <p:nvPr/>
          </p:nvSpPr>
          <p:spPr bwMode="auto">
            <a:xfrm>
              <a:off x="1396" y="3306"/>
              <a:ext cx="658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</a:rPr>
                <a:t>a</a:t>
              </a: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</a:t>
              </a:r>
              <a:r>
                <a:rPr lang="en-US" sz="2400" b="1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000" b="1">
                  <a:solidFill>
                    <a:schemeClr val="accent2"/>
                  </a:solidFill>
                </a:rPr>
                <a:t>b</a:t>
              </a: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 </a:t>
              </a:r>
              <a:r>
                <a:rPr lang="en-US" sz="2000" b="1">
                  <a:solidFill>
                    <a:schemeClr val="hlink"/>
                  </a:solidFill>
                </a:rPr>
                <a:t>c</a:t>
              </a:r>
            </a:p>
          </p:txBody>
        </p:sp>
        <p:sp>
          <p:nvSpPr>
            <p:cNvPr id="373786" name="Rectangle 26"/>
            <p:cNvSpPr>
              <a:spLocks noChangeArrowheads="1"/>
            </p:cNvSpPr>
            <p:nvPr/>
          </p:nvSpPr>
          <p:spPr bwMode="auto">
            <a:xfrm>
              <a:off x="2445" y="3345"/>
              <a:ext cx="494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</a:rPr>
                <a:t>a</a:t>
              </a: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</a:t>
              </a:r>
              <a:r>
                <a:rPr lang="en-US" sz="2000" b="1">
                  <a:solidFill>
                    <a:schemeClr val="hlink"/>
                  </a:solidFill>
                  <a:latin typeface="Times New Roman" pitchFamily="18" charset="0"/>
                  <a:sym typeface="Symbol" pitchFamily="18" charset="2"/>
                </a:rPr>
                <a:t></a:t>
              </a:r>
              <a:r>
                <a:rPr lang="en-US" sz="2000" b="1">
                  <a:solidFill>
                    <a:schemeClr val="hlink"/>
                  </a:solidFill>
                </a:rPr>
                <a:t>c</a:t>
              </a:r>
            </a:p>
          </p:txBody>
        </p:sp>
        <p:sp>
          <p:nvSpPr>
            <p:cNvPr id="373787" name="Rectangle 27"/>
            <p:cNvSpPr>
              <a:spLocks noChangeArrowheads="1"/>
            </p:cNvSpPr>
            <p:nvPr/>
          </p:nvSpPr>
          <p:spPr bwMode="auto">
            <a:xfrm>
              <a:off x="2949" y="2538"/>
              <a:ext cx="325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</a:t>
              </a:r>
              <a:r>
                <a:rPr lang="en-US" sz="2000" b="1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373788" name="Rectangle 28"/>
            <p:cNvSpPr>
              <a:spLocks noChangeArrowheads="1"/>
            </p:cNvSpPr>
            <p:nvPr/>
          </p:nvSpPr>
          <p:spPr bwMode="auto">
            <a:xfrm>
              <a:off x="4657" y="2538"/>
              <a:ext cx="325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</a:t>
              </a:r>
              <a:r>
                <a:rPr lang="en-US" sz="2000" b="1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373789" name="Rectangle 29"/>
            <p:cNvSpPr>
              <a:spLocks noChangeArrowheads="1"/>
            </p:cNvSpPr>
            <p:nvPr/>
          </p:nvSpPr>
          <p:spPr bwMode="auto">
            <a:xfrm>
              <a:off x="3317" y="3345"/>
              <a:ext cx="545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</a:t>
              </a:r>
              <a:r>
                <a:rPr lang="en-US" sz="2000" b="1">
                  <a:solidFill>
                    <a:schemeClr val="accent2"/>
                  </a:solidFill>
                </a:rPr>
                <a:t>a</a:t>
              </a: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 </a:t>
              </a:r>
              <a:r>
                <a:rPr lang="en-US" sz="2000" b="1">
                  <a:solidFill>
                    <a:schemeClr val="accent2"/>
                  </a:solidFill>
                </a:rPr>
                <a:t>d</a:t>
              </a:r>
            </a:p>
          </p:txBody>
        </p:sp>
        <p:sp>
          <p:nvSpPr>
            <p:cNvPr id="373790" name="Rectangle 30"/>
            <p:cNvSpPr>
              <a:spLocks noChangeArrowheads="1"/>
            </p:cNvSpPr>
            <p:nvPr/>
          </p:nvSpPr>
          <p:spPr bwMode="auto">
            <a:xfrm>
              <a:off x="4097" y="3344"/>
              <a:ext cx="553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</a:t>
              </a:r>
              <a:r>
                <a:rPr lang="en-US" sz="2000" b="1">
                  <a:solidFill>
                    <a:schemeClr val="accent2"/>
                  </a:solidFill>
                </a:rPr>
                <a:t>d</a:t>
              </a: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 </a:t>
              </a:r>
              <a:r>
                <a:rPr lang="en-US" sz="2000" b="1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373791" name="Rectangle 31"/>
            <p:cNvSpPr>
              <a:spLocks noChangeArrowheads="1"/>
            </p:cNvSpPr>
            <p:nvPr/>
          </p:nvSpPr>
          <p:spPr bwMode="auto">
            <a:xfrm>
              <a:off x="1893" y="1482"/>
              <a:ext cx="16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 New Roman" pitchFamily="18" charset="0"/>
                </a:rPr>
                <a:t> </a:t>
              </a:r>
              <a:endParaRPr lang="en-US" sz="2000" b="1">
                <a:solidFill>
                  <a:schemeClr val="tx1"/>
                </a:solidFill>
              </a:endParaRPr>
            </a:p>
          </p:txBody>
        </p:sp>
        <p:sp>
          <p:nvSpPr>
            <p:cNvPr id="373792" name="Rectangle 32"/>
            <p:cNvSpPr>
              <a:spLocks noChangeArrowheads="1"/>
            </p:cNvSpPr>
            <p:nvPr/>
          </p:nvSpPr>
          <p:spPr bwMode="auto">
            <a:xfrm>
              <a:off x="1956" y="2304"/>
              <a:ext cx="589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b="1">
                  <a:solidFill>
                    <a:schemeClr val="hlink"/>
                  </a:solidFill>
                </a:rPr>
                <a:t>c</a:t>
              </a:r>
              <a:r>
                <a:rPr lang="en-US" sz="2000" b="1">
                  <a:solidFill>
                    <a:schemeClr val="hlink"/>
                  </a:solidFill>
                </a:rPr>
                <a:t>:</a:t>
              </a:r>
              <a:r>
                <a:rPr lang="en-US" sz="2000" b="1">
                  <a:solidFill>
                    <a:schemeClr val="accent2"/>
                  </a:solidFill>
                </a:rPr>
                <a:t> a</a:t>
              </a: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</a:t>
              </a:r>
              <a:r>
                <a:rPr lang="en-US" sz="2400" b="1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000" b="1">
                  <a:solidFill>
                    <a:schemeClr val="accent2"/>
                  </a:solidFill>
                </a:rPr>
                <a:t>b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663399"/>
                </a:solidFill>
                <a:latin typeface="Comic Sans MS"/>
                <a:cs typeface="Comic Sans MS"/>
              </a:rPr>
              <a:t>A Surprising Upper Bound</a:t>
            </a:r>
            <a:endParaRPr lang="en-US" sz="3600" b="1" dirty="0">
              <a:solidFill>
                <a:srgbClr val="663399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Any </a:t>
            </a:r>
            <a:r>
              <a:rPr lang="en-US" sz="2800" dirty="0" err="1" smtClean="0">
                <a:latin typeface="Comic Sans MS"/>
                <a:cs typeface="Comic Sans MS"/>
              </a:rPr>
              <a:t>unsatisfiable</a:t>
            </a:r>
            <a:r>
              <a:rPr lang="en-US" sz="2800" dirty="0" smtClean="0">
                <a:latin typeface="Comic Sans MS"/>
                <a:cs typeface="Comic Sans MS"/>
              </a:rPr>
              <a:t> set of </a:t>
            </a:r>
            <a:r>
              <a:rPr lang="en-US" sz="2800" dirty="0" err="1" smtClean="0">
                <a:latin typeface="Comic Sans MS"/>
                <a:cs typeface="Comic Sans MS"/>
              </a:rPr>
              <a:t>kXOR</a:t>
            </a:r>
            <a:r>
              <a:rPr lang="en-US" sz="2800" dirty="0" smtClean="0">
                <a:latin typeface="Comic Sans MS"/>
                <a:cs typeface="Comic Sans MS"/>
              </a:rPr>
              <a:t> equations have a constant-degree dynamic SOS (or even </a:t>
            </a:r>
            <a:r>
              <a:rPr lang="en-US" sz="2800" dirty="0" err="1" smtClean="0">
                <a:latin typeface="Comic Sans MS"/>
                <a:cs typeface="Comic Sans MS"/>
              </a:rPr>
              <a:t>Sherali</a:t>
            </a:r>
            <a:r>
              <a:rPr lang="en-US" sz="2800" dirty="0" smtClean="0">
                <a:latin typeface="Comic Sans MS"/>
                <a:cs typeface="Comic Sans MS"/>
              </a:rPr>
              <a:t>-Adams) refutation</a:t>
            </a:r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3634271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>
          <a:xfrm>
            <a:off x="6324600" y="1066800"/>
            <a:ext cx="2514600" cy="55626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7772400" y="4191000"/>
            <a:ext cx="990600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6477000" y="4191000"/>
            <a:ext cx="1066800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6477000" y="5562600"/>
            <a:ext cx="1143000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6477000" y="990600"/>
            <a:ext cx="2340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Semi-Algebraic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858000" y="5638800"/>
            <a:ext cx="453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SA</a:t>
            </a:r>
            <a:endParaRPr lang="en-US" sz="2000" dirty="0"/>
          </a:p>
        </p:txBody>
      </p:sp>
      <p:sp>
        <p:nvSpPr>
          <p:cNvPr id="72" name="Rectangle 71"/>
          <p:cNvSpPr/>
          <p:nvPr/>
        </p:nvSpPr>
        <p:spPr>
          <a:xfrm>
            <a:off x="3581400" y="1066800"/>
            <a:ext cx="2438400" cy="55626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52600" y="6019800"/>
            <a:ext cx="2147807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57600" y="990600"/>
            <a:ext cx="2340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Algebraic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33400" y="5562600"/>
            <a:ext cx="1219199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52400" y="4800600"/>
            <a:ext cx="2147807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3810000" y="5486400"/>
            <a:ext cx="2147807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3810000" y="4114800"/>
            <a:ext cx="2147807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52400" y="3962400"/>
            <a:ext cx="2147807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2590800" y="3124200"/>
            <a:ext cx="2147807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228600" y="2743200"/>
            <a:ext cx="2147807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228600" y="1828800"/>
            <a:ext cx="2147807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9" name="Straight Arrow Connector 48"/>
          <p:cNvCxnSpPr>
            <a:stCxn id="12" idx="2"/>
            <a:endCxn id="16" idx="5"/>
          </p:cNvCxnSpPr>
          <p:nvPr/>
        </p:nvCxnSpPr>
        <p:spPr>
          <a:xfrm flipH="1" flipV="1">
            <a:off x="1574051" y="6103499"/>
            <a:ext cx="178549" cy="23315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6" idx="0"/>
            <a:endCxn id="19" idx="4"/>
          </p:cNvCxnSpPr>
          <p:nvPr/>
        </p:nvCxnSpPr>
        <p:spPr>
          <a:xfrm flipV="1">
            <a:off x="1143000" y="5434303"/>
            <a:ext cx="83304" cy="12829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2" idx="6"/>
          </p:cNvCxnSpPr>
          <p:nvPr/>
        </p:nvCxnSpPr>
        <p:spPr>
          <a:xfrm flipV="1">
            <a:off x="3900407" y="6019800"/>
            <a:ext cx="1113007" cy="31685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2" idx="0"/>
            <a:endCxn id="26" idx="4"/>
          </p:cNvCxnSpPr>
          <p:nvPr/>
        </p:nvCxnSpPr>
        <p:spPr>
          <a:xfrm flipV="1">
            <a:off x="4883904" y="4748503"/>
            <a:ext cx="0" cy="73789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6" idx="0"/>
            <a:endCxn id="35" idx="5"/>
          </p:cNvCxnSpPr>
          <p:nvPr/>
        </p:nvCxnSpPr>
        <p:spPr>
          <a:xfrm flipH="1" flipV="1">
            <a:off x="4424068" y="3665099"/>
            <a:ext cx="459836" cy="44970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2286000" y="4572000"/>
            <a:ext cx="1524000" cy="54545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9" idx="0"/>
            <a:endCxn id="32" idx="4"/>
          </p:cNvCxnSpPr>
          <p:nvPr/>
        </p:nvCxnSpPr>
        <p:spPr>
          <a:xfrm flipV="1">
            <a:off x="1226304" y="4596103"/>
            <a:ext cx="0" cy="20449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endCxn id="102" idx="2"/>
          </p:cNvCxnSpPr>
          <p:nvPr/>
        </p:nvCxnSpPr>
        <p:spPr>
          <a:xfrm flipV="1">
            <a:off x="2438400" y="1905000"/>
            <a:ext cx="1600200" cy="31390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 flipV="1">
            <a:off x="2362200" y="3048000"/>
            <a:ext cx="457200" cy="2286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35" idx="5"/>
            <a:endCxn id="35" idx="5"/>
          </p:cNvCxnSpPr>
          <p:nvPr/>
        </p:nvCxnSpPr>
        <p:spPr>
          <a:xfrm>
            <a:off x="4424068" y="3665099"/>
            <a:ext cx="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38" idx="0"/>
            <a:endCxn id="47" idx="4"/>
          </p:cNvCxnSpPr>
          <p:nvPr/>
        </p:nvCxnSpPr>
        <p:spPr>
          <a:xfrm flipV="1">
            <a:off x="1302504" y="2462503"/>
            <a:ext cx="0" cy="28069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9600" y="4114800"/>
            <a:ext cx="11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AC0-Frege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819400"/>
            <a:ext cx="767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Frege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905000"/>
            <a:ext cx="1645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Extended </a:t>
            </a:r>
            <a:r>
              <a:rPr lang="en-US" dirty="0" err="1" smtClean="0"/>
              <a:t>Frege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895600" y="3200400"/>
            <a:ext cx="1416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AC0[p]-</a:t>
            </a:r>
            <a:r>
              <a:rPr lang="en-US" dirty="0" err="1" smtClean="0"/>
              <a:t>Frege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4876800"/>
            <a:ext cx="1293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Resolution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5715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DPLL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057400" y="6172200"/>
            <a:ext cx="1442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Truth tables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3962400" y="4191000"/>
            <a:ext cx="1786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Poly Calculus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4191000" y="5638800"/>
            <a:ext cx="1707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Nullstellensatz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3048000" y="228600"/>
            <a:ext cx="53697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9B08B8"/>
                </a:solidFill>
                <a:latin typeface="Comic Sans MS"/>
                <a:cs typeface="Comic Sans MS"/>
              </a:rPr>
              <a:t>The Proof Complexity Zoo</a:t>
            </a:r>
            <a:endParaRPr lang="en-US" sz="3200" b="1" dirty="0">
              <a:solidFill>
                <a:srgbClr val="9B08B8"/>
              </a:solidFill>
              <a:latin typeface="Comic Sans MS"/>
              <a:cs typeface="Comic Sans MS"/>
            </a:endParaRPr>
          </a:p>
        </p:txBody>
      </p:sp>
      <p:pic>
        <p:nvPicPr>
          <p:cNvPr id="11" name="Picture 10" descr="hipp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3" y="152400"/>
            <a:ext cx="2514600" cy="1447800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6781800" y="43434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SOS</a:t>
            </a:r>
            <a:endParaRPr lang="en-US" sz="2000" dirty="0"/>
          </a:p>
        </p:txBody>
      </p:sp>
      <p:sp>
        <p:nvSpPr>
          <p:cNvPr id="102" name="Oval 101"/>
          <p:cNvSpPr/>
          <p:nvPr/>
        </p:nvSpPr>
        <p:spPr>
          <a:xfrm>
            <a:off x="4038600" y="1600200"/>
            <a:ext cx="1600200" cy="6096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4343400" y="1676400"/>
            <a:ext cx="905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smtClean="0"/>
              <a:t>      IPS </a:t>
            </a:r>
            <a:endParaRPr lang="en-US" sz="2000" dirty="0"/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2133600" y="3810000"/>
            <a:ext cx="919671" cy="31390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077200" y="4343400"/>
            <a:ext cx="453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CP</a:t>
            </a:r>
            <a:endParaRPr lang="en-US" sz="2000" dirty="0"/>
          </a:p>
        </p:txBody>
      </p:sp>
      <p:cxnSp>
        <p:nvCxnSpPr>
          <p:cNvPr id="64" name="Straight Arrow Connector 63"/>
          <p:cNvCxnSpPr>
            <a:stCxn id="78" idx="1"/>
          </p:cNvCxnSpPr>
          <p:nvPr/>
        </p:nvCxnSpPr>
        <p:spPr>
          <a:xfrm flipH="1" flipV="1">
            <a:off x="4648200" y="3657600"/>
            <a:ext cx="1985029" cy="62620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4724400" y="3581400"/>
            <a:ext cx="3356630" cy="62620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7010400" y="4800600"/>
            <a:ext cx="0" cy="73789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0" y="3283278"/>
            <a:ext cx="8777493" cy="865324"/>
          </a:xfrm>
          <a:custGeom>
            <a:avLst/>
            <a:gdLst>
              <a:gd name="connsiteX0" fmla="*/ 0 w 8777493"/>
              <a:gd name="connsiteY0" fmla="*/ 731616 h 865324"/>
              <a:gd name="connsiteX1" fmla="*/ 1606094 w 8777493"/>
              <a:gd name="connsiteY1" fmla="*/ 302116 h 865324"/>
              <a:gd name="connsiteX2" fmla="*/ 3118811 w 8777493"/>
              <a:gd name="connsiteY2" fmla="*/ 862334 h 865324"/>
              <a:gd name="connsiteX3" fmla="*/ 6685835 w 8777493"/>
              <a:gd name="connsiteY3" fmla="*/ 3333 h 865324"/>
              <a:gd name="connsiteX4" fmla="*/ 8777493 w 8777493"/>
              <a:gd name="connsiteY4" fmla="*/ 544877 h 865324"/>
              <a:gd name="connsiteX5" fmla="*/ 8777493 w 8777493"/>
              <a:gd name="connsiteY5" fmla="*/ 544877 h 86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77493" h="865324">
                <a:moveTo>
                  <a:pt x="0" y="731616"/>
                </a:moveTo>
                <a:cubicBezTo>
                  <a:pt x="543146" y="505973"/>
                  <a:pt x="1086292" y="280330"/>
                  <a:pt x="1606094" y="302116"/>
                </a:cubicBezTo>
                <a:cubicBezTo>
                  <a:pt x="2125896" y="323902"/>
                  <a:pt x="2272188" y="912131"/>
                  <a:pt x="3118811" y="862334"/>
                </a:cubicBezTo>
                <a:cubicBezTo>
                  <a:pt x="3965435" y="812537"/>
                  <a:pt x="5742721" y="56242"/>
                  <a:pt x="6685835" y="3333"/>
                </a:cubicBezTo>
                <a:cubicBezTo>
                  <a:pt x="7628949" y="-49577"/>
                  <a:pt x="8777493" y="544877"/>
                  <a:pt x="8777493" y="544877"/>
                </a:cubicBezTo>
                <a:lnTo>
                  <a:pt x="8777493" y="544877"/>
                </a:lnTo>
              </a:path>
            </a:pathLst>
          </a:custGeom>
          <a:noFill/>
          <a:ln w="730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6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Algorithmic Implications of Proof Complexity lower bounds</a:t>
            </a:r>
            <a:endParaRPr lang="en-US" sz="3600" b="1" dirty="0">
              <a:solidFill>
                <a:srgbClr val="7030A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Proof systems give rise to restricted classes of natural algorithms for solving NP-hard optimization problems.</a:t>
            </a:r>
          </a:p>
          <a:p>
            <a:r>
              <a:rPr lang="en-US" dirty="0">
                <a:latin typeface="Comic Sans MS"/>
                <a:cs typeface="Comic Sans MS"/>
              </a:rPr>
              <a:t>L</a:t>
            </a:r>
            <a:r>
              <a:rPr lang="en-US" dirty="0" smtClean="0">
                <a:latin typeface="Comic Sans MS"/>
                <a:cs typeface="Comic Sans MS"/>
              </a:rPr>
              <a:t>ower bounds for a proof system rules out a particular family of natural algorithms.</a:t>
            </a:r>
          </a:p>
          <a:p>
            <a:r>
              <a:rPr lang="en-US" dirty="0" smtClean="0">
                <a:latin typeface="Comic Sans MS"/>
                <a:cs typeface="Comic Sans MS"/>
              </a:rPr>
              <a:t>Often a closer look gives even tighter connections, including </a:t>
            </a:r>
            <a:r>
              <a:rPr lang="en-US" dirty="0" err="1" smtClean="0">
                <a:latin typeface="Comic Sans MS"/>
                <a:cs typeface="Comic Sans MS"/>
              </a:rPr>
              <a:t>inapproximability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</a:p>
          <a:p>
            <a:pPr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>
              <a:buNone/>
            </a:pPr>
            <a:r>
              <a:rPr lang="en-US" dirty="0" smtClean="0">
                <a:latin typeface="Comic Sans MS"/>
                <a:cs typeface="Comic Sans MS"/>
              </a:rPr>
              <a:t>Examples:</a:t>
            </a:r>
          </a:p>
          <a:p>
            <a:pPr>
              <a:buNone/>
            </a:pPr>
            <a:r>
              <a:rPr lang="en-US" dirty="0" smtClean="0">
                <a:latin typeface="Comic Sans MS"/>
                <a:cs typeface="Comic Sans MS"/>
              </a:rPr>
              <a:t>	 1.  Limitations of natural SAT algorithms</a:t>
            </a:r>
          </a:p>
          <a:p>
            <a:pPr>
              <a:buNone/>
            </a:pPr>
            <a:r>
              <a:rPr lang="en-US" dirty="0" smtClean="0">
                <a:latin typeface="Comic Sans MS"/>
                <a:cs typeface="Comic Sans MS"/>
              </a:rPr>
              <a:t>	 2.  Lower Bounds for Extended Formulations</a:t>
            </a:r>
          </a:p>
          <a:p>
            <a:pPr>
              <a:buNone/>
            </a:pPr>
            <a:r>
              <a:rPr lang="en-US" dirty="0" smtClean="0">
                <a:latin typeface="Comic Sans MS"/>
                <a:cs typeface="Comic Sans MS"/>
              </a:rPr>
              <a:t>	 3.  Integrality gaps for LP/SDP algorithms</a:t>
            </a:r>
          </a:p>
          <a:p>
            <a:endParaRPr lang="en-US" dirty="0" smtClean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CE137-79F1-4B07-8FE0-AF909804CEBD}" type="slidenum">
              <a:rPr lang="en-US"/>
              <a:pPr/>
              <a:t>103</a:t>
            </a:fld>
            <a:endParaRPr lang="en-US">
              <a:solidFill>
                <a:schemeClr val="accent2"/>
              </a:solidFill>
            </a:endParaRPr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/>
            </a:r>
            <a:br>
              <a:rPr lang="en-US" sz="3200" b="1" dirty="0" smtClean="0">
                <a:solidFill>
                  <a:srgbClr val="7030A0"/>
                </a:solidFill>
                <a:latin typeface="Comic Sans MS"/>
                <a:cs typeface="Comic Sans MS"/>
              </a:rPr>
            </a:br>
            <a:r>
              <a:rPr lang="en-US" sz="32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Example 1: </a:t>
            </a:r>
            <a:br>
              <a:rPr lang="en-US" sz="3200" b="1" dirty="0" smtClean="0">
                <a:solidFill>
                  <a:srgbClr val="7030A0"/>
                </a:solidFill>
                <a:latin typeface="Comic Sans MS"/>
                <a:cs typeface="Comic Sans MS"/>
              </a:rPr>
            </a:br>
            <a:r>
              <a:rPr lang="en-US" sz="32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Limitations of Natural SAT algorithms</a:t>
            </a:r>
            <a:endParaRPr lang="en-US" sz="3200" b="1" dirty="0">
              <a:solidFill>
                <a:srgbClr val="7030A0"/>
              </a:solidFill>
              <a:latin typeface="Comic Sans MS"/>
              <a:cs typeface="Comic Sans MS"/>
            </a:endParaRP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>
                <a:latin typeface="Comic Sans MS"/>
                <a:cs typeface="Comic Sans MS"/>
              </a:rPr>
              <a:t>Most successful SAT algorithms are based on Resolution</a:t>
            </a:r>
          </a:p>
          <a:p>
            <a:r>
              <a:rPr lang="en-US" dirty="0" smtClean="0">
                <a:latin typeface="Comic Sans MS"/>
                <a:cs typeface="Comic Sans MS"/>
              </a:rPr>
              <a:t>Lower bounds for Resolution show that no DPLL-based SAT algorithm (i.e., DPLL, DPLL with clause learning) will be </a:t>
            </a:r>
            <a:r>
              <a:rPr lang="en-US" dirty="0" err="1" smtClean="0">
                <a:latin typeface="Comic Sans MS"/>
                <a:cs typeface="Comic Sans MS"/>
              </a:rPr>
              <a:t>polytime</a:t>
            </a:r>
            <a:r>
              <a:rPr lang="en-US" dirty="0" smtClean="0">
                <a:latin typeface="Comic Sans MS"/>
                <a:cs typeface="Comic Sans MS"/>
              </a:rPr>
              <a:t>.</a:t>
            </a:r>
            <a:endParaRPr lang="en-US" dirty="0">
              <a:latin typeface="Comic Sans MS"/>
              <a:cs typeface="Comic Sans MS"/>
            </a:endParaRPr>
          </a:p>
          <a:p>
            <a:pPr lvl="1"/>
            <a:r>
              <a:rPr lang="en-US" dirty="0" smtClean="0">
                <a:solidFill>
                  <a:srgbClr val="00B0F0"/>
                </a:solidFill>
                <a:latin typeface="Comic Sans MS"/>
                <a:cs typeface="Comic Sans MS"/>
              </a:rPr>
              <a:t>Any run of a DPLL-based algorithm </a:t>
            </a:r>
            <a:r>
              <a:rPr lang="en-US" dirty="0">
                <a:solidFill>
                  <a:srgbClr val="00B0F0"/>
                </a:solidFill>
                <a:latin typeface="Comic Sans MS"/>
                <a:cs typeface="Comic Sans MS"/>
              </a:rPr>
              <a:t>on an </a:t>
            </a:r>
            <a:r>
              <a:rPr lang="en-US" dirty="0" err="1">
                <a:solidFill>
                  <a:srgbClr val="C00000"/>
                </a:solidFill>
                <a:latin typeface="Comic Sans MS"/>
                <a:cs typeface="Comic Sans MS"/>
              </a:rPr>
              <a:t>unsatisfiable</a:t>
            </a:r>
            <a:r>
              <a:rPr lang="en-US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Comic Sans MS"/>
                <a:cs typeface="Comic Sans MS"/>
              </a:rPr>
              <a:t>formula is a proof </a:t>
            </a:r>
            <a:r>
              <a:rPr lang="en-US" dirty="0">
                <a:solidFill>
                  <a:srgbClr val="00B0F0"/>
                </a:solidFill>
                <a:latin typeface="Comic Sans MS"/>
                <a:cs typeface="Comic Sans MS"/>
              </a:rPr>
              <a:t>of its </a:t>
            </a:r>
            <a:r>
              <a:rPr lang="en-US" dirty="0" err="1" smtClean="0">
                <a:solidFill>
                  <a:srgbClr val="00B0F0"/>
                </a:solidFill>
                <a:latin typeface="Comic Sans MS"/>
                <a:cs typeface="Comic Sans MS"/>
              </a:rPr>
              <a:t>unsatisfiability</a:t>
            </a:r>
            <a:endParaRPr lang="en-US" dirty="0">
              <a:solidFill>
                <a:srgbClr val="00B0F0"/>
              </a:solidFill>
              <a:latin typeface="Comic Sans MS"/>
              <a:cs typeface="Comic Sans MS"/>
            </a:endParaRPr>
          </a:p>
          <a:p>
            <a:pPr lvl="1">
              <a:buNone/>
            </a:pPr>
            <a:endParaRPr lang="en-US" dirty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What about DPLL-based algorithms on </a:t>
            </a:r>
            <a:r>
              <a:rPr lang="en-US" dirty="0" err="1" smtClean="0">
                <a:latin typeface="Comic Sans MS"/>
                <a:cs typeface="Comic Sans MS"/>
              </a:rPr>
              <a:t>satisfiable</a:t>
            </a:r>
            <a:r>
              <a:rPr lang="en-US" dirty="0" smtClean="0">
                <a:latin typeface="Comic Sans MS"/>
                <a:cs typeface="Comic Sans MS"/>
              </a:rPr>
              <a:t> formulas? </a:t>
            </a:r>
            <a:endParaRPr lang="en-US" dirty="0">
              <a:latin typeface="Comic Sans MS"/>
              <a:cs typeface="Comic Sans MS"/>
            </a:endParaRPr>
          </a:p>
          <a:p>
            <a:pPr lvl="1"/>
            <a:r>
              <a:rPr lang="en-US" dirty="0">
                <a:solidFill>
                  <a:srgbClr val="00B0F0"/>
                </a:solidFill>
                <a:latin typeface="Comic Sans MS"/>
                <a:cs typeface="Comic Sans MS"/>
              </a:rPr>
              <a:t>Even runs on </a:t>
            </a:r>
            <a:r>
              <a:rPr lang="en-US" dirty="0" err="1">
                <a:solidFill>
                  <a:srgbClr val="FF0000"/>
                </a:solidFill>
                <a:latin typeface="Comic Sans MS"/>
                <a:cs typeface="Comic Sans MS"/>
              </a:rPr>
              <a:t>satisfiable</a:t>
            </a:r>
            <a:r>
              <a:rPr lang="en-US" dirty="0">
                <a:solidFill>
                  <a:srgbClr val="00B0F0"/>
                </a:solidFill>
                <a:latin typeface="Comic Sans MS"/>
                <a:cs typeface="Comic Sans MS"/>
              </a:rPr>
              <a:t> formulas yield proofs of </a:t>
            </a:r>
            <a:r>
              <a:rPr lang="en-US" dirty="0" err="1">
                <a:solidFill>
                  <a:srgbClr val="00B0F0"/>
                </a:solidFill>
                <a:latin typeface="Comic Sans MS"/>
                <a:cs typeface="Comic Sans MS"/>
              </a:rPr>
              <a:t>unsatisfiability</a:t>
            </a:r>
            <a:r>
              <a:rPr lang="en-US" dirty="0">
                <a:solidFill>
                  <a:srgbClr val="00B0F0"/>
                </a:solidFill>
                <a:latin typeface="Comic Sans MS"/>
                <a:cs typeface="Comic Sans MS"/>
              </a:rPr>
              <a:t> of related formulas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A36F6-7412-415F-B11D-141A634F1505}" type="slidenum">
              <a:rPr lang="en-US"/>
              <a:pPr/>
              <a:t>104</a:t>
            </a:fld>
            <a:endParaRPr lang="en-US">
              <a:solidFill>
                <a:schemeClr val="accent2"/>
              </a:solidFill>
            </a:endParaRPr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495300"/>
            <a:ext cx="7772400" cy="60642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Comic Sans MS"/>
                <a:cs typeface="Comic Sans MS"/>
              </a:rPr>
              <a:t>Random k-CNF formulas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Comic Sans MS"/>
                <a:cs typeface="Comic Sans MS"/>
              </a:rPr>
              <a:t>Randomly choose </a:t>
            </a:r>
            <a:r>
              <a:rPr lang="en-US" b="1" dirty="0">
                <a:solidFill>
                  <a:schemeClr val="accent2"/>
                </a:solidFill>
                <a:latin typeface="Comic Sans MS"/>
                <a:cs typeface="Comic Sans MS"/>
              </a:rPr>
              <a:t>m</a:t>
            </a:r>
            <a:r>
              <a:rPr lang="en-US" dirty="0">
                <a:latin typeface="Comic Sans MS"/>
                <a:cs typeface="Comic Sans MS"/>
              </a:rPr>
              <a:t> clauses over </a:t>
            </a:r>
            <a:r>
              <a:rPr lang="en-US" b="1" dirty="0">
                <a:solidFill>
                  <a:schemeClr val="accent2"/>
                </a:solidFill>
                <a:latin typeface="Comic Sans MS"/>
                <a:cs typeface="Comic Sans MS"/>
              </a:rPr>
              <a:t>n </a:t>
            </a:r>
            <a:r>
              <a:rPr lang="en-US" dirty="0">
                <a:latin typeface="Comic Sans MS"/>
                <a:cs typeface="Comic Sans MS"/>
              </a:rPr>
              <a:t>variables independently each of size </a:t>
            </a:r>
            <a:r>
              <a:rPr lang="en-US" b="1" dirty="0" smtClean="0">
                <a:solidFill>
                  <a:schemeClr val="accent2"/>
                </a:solidFill>
                <a:latin typeface="Comic Sans MS"/>
                <a:cs typeface="Comic Sans MS"/>
              </a:rPr>
              <a:t>k. </a:t>
            </a:r>
            <a:endParaRPr lang="en-US" b="1" dirty="0">
              <a:solidFill>
                <a:schemeClr val="accent2"/>
              </a:solidFill>
              <a:latin typeface="Comic Sans MS"/>
              <a:cs typeface="Comic Sans MS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omic Sans MS"/>
                <a:cs typeface="Comic Sans MS"/>
              </a:rPr>
              <a:t>Each size </a:t>
            </a:r>
            <a:r>
              <a:rPr lang="en-US" b="1" dirty="0">
                <a:solidFill>
                  <a:schemeClr val="accent2"/>
                </a:solidFill>
                <a:latin typeface="Comic Sans MS"/>
                <a:cs typeface="Comic Sans MS"/>
              </a:rPr>
              <a:t>k</a:t>
            </a:r>
            <a:r>
              <a:rPr lang="en-US" dirty="0">
                <a:latin typeface="Comic Sans MS"/>
                <a:cs typeface="Comic Sans MS"/>
              </a:rPr>
              <a:t> clause is equally likely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omic Sans MS"/>
                <a:cs typeface="Comic Sans MS"/>
              </a:rPr>
              <a:t>Key parameter </a:t>
            </a:r>
            <a:r>
              <a:rPr lang="en-US" b="1" dirty="0">
                <a:solidFill>
                  <a:schemeClr val="accent2"/>
                </a:solidFill>
                <a:latin typeface="Comic Sans MS"/>
                <a:cs typeface="Comic Sans MS"/>
              </a:rPr>
              <a:t>r</a:t>
            </a:r>
            <a:r>
              <a:rPr lang="en-US" sz="2800" dirty="0">
                <a:solidFill>
                  <a:schemeClr val="accent2"/>
                </a:solidFill>
                <a:latin typeface="Comic Sans MS"/>
                <a:cs typeface="Comic Sans MS"/>
              </a:rPr>
              <a:t>=</a:t>
            </a:r>
            <a:r>
              <a:rPr lang="en-US" b="1" dirty="0">
                <a:solidFill>
                  <a:schemeClr val="accent2"/>
                </a:solidFill>
                <a:latin typeface="Comic Sans MS"/>
                <a:cs typeface="Comic Sans MS"/>
              </a:rPr>
              <a:t>m</a:t>
            </a:r>
            <a:r>
              <a:rPr lang="en-US" dirty="0">
                <a:solidFill>
                  <a:schemeClr val="accent2"/>
                </a:solidFill>
                <a:latin typeface="Comic Sans MS"/>
                <a:cs typeface="Comic Sans MS"/>
              </a:rPr>
              <a:t>/</a:t>
            </a:r>
            <a:r>
              <a:rPr lang="en-US" b="1" dirty="0">
                <a:solidFill>
                  <a:schemeClr val="accent2"/>
                </a:solidFill>
                <a:latin typeface="Comic Sans MS"/>
                <a:cs typeface="Comic Sans MS"/>
              </a:rPr>
              <a:t>n</a:t>
            </a:r>
            <a:r>
              <a:rPr lang="en-US" dirty="0">
                <a:latin typeface="Comic Sans MS"/>
                <a:cs typeface="Comic Sans MS"/>
              </a:rPr>
              <a:t>, </a:t>
            </a:r>
            <a:r>
              <a:rPr lang="en-US" dirty="0" smtClean="0">
                <a:latin typeface="Comic Sans MS"/>
                <a:cs typeface="Comic Sans MS"/>
              </a:rPr>
              <a:t>clauses / variables  </a:t>
            </a:r>
            <a:endParaRPr lang="en-US" dirty="0">
              <a:latin typeface="Comic Sans MS"/>
              <a:cs typeface="Comic Sans MS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Comic Sans MS"/>
                <a:cs typeface="Comic Sans MS"/>
              </a:rPr>
              <a:t>Threshold value </a:t>
            </a:r>
            <a:r>
              <a:rPr lang="en-US" b="1" dirty="0" err="1">
                <a:solidFill>
                  <a:schemeClr val="accent2"/>
                </a:solidFill>
                <a:latin typeface="Comic Sans MS"/>
                <a:cs typeface="Comic Sans MS"/>
              </a:rPr>
              <a:t>r</a:t>
            </a:r>
            <a:r>
              <a:rPr lang="en-US" b="1" baseline="-25000" dirty="0" err="1">
                <a:solidFill>
                  <a:schemeClr val="accent2"/>
                </a:solidFill>
                <a:latin typeface="Comic Sans MS"/>
                <a:cs typeface="Comic Sans MS"/>
              </a:rPr>
              <a:t>k</a:t>
            </a:r>
            <a:r>
              <a:rPr lang="en-US" b="1" dirty="0">
                <a:solidFill>
                  <a:schemeClr val="accent2"/>
                </a:solidFill>
                <a:latin typeface="Comic Sans MS"/>
                <a:cs typeface="Comic Sans MS"/>
              </a:rPr>
              <a:t>*</a:t>
            </a:r>
            <a:r>
              <a:rPr lang="en-US" dirty="0">
                <a:latin typeface="Comic Sans MS"/>
                <a:cs typeface="Comic Sans MS"/>
              </a:rPr>
              <a:t> of </a:t>
            </a:r>
            <a:r>
              <a:rPr lang="en-US" b="1" dirty="0">
                <a:solidFill>
                  <a:schemeClr val="accent2"/>
                </a:solidFill>
                <a:latin typeface="Comic Sans MS"/>
                <a:cs typeface="Comic Sans MS"/>
              </a:rPr>
              <a:t>r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Comic Sans MS"/>
                <a:cs typeface="Comic Sans MS"/>
              </a:rPr>
              <a:t>Below, almost certainly </a:t>
            </a:r>
            <a:r>
              <a:rPr lang="en-US" b="1" dirty="0" err="1">
                <a:solidFill>
                  <a:schemeClr val="folHlink"/>
                </a:solidFill>
                <a:latin typeface="Comic Sans MS"/>
                <a:cs typeface="Comic Sans MS"/>
              </a:rPr>
              <a:t>satisfiable</a:t>
            </a:r>
            <a:endParaRPr lang="en-US" b="1" dirty="0">
              <a:solidFill>
                <a:schemeClr val="folHlink"/>
              </a:solidFill>
              <a:latin typeface="Comic Sans MS"/>
              <a:cs typeface="Comic Sans MS"/>
            </a:endParaRPr>
          </a:p>
          <a:p>
            <a:pPr lvl="2">
              <a:lnSpc>
                <a:spcPct val="90000"/>
              </a:lnSpc>
            </a:pPr>
            <a:r>
              <a:rPr lang="en-US" dirty="0">
                <a:latin typeface="Comic Sans MS"/>
                <a:cs typeface="Comic Sans MS"/>
              </a:rPr>
              <a:t>Above, almost certainly </a:t>
            </a:r>
            <a:r>
              <a:rPr lang="en-US" b="1" dirty="0" err="1" smtClean="0">
                <a:solidFill>
                  <a:schemeClr val="hlink"/>
                </a:solidFill>
                <a:latin typeface="Comic Sans MS"/>
                <a:cs typeface="Comic Sans MS"/>
              </a:rPr>
              <a:t>unsatisfiable</a:t>
            </a:r>
            <a:r>
              <a:rPr lang="en-US" b="1" dirty="0" smtClean="0">
                <a:solidFill>
                  <a:schemeClr val="hlink"/>
                </a:solidFill>
                <a:latin typeface="Comic Sans MS"/>
                <a:cs typeface="Comic Sans MS"/>
              </a:rPr>
              <a:t>, </a:t>
            </a:r>
            <a:r>
              <a:rPr lang="en-US" dirty="0" smtClean="0">
                <a:latin typeface="Comic Sans MS"/>
                <a:cs typeface="Comic Sans MS"/>
              </a:rPr>
              <a:t>and DPLL takes exponential time (BKPS, Ben-</a:t>
            </a:r>
            <a:r>
              <a:rPr lang="en-US" dirty="0" err="1" smtClean="0">
                <a:latin typeface="Comic Sans MS"/>
                <a:cs typeface="Comic Sans MS"/>
              </a:rPr>
              <a:t>Sasson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endParaRPr lang="en-US" dirty="0">
              <a:latin typeface="Comic Sans MS"/>
              <a:cs typeface="Comic Sans MS"/>
            </a:endParaRPr>
          </a:p>
          <a:p>
            <a:pPr lvl="2">
              <a:lnSpc>
                <a:spcPct val="90000"/>
              </a:lnSpc>
            </a:pPr>
            <a:r>
              <a:rPr lang="en-US" dirty="0">
                <a:latin typeface="Comic Sans MS"/>
                <a:cs typeface="Comic Sans MS"/>
              </a:rPr>
              <a:t>Hardest </a:t>
            </a:r>
            <a:r>
              <a:rPr lang="en-US" dirty="0" smtClean="0">
                <a:latin typeface="Comic Sans MS"/>
                <a:cs typeface="Comic Sans MS"/>
              </a:rPr>
              <a:t>instances near threshold</a:t>
            </a:r>
          </a:p>
          <a:p>
            <a:pPr lvl="2">
              <a:lnSpc>
                <a:spcPct val="90000"/>
              </a:lnSpc>
              <a:buNone/>
            </a:pPr>
            <a:endParaRPr lang="en-US" sz="2000" dirty="0">
              <a:solidFill>
                <a:schemeClr val="accent1"/>
              </a:solidFill>
              <a:latin typeface="Comic Sans MS"/>
              <a:cs typeface="Comic Sans MS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omic Sans MS"/>
                <a:cs typeface="Comic Sans MS"/>
              </a:rPr>
              <a:t>What happens to DPLL on </a:t>
            </a:r>
            <a:r>
              <a:rPr lang="en-US" dirty="0" err="1" smtClean="0">
                <a:latin typeface="Comic Sans MS"/>
                <a:cs typeface="Comic Sans MS"/>
              </a:rPr>
              <a:t>satisfiable</a:t>
            </a:r>
            <a:r>
              <a:rPr lang="en-US" dirty="0" smtClean="0">
                <a:latin typeface="Comic Sans MS"/>
                <a:cs typeface="Comic Sans MS"/>
              </a:rPr>
              <a:t> instances?</a:t>
            </a:r>
            <a:endParaRPr lang="en-US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ABC37-46E2-4AA2-90E2-08894CD75ACB}" type="slidenum">
              <a:rPr lang="en-US"/>
              <a:pPr/>
              <a:t>105</a:t>
            </a:fld>
            <a:endParaRPr lang="en-US">
              <a:solidFill>
                <a:schemeClr val="accent2"/>
              </a:solidFill>
            </a:endParaRPr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571500"/>
            <a:ext cx="7772400" cy="606425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7030A0"/>
                </a:solidFill>
              </a:rPr>
              <a:t>DPLL on random 3-CNF*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04800" y="3429000"/>
            <a:ext cx="5184775" cy="2225675"/>
            <a:chOff x="192" y="2160"/>
            <a:chExt cx="3266" cy="1402"/>
          </a:xfrm>
        </p:grpSpPr>
        <p:sp>
          <p:nvSpPr>
            <p:cNvPr id="211981" name="Freeform 13"/>
            <p:cNvSpPr>
              <a:spLocks/>
            </p:cNvSpPr>
            <p:nvPr/>
          </p:nvSpPr>
          <p:spPr bwMode="auto">
            <a:xfrm>
              <a:off x="1202" y="2832"/>
              <a:ext cx="2256" cy="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8" y="0"/>
                </a:cxn>
                <a:cxn ang="0">
                  <a:pos x="682" y="82"/>
                </a:cxn>
                <a:cxn ang="0">
                  <a:pos x="722" y="175"/>
                </a:cxn>
                <a:cxn ang="0">
                  <a:pos x="770" y="319"/>
                </a:cxn>
                <a:cxn ang="0">
                  <a:pos x="818" y="463"/>
                </a:cxn>
                <a:cxn ang="0">
                  <a:pos x="836" y="628"/>
                </a:cxn>
                <a:cxn ang="0">
                  <a:pos x="866" y="751"/>
                </a:cxn>
                <a:cxn ang="0">
                  <a:pos x="891" y="882"/>
                </a:cxn>
                <a:cxn ang="0">
                  <a:pos x="918" y="991"/>
                </a:cxn>
                <a:cxn ang="0">
                  <a:pos x="982" y="1119"/>
                </a:cxn>
                <a:cxn ang="0">
                  <a:pos x="1036" y="1237"/>
                </a:cxn>
                <a:cxn ang="0">
                  <a:pos x="1106" y="1327"/>
                </a:cxn>
                <a:cxn ang="0">
                  <a:pos x="1202" y="1423"/>
                </a:cxn>
                <a:cxn ang="0">
                  <a:pos x="1327" y="1446"/>
                </a:cxn>
                <a:cxn ang="0">
                  <a:pos x="1473" y="1482"/>
                </a:cxn>
                <a:cxn ang="0">
                  <a:pos x="2258" y="1471"/>
                </a:cxn>
              </a:cxnLst>
              <a:rect l="0" t="0" r="r" b="b"/>
              <a:pathLst>
                <a:path w="2258" h="1482">
                  <a:moveTo>
                    <a:pt x="0" y="0"/>
                  </a:moveTo>
                  <a:lnTo>
                    <a:pt x="618" y="0"/>
                  </a:lnTo>
                  <a:lnTo>
                    <a:pt x="682" y="82"/>
                  </a:lnTo>
                  <a:lnTo>
                    <a:pt x="722" y="175"/>
                  </a:lnTo>
                  <a:lnTo>
                    <a:pt x="770" y="319"/>
                  </a:lnTo>
                  <a:lnTo>
                    <a:pt x="818" y="463"/>
                  </a:lnTo>
                  <a:lnTo>
                    <a:pt x="836" y="628"/>
                  </a:lnTo>
                  <a:lnTo>
                    <a:pt x="866" y="751"/>
                  </a:lnTo>
                  <a:lnTo>
                    <a:pt x="891" y="882"/>
                  </a:lnTo>
                  <a:lnTo>
                    <a:pt x="918" y="991"/>
                  </a:lnTo>
                  <a:lnTo>
                    <a:pt x="982" y="1119"/>
                  </a:lnTo>
                  <a:lnTo>
                    <a:pt x="1036" y="1237"/>
                  </a:lnTo>
                  <a:lnTo>
                    <a:pt x="1106" y="1327"/>
                  </a:lnTo>
                  <a:lnTo>
                    <a:pt x="1202" y="1423"/>
                  </a:lnTo>
                  <a:lnTo>
                    <a:pt x="1327" y="1446"/>
                  </a:lnTo>
                  <a:lnTo>
                    <a:pt x="1473" y="1482"/>
                  </a:lnTo>
                  <a:lnTo>
                    <a:pt x="2258" y="1471"/>
                  </a:ln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91" name="Text Box 23"/>
            <p:cNvSpPr txBox="1">
              <a:spLocks noChangeArrowheads="1"/>
            </p:cNvSpPr>
            <p:nvPr/>
          </p:nvSpPr>
          <p:spPr bwMode="auto">
            <a:xfrm>
              <a:off x="914" y="3312"/>
              <a:ext cx="200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>
                  <a:solidFill>
                    <a:schemeClr val="accent1"/>
                  </a:solidFill>
                </a:rPr>
                <a:t>0</a:t>
              </a:r>
              <a:endParaRPr lang="en-US" sz="2000">
                <a:solidFill>
                  <a:schemeClr val="accent2"/>
                </a:solidFill>
              </a:endParaRPr>
            </a:p>
          </p:txBody>
        </p:sp>
        <p:sp>
          <p:nvSpPr>
            <p:cNvPr id="211992" name="Rectangle 24"/>
            <p:cNvSpPr>
              <a:spLocks noChangeArrowheads="1"/>
            </p:cNvSpPr>
            <p:nvPr/>
          </p:nvSpPr>
          <p:spPr bwMode="auto">
            <a:xfrm>
              <a:off x="914" y="2688"/>
              <a:ext cx="200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211994" name="Text Box 26"/>
            <p:cNvSpPr txBox="1">
              <a:spLocks noChangeArrowheads="1"/>
            </p:cNvSpPr>
            <p:nvPr/>
          </p:nvSpPr>
          <p:spPr bwMode="auto">
            <a:xfrm rot="7614">
              <a:off x="192" y="2160"/>
              <a:ext cx="909" cy="44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000">
                  <a:solidFill>
                    <a:schemeClr val="accent1"/>
                  </a:solidFill>
                </a:rPr>
                <a:t>probability </a:t>
              </a:r>
            </a:p>
            <a:p>
              <a:r>
                <a:rPr lang="en-US" sz="2000">
                  <a:solidFill>
                    <a:schemeClr val="accent1"/>
                  </a:solidFill>
                </a:rPr>
                <a:t>satisfiable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905000" y="1981200"/>
            <a:ext cx="3581400" cy="3429000"/>
            <a:chOff x="1200" y="1248"/>
            <a:chExt cx="2256" cy="2160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1200" y="1296"/>
              <a:ext cx="2256" cy="2112"/>
              <a:chOff x="1200" y="1248"/>
              <a:chExt cx="3312" cy="2112"/>
            </a:xfrm>
          </p:grpSpPr>
          <p:sp>
            <p:nvSpPr>
              <p:cNvPr id="211986" name="Line 18"/>
              <p:cNvSpPr>
                <a:spLocks noChangeShapeType="1"/>
              </p:cNvSpPr>
              <p:nvPr/>
            </p:nvSpPr>
            <p:spPr bwMode="auto">
              <a:xfrm flipV="1">
                <a:off x="1200" y="1248"/>
                <a:ext cx="0" cy="2112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987" name="Line 19"/>
              <p:cNvSpPr>
                <a:spLocks noChangeShapeType="1"/>
              </p:cNvSpPr>
              <p:nvPr/>
            </p:nvSpPr>
            <p:spPr bwMode="auto">
              <a:xfrm>
                <a:off x="1200" y="3360"/>
                <a:ext cx="3312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1989" name="Line 21"/>
            <p:cNvSpPr>
              <a:spLocks noChangeShapeType="1"/>
            </p:cNvSpPr>
            <p:nvPr/>
          </p:nvSpPr>
          <p:spPr bwMode="auto">
            <a:xfrm flipV="1">
              <a:off x="3456" y="1248"/>
              <a:ext cx="0" cy="216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2995613" y="1981200"/>
            <a:ext cx="874712" cy="3902075"/>
            <a:chOff x="1845" y="1248"/>
            <a:chExt cx="551" cy="2458"/>
          </a:xfrm>
        </p:grpSpPr>
        <p:sp>
          <p:nvSpPr>
            <p:cNvPr id="211982" name="Line 14"/>
            <p:cNvSpPr>
              <a:spLocks noChangeShapeType="1"/>
            </p:cNvSpPr>
            <p:nvPr/>
          </p:nvSpPr>
          <p:spPr bwMode="auto">
            <a:xfrm flipV="1">
              <a:off x="2114" y="1248"/>
              <a:ext cx="0" cy="216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93" name="Rectangle 25"/>
            <p:cNvSpPr>
              <a:spLocks noChangeArrowheads="1"/>
            </p:cNvSpPr>
            <p:nvPr/>
          </p:nvSpPr>
          <p:spPr bwMode="auto">
            <a:xfrm>
              <a:off x="1845" y="3456"/>
              <a:ext cx="551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hlink"/>
                  </a:solidFill>
                </a:rPr>
                <a:t>4.267</a:t>
              </a:r>
              <a:endParaRPr lang="en-US" sz="2000" b="1">
                <a:solidFill>
                  <a:schemeClr val="accent1"/>
                </a:solidFill>
              </a:endParaRPr>
            </a:p>
          </p:txBody>
        </p:sp>
      </p:grpSp>
      <p:sp>
        <p:nvSpPr>
          <p:cNvPr id="211995" name="Text Box 27"/>
          <p:cNvSpPr txBox="1">
            <a:spLocks noChangeArrowheads="1"/>
          </p:cNvSpPr>
          <p:nvPr/>
        </p:nvSpPr>
        <p:spPr bwMode="auto">
          <a:xfrm>
            <a:off x="2065338" y="5927725"/>
            <a:ext cx="3332162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ratio of clauses to variables</a:t>
            </a:r>
          </a:p>
        </p:txBody>
      </p:sp>
      <p:sp>
        <p:nvSpPr>
          <p:cNvPr id="211980" name="Freeform 12"/>
          <p:cNvSpPr>
            <a:spLocks/>
          </p:cNvSpPr>
          <p:nvPr/>
        </p:nvSpPr>
        <p:spPr bwMode="auto">
          <a:xfrm>
            <a:off x="1905000" y="2057400"/>
            <a:ext cx="3549650" cy="3276600"/>
          </a:xfrm>
          <a:custGeom>
            <a:avLst/>
            <a:gdLst/>
            <a:ahLst/>
            <a:cxnLst>
              <a:cxn ang="0">
                <a:pos x="0" y="2063"/>
              </a:cxn>
              <a:cxn ang="0">
                <a:pos x="194" y="2064"/>
              </a:cxn>
              <a:cxn ang="0">
                <a:pos x="338" y="2064"/>
              </a:cxn>
              <a:cxn ang="0">
                <a:pos x="434" y="2016"/>
              </a:cxn>
              <a:cxn ang="0">
                <a:pos x="530" y="1968"/>
              </a:cxn>
              <a:cxn ang="0">
                <a:pos x="578" y="1920"/>
              </a:cxn>
              <a:cxn ang="0">
                <a:pos x="674" y="1680"/>
              </a:cxn>
              <a:cxn ang="0">
                <a:pos x="722" y="1392"/>
              </a:cxn>
              <a:cxn ang="0">
                <a:pos x="755" y="1172"/>
              </a:cxn>
              <a:cxn ang="0">
                <a:pos x="770" y="912"/>
              </a:cxn>
              <a:cxn ang="0">
                <a:pos x="818" y="528"/>
              </a:cxn>
              <a:cxn ang="0">
                <a:pos x="866" y="144"/>
              </a:cxn>
              <a:cxn ang="0">
                <a:pos x="891" y="53"/>
              </a:cxn>
              <a:cxn ang="0">
                <a:pos x="914" y="0"/>
              </a:cxn>
              <a:cxn ang="0">
                <a:pos x="962" y="48"/>
              </a:cxn>
              <a:cxn ang="0">
                <a:pos x="1010" y="240"/>
              </a:cxn>
              <a:cxn ang="0">
                <a:pos x="1058" y="432"/>
              </a:cxn>
              <a:cxn ang="0">
                <a:pos x="1109" y="572"/>
              </a:cxn>
              <a:cxn ang="0">
                <a:pos x="1154" y="720"/>
              </a:cxn>
              <a:cxn ang="0">
                <a:pos x="1209" y="886"/>
              </a:cxn>
              <a:cxn ang="0">
                <a:pos x="1298" y="1104"/>
              </a:cxn>
              <a:cxn ang="0">
                <a:pos x="1346" y="1200"/>
              </a:cxn>
              <a:cxn ang="0">
                <a:pos x="1394" y="1248"/>
              </a:cxn>
              <a:cxn ang="0">
                <a:pos x="1490" y="1392"/>
              </a:cxn>
              <a:cxn ang="0">
                <a:pos x="1636" y="1541"/>
              </a:cxn>
              <a:cxn ang="0">
                <a:pos x="1778" y="1632"/>
              </a:cxn>
              <a:cxn ang="0">
                <a:pos x="1922" y="1728"/>
              </a:cxn>
              <a:cxn ang="0">
                <a:pos x="2018" y="1776"/>
              </a:cxn>
              <a:cxn ang="0">
                <a:pos x="2127" y="1804"/>
              </a:cxn>
              <a:cxn ang="0">
                <a:pos x="2236" y="1813"/>
              </a:cxn>
            </a:cxnLst>
            <a:rect l="0" t="0" r="r" b="b"/>
            <a:pathLst>
              <a:path w="2236" h="2064">
                <a:moveTo>
                  <a:pt x="0" y="2063"/>
                </a:moveTo>
                <a:lnTo>
                  <a:pt x="194" y="2064"/>
                </a:lnTo>
                <a:lnTo>
                  <a:pt x="338" y="2064"/>
                </a:lnTo>
                <a:lnTo>
                  <a:pt x="434" y="2016"/>
                </a:lnTo>
                <a:lnTo>
                  <a:pt x="530" y="1968"/>
                </a:lnTo>
                <a:lnTo>
                  <a:pt x="578" y="1920"/>
                </a:lnTo>
                <a:lnTo>
                  <a:pt x="674" y="1680"/>
                </a:lnTo>
                <a:lnTo>
                  <a:pt x="722" y="1392"/>
                </a:lnTo>
                <a:lnTo>
                  <a:pt x="755" y="1172"/>
                </a:lnTo>
                <a:lnTo>
                  <a:pt x="770" y="912"/>
                </a:lnTo>
                <a:lnTo>
                  <a:pt x="818" y="528"/>
                </a:lnTo>
                <a:lnTo>
                  <a:pt x="866" y="144"/>
                </a:lnTo>
                <a:lnTo>
                  <a:pt x="891" y="53"/>
                </a:lnTo>
                <a:lnTo>
                  <a:pt x="914" y="0"/>
                </a:lnTo>
                <a:lnTo>
                  <a:pt x="962" y="48"/>
                </a:lnTo>
                <a:lnTo>
                  <a:pt x="1010" y="240"/>
                </a:lnTo>
                <a:lnTo>
                  <a:pt x="1058" y="432"/>
                </a:lnTo>
                <a:lnTo>
                  <a:pt x="1109" y="572"/>
                </a:lnTo>
                <a:lnTo>
                  <a:pt x="1154" y="720"/>
                </a:lnTo>
                <a:lnTo>
                  <a:pt x="1209" y="886"/>
                </a:lnTo>
                <a:lnTo>
                  <a:pt x="1298" y="1104"/>
                </a:lnTo>
                <a:lnTo>
                  <a:pt x="1346" y="1200"/>
                </a:lnTo>
                <a:lnTo>
                  <a:pt x="1394" y="1248"/>
                </a:lnTo>
                <a:lnTo>
                  <a:pt x="1490" y="1392"/>
                </a:lnTo>
                <a:lnTo>
                  <a:pt x="1636" y="1541"/>
                </a:lnTo>
                <a:lnTo>
                  <a:pt x="1778" y="1632"/>
                </a:lnTo>
                <a:lnTo>
                  <a:pt x="1922" y="1728"/>
                </a:lnTo>
                <a:lnTo>
                  <a:pt x="2018" y="1776"/>
                </a:lnTo>
                <a:lnTo>
                  <a:pt x="2127" y="1804"/>
                </a:lnTo>
                <a:lnTo>
                  <a:pt x="2236" y="1813"/>
                </a:lnTo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1996" name="Text Box 28"/>
          <p:cNvSpPr txBox="1">
            <a:spLocks noChangeArrowheads="1"/>
          </p:cNvSpPr>
          <p:nvPr/>
        </p:nvSpPr>
        <p:spPr bwMode="auto">
          <a:xfrm>
            <a:off x="3805238" y="2514600"/>
            <a:ext cx="1477962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# of DPLL</a:t>
            </a:r>
          </a:p>
          <a:p>
            <a:r>
              <a:rPr lang="en-US" sz="2000">
                <a:solidFill>
                  <a:schemeClr val="tx2"/>
                </a:solidFill>
              </a:rPr>
              <a:t>backtracks</a:t>
            </a:r>
            <a:r>
              <a:rPr lang="en-US" sz="20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11997" name="Text Box 29"/>
          <p:cNvSpPr txBox="1">
            <a:spLocks noChangeArrowheads="1"/>
          </p:cNvSpPr>
          <p:nvPr/>
        </p:nvSpPr>
        <p:spPr bwMode="auto">
          <a:xfrm>
            <a:off x="6497638" y="6248400"/>
            <a:ext cx="213995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* n = 50 variables</a:t>
            </a:r>
          </a:p>
        </p:txBody>
      </p:sp>
      <p:sp>
        <p:nvSpPr>
          <p:cNvPr id="211998" name="Text Box 30"/>
          <p:cNvSpPr txBox="1">
            <a:spLocks noChangeArrowheads="1"/>
          </p:cNvSpPr>
          <p:nvPr/>
        </p:nvSpPr>
        <p:spPr bwMode="auto">
          <a:xfrm>
            <a:off x="5726113" y="1651000"/>
            <a:ext cx="3219450" cy="25288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Proof complexity shows </a:t>
            </a:r>
            <a:r>
              <a:rPr lang="en-US" sz="3200">
                <a:solidFill>
                  <a:schemeClr val="accent2"/>
                </a:solidFill>
              </a:rPr>
              <a:t>2</a:t>
            </a:r>
            <a:r>
              <a:rPr lang="en-US" sz="3200" baseline="30000">
                <a:solidFill>
                  <a:schemeClr val="accent2"/>
                </a:solidFill>
                <a:latin typeface="Symbol" pitchFamily="18" charset="2"/>
              </a:rPr>
              <a:t>Q</a:t>
            </a:r>
            <a:r>
              <a:rPr lang="en-US" sz="3200" b="1" baseline="30000">
                <a:solidFill>
                  <a:schemeClr val="accent2"/>
                </a:solidFill>
              </a:rPr>
              <a:t>(n/r)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sz="2400">
                <a:solidFill>
                  <a:schemeClr val="tx1"/>
                </a:solidFill>
              </a:rPr>
              <a:t>time </a:t>
            </a:r>
          </a:p>
          <a:p>
            <a:r>
              <a:rPr lang="en-US" sz="2400">
                <a:solidFill>
                  <a:schemeClr val="tx1"/>
                </a:solidFill>
              </a:rPr>
              <a:t>is required for </a:t>
            </a:r>
          </a:p>
          <a:p>
            <a:r>
              <a:rPr lang="en-US" sz="2400">
                <a:solidFill>
                  <a:schemeClr val="tx1"/>
                </a:solidFill>
              </a:rPr>
              <a:t>unsatisfiable formulas for </a:t>
            </a:r>
            <a:r>
              <a:rPr lang="en-US" sz="2400" b="1">
                <a:solidFill>
                  <a:schemeClr val="accent2"/>
                </a:solidFill>
              </a:rPr>
              <a:t>r </a:t>
            </a:r>
            <a:r>
              <a:rPr lang="en-US" sz="2400" b="1">
                <a:solidFill>
                  <a:schemeClr val="accent2"/>
                </a:solidFill>
                <a:sym typeface="Symbol" pitchFamily="18" charset="2"/>
              </a:rPr>
              <a:t> r</a:t>
            </a:r>
            <a:r>
              <a:rPr lang="en-US" sz="2400" b="1" baseline="-25000">
                <a:solidFill>
                  <a:schemeClr val="accent2"/>
                </a:solidFill>
                <a:sym typeface="Symbol" pitchFamily="18" charset="2"/>
              </a:rPr>
              <a:t>3</a:t>
            </a:r>
            <a:r>
              <a:rPr lang="en-US" sz="2400" b="1">
                <a:solidFill>
                  <a:schemeClr val="accent2"/>
                </a:solidFill>
                <a:sym typeface="Symbol" pitchFamily="18" charset="2"/>
              </a:rPr>
              <a:t>*</a:t>
            </a:r>
          </a:p>
          <a:p>
            <a:r>
              <a:rPr lang="en-US" sz="1600">
                <a:solidFill>
                  <a:schemeClr val="accent1"/>
                </a:solidFill>
              </a:rPr>
              <a:t>[B,Karp,Saks,Pitassi 98]</a:t>
            </a:r>
          </a:p>
          <a:p>
            <a:r>
              <a:rPr lang="en-US" sz="1600">
                <a:solidFill>
                  <a:schemeClr val="accent1"/>
                </a:solidFill>
              </a:rPr>
              <a:t>[Ben-Sasson 02]</a:t>
            </a:r>
          </a:p>
        </p:txBody>
      </p:sp>
      <p:sp>
        <p:nvSpPr>
          <p:cNvPr id="211999" name="Text Box 31"/>
          <p:cNvSpPr txBox="1">
            <a:spLocks noChangeArrowheads="1"/>
          </p:cNvSpPr>
          <p:nvPr/>
        </p:nvSpPr>
        <p:spPr bwMode="auto">
          <a:xfrm>
            <a:off x="5478463" y="4283075"/>
            <a:ext cx="3775075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What about satisfiable</a:t>
            </a:r>
          </a:p>
          <a:p>
            <a:r>
              <a:rPr lang="en-US" sz="2400">
                <a:solidFill>
                  <a:schemeClr val="tx1"/>
                </a:solidFill>
              </a:rPr>
              <a:t>formulas below threshold?</a:t>
            </a:r>
          </a:p>
        </p:txBody>
      </p:sp>
      <p:sp>
        <p:nvSpPr>
          <p:cNvPr id="212005" name="Freeform 37"/>
          <p:cNvSpPr>
            <a:spLocks/>
          </p:cNvSpPr>
          <p:nvPr/>
        </p:nvSpPr>
        <p:spPr bwMode="auto">
          <a:xfrm>
            <a:off x="4191000" y="3048000"/>
            <a:ext cx="1676400" cy="838200"/>
          </a:xfrm>
          <a:custGeom>
            <a:avLst/>
            <a:gdLst/>
            <a:ahLst/>
            <a:cxnLst>
              <a:cxn ang="0">
                <a:pos x="1056" y="0"/>
              </a:cxn>
              <a:cxn ang="0">
                <a:pos x="528" y="192"/>
              </a:cxn>
              <a:cxn ang="0">
                <a:pos x="0" y="528"/>
              </a:cxn>
            </a:cxnLst>
            <a:rect l="0" t="0" r="r" b="b"/>
            <a:pathLst>
              <a:path w="1056" h="528">
                <a:moveTo>
                  <a:pt x="1056" y="0"/>
                </a:moveTo>
                <a:cubicBezTo>
                  <a:pt x="880" y="52"/>
                  <a:pt x="704" y="104"/>
                  <a:pt x="528" y="192"/>
                </a:cubicBezTo>
                <a:cubicBezTo>
                  <a:pt x="352" y="280"/>
                  <a:pt x="176" y="404"/>
                  <a:pt x="0" y="528"/>
                </a:cubicBezTo>
              </a:path>
            </a:pathLst>
          </a:custGeom>
          <a:noFill/>
          <a:ln w="38100" cap="rnd" cmpd="sng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006" name="Freeform 38"/>
          <p:cNvSpPr>
            <a:spLocks/>
          </p:cNvSpPr>
          <p:nvPr/>
        </p:nvSpPr>
        <p:spPr bwMode="auto">
          <a:xfrm>
            <a:off x="3200400" y="3581400"/>
            <a:ext cx="2743200" cy="2146300"/>
          </a:xfrm>
          <a:custGeom>
            <a:avLst/>
            <a:gdLst/>
            <a:ahLst/>
            <a:cxnLst>
              <a:cxn ang="0">
                <a:pos x="1728" y="912"/>
              </a:cxn>
              <a:cxn ang="0">
                <a:pos x="1200" y="1200"/>
              </a:cxn>
              <a:cxn ang="0">
                <a:pos x="0" y="0"/>
              </a:cxn>
            </a:cxnLst>
            <a:rect l="0" t="0" r="r" b="b"/>
            <a:pathLst>
              <a:path w="1728" h="1352">
                <a:moveTo>
                  <a:pt x="1728" y="912"/>
                </a:moveTo>
                <a:cubicBezTo>
                  <a:pt x="1608" y="1132"/>
                  <a:pt x="1488" y="1352"/>
                  <a:pt x="1200" y="1200"/>
                </a:cubicBezTo>
                <a:cubicBezTo>
                  <a:pt x="912" y="1048"/>
                  <a:pt x="456" y="524"/>
                  <a:pt x="0" y="0"/>
                </a:cubicBezTo>
              </a:path>
            </a:pathLst>
          </a:custGeom>
          <a:noFill/>
          <a:ln w="38100" cap="rnd" cmpd="sng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007" name="Rectangle 39"/>
          <p:cNvSpPr>
            <a:spLocks noChangeArrowheads="1"/>
          </p:cNvSpPr>
          <p:nvPr/>
        </p:nvSpPr>
        <p:spPr bwMode="auto">
          <a:xfrm>
            <a:off x="3362325" y="6243638"/>
            <a:ext cx="336550" cy="519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r</a:t>
            </a:r>
            <a:endParaRPr lang="en-US" b="1" baseline="-25000">
              <a:solidFill>
                <a:schemeClr val="accent2"/>
              </a:solidFill>
            </a:endParaRPr>
          </a:p>
        </p:txBody>
      </p:sp>
      <p:sp>
        <p:nvSpPr>
          <p:cNvPr id="212008" name="Text Box 40"/>
          <p:cNvSpPr txBox="1">
            <a:spLocks noChangeArrowheads="1"/>
          </p:cNvSpPr>
          <p:nvPr/>
        </p:nvSpPr>
        <p:spPr bwMode="auto">
          <a:xfrm>
            <a:off x="5956300" y="5927725"/>
            <a:ext cx="2982913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</a:rPr>
              <a:t>[Mitchell,Selman,Levesque 92]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98" grpId="0" autoUpdateAnimBg="0"/>
      <p:bldP spid="211999" grpId="0"/>
      <p:bldP spid="212005" grpId="0" animBg="1"/>
      <p:bldP spid="212006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C1893-8C67-4E8D-BC99-FA97A779B8AC}" type="slidenum">
              <a:rPr lang="en-US"/>
              <a:pPr/>
              <a:t>106</a:t>
            </a:fld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374786" name="Picture 2" descr="RStong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0" y="5508625"/>
            <a:ext cx="509588" cy="603250"/>
          </a:xfrm>
          <a:prstGeom prst="rect">
            <a:avLst/>
          </a:prstGeom>
          <a:noFill/>
        </p:spPr>
      </p:pic>
      <p:sp>
        <p:nvSpPr>
          <p:cNvPr id="374787" name="AutoShape 3" descr="75%"/>
          <p:cNvSpPr>
            <a:spLocks noChangeArrowheads="1"/>
          </p:cNvSpPr>
          <p:nvPr/>
        </p:nvSpPr>
        <p:spPr bwMode="auto">
          <a:xfrm>
            <a:off x="647700" y="1893888"/>
            <a:ext cx="3865563" cy="3430587"/>
          </a:xfrm>
          <a:prstGeom prst="triangle">
            <a:avLst>
              <a:gd name="adj" fmla="val 50000"/>
            </a:avLst>
          </a:prstGeom>
          <a:pattFill prst="pct75">
            <a:fgClr>
              <a:srgbClr val="FFFF00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 sz="3600" i="1" baseline="30000">
              <a:latin typeface="Symbol" pitchFamily="18" charset="2"/>
            </a:endParaRPr>
          </a:p>
        </p:txBody>
      </p:sp>
      <p:sp>
        <p:nvSpPr>
          <p:cNvPr id="374788" name="Freeform 4"/>
          <p:cNvSpPr>
            <a:spLocks/>
          </p:cNvSpPr>
          <p:nvPr/>
        </p:nvSpPr>
        <p:spPr bwMode="auto">
          <a:xfrm>
            <a:off x="642938" y="3419475"/>
            <a:ext cx="1381125" cy="1909763"/>
          </a:xfrm>
          <a:custGeom>
            <a:avLst/>
            <a:gdLst/>
            <a:ahLst/>
            <a:cxnLst>
              <a:cxn ang="0">
                <a:pos x="687" y="0"/>
              </a:cxn>
              <a:cxn ang="0">
                <a:pos x="0" y="1203"/>
              </a:cxn>
              <a:cxn ang="0">
                <a:pos x="849" y="1203"/>
              </a:cxn>
              <a:cxn ang="0">
                <a:pos x="705" y="3"/>
              </a:cxn>
            </a:cxnLst>
            <a:rect l="0" t="0" r="r" b="b"/>
            <a:pathLst>
              <a:path w="849" h="1203">
                <a:moveTo>
                  <a:pt x="687" y="0"/>
                </a:moveTo>
                <a:lnTo>
                  <a:pt x="0" y="1203"/>
                </a:lnTo>
                <a:lnTo>
                  <a:pt x="849" y="1203"/>
                </a:lnTo>
                <a:lnTo>
                  <a:pt x="705" y="3"/>
                </a:lnTo>
              </a:path>
            </a:pathLst>
          </a:custGeom>
          <a:solidFill>
            <a:schemeClr val="hlink"/>
          </a:solidFill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374789" name="Rectangle 5"/>
          <p:cNvSpPr>
            <a:spLocks noChangeArrowheads="1"/>
          </p:cNvSpPr>
          <p:nvPr/>
        </p:nvSpPr>
        <p:spPr bwMode="auto">
          <a:xfrm>
            <a:off x="698500" y="165100"/>
            <a:ext cx="78359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/>
            <a:r>
              <a:rPr lang="en-US" sz="3200" b="1" dirty="0">
                <a:solidFill>
                  <a:srgbClr val="7030A0"/>
                </a:solidFill>
                <a:latin typeface="Comic Sans MS"/>
                <a:cs typeface="Comic Sans MS"/>
              </a:rPr>
              <a:t>Long-running DPLL </a:t>
            </a:r>
            <a:r>
              <a:rPr lang="en-US" sz="32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Executions</a:t>
            </a:r>
          </a:p>
          <a:p>
            <a:pPr algn="l"/>
            <a:r>
              <a:rPr lang="en-US" sz="32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Comic Sans MS"/>
                <a:cs typeface="Comic Sans MS"/>
              </a:rPr>
              <a:t>and Proof Complexity</a:t>
            </a:r>
          </a:p>
        </p:txBody>
      </p:sp>
      <p:sp>
        <p:nvSpPr>
          <p:cNvPr id="374790" name="Text Box 6"/>
          <p:cNvSpPr txBox="1">
            <a:spLocks noChangeArrowheads="1"/>
          </p:cNvSpPr>
          <p:nvPr/>
        </p:nvSpPr>
        <p:spPr bwMode="auto">
          <a:xfrm>
            <a:off x="4800600" y="2667000"/>
            <a:ext cx="39624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r>
              <a:rPr lang="en-US">
                <a:solidFill>
                  <a:schemeClr val="tx1"/>
                </a:solidFill>
                <a:latin typeface="Arial" pitchFamily="34" charset="0"/>
              </a:rPr>
              <a:t>Residual formula at </a:t>
            </a:r>
          </a:p>
          <a:p>
            <a:pPr algn="l"/>
            <a:r>
              <a:rPr lang="en-US">
                <a:solidFill>
                  <a:schemeClr val="tx1"/>
                </a:solidFill>
                <a:latin typeface="Arial" pitchFamily="34" charset="0"/>
              </a:rPr>
              <a:t>is unsatisfiable</a:t>
            </a:r>
            <a:endParaRPr lang="en-US" sz="240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374791" name="Text Box 7"/>
          <p:cNvSpPr txBox="1">
            <a:spLocks noChangeArrowheads="1"/>
          </p:cNvSpPr>
          <p:nvPr/>
        </p:nvSpPr>
        <p:spPr bwMode="auto">
          <a:xfrm>
            <a:off x="5194300" y="4038601"/>
            <a:ext cx="39497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Arial" pitchFamily="34" charset="0"/>
              </a:rPr>
              <a:t>Algorithm’s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Arial" pitchFamily="34" charset="0"/>
              </a:rPr>
              <a:t>proof of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</a:rPr>
              <a:t>unsatisfiability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</a:rPr>
              <a:t> is exponentially long</a:t>
            </a:r>
          </a:p>
        </p:txBody>
      </p:sp>
      <p:sp>
        <p:nvSpPr>
          <p:cNvPr id="374792" name="Text Box 8"/>
          <p:cNvSpPr txBox="1">
            <a:spLocks noChangeArrowheads="1"/>
          </p:cNvSpPr>
          <p:nvPr/>
        </p:nvSpPr>
        <p:spPr bwMode="auto">
          <a:xfrm>
            <a:off x="5105400" y="5257800"/>
            <a:ext cx="3251200" cy="99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dirty="0">
                <a:solidFill>
                  <a:schemeClr val="accent2"/>
                </a:solidFill>
                <a:latin typeface="Arial" pitchFamily="34" charset="0"/>
              </a:rPr>
              <a:t>Every </a:t>
            </a:r>
            <a:r>
              <a:rPr lang="en-US" dirty="0" smtClean="0">
                <a:solidFill>
                  <a:schemeClr val="accent2"/>
                </a:solidFill>
                <a:latin typeface="Arial" pitchFamily="34" charset="0"/>
              </a:rPr>
              <a:t>resolution proof of </a:t>
            </a:r>
            <a:r>
              <a:rPr lang="en-US" dirty="0" err="1" smtClean="0">
                <a:solidFill>
                  <a:schemeClr val="accent2"/>
                </a:solidFill>
                <a:latin typeface="Arial" pitchFamily="34" charset="0"/>
              </a:rPr>
              <a:t>unsatisfiability</a:t>
            </a:r>
            <a:r>
              <a:rPr lang="en-US" dirty="0" smtClean="0">
                <a:solidFill>
                  <a:schemeClr val="accent2"/>
                </a:solidFill>
                <a:latin typeface="Arial" pitchFamily="34" charset="0"/>
              </a:rPr>
              <a:t> is exponentially long</a:t>
            </a:r>
            <a:endParaRPr lang="en-US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374793" name="Text Box 9"/>
          <p:cNvSpPr txBox="1">
            <a:spLocks noChangeArrowheads="1"/>
          </p:cNvSpPr>
          <p:nvPr/>
        </p:nvSpPr>
        <p:spPr bwMode="auto">
          <a:xfrm>
            <a:off x="4038600" y="1371600"/>
            <a:ext cx="3810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en-US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74794" name="Oval 10"/>
          <p:cNvSpPr>
            <a:spLocks noChangeArrowheads="1"/>
          </p:cNvSpPr>
          <p:nvPr/>
        </p:nvSpPr>
        <p:spPr bwMode="auto">
          <a:xfrm rot="1803268" flipH="1" flipV="1">
            <a:off x="7042061" y="2772466"/>
            <a:ext cx="162528" cy="170068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 sz="2400">
              <a:solidFill>
                <a:schemeClr val="accent2"/>
              </a:solidFill>
              <a:latin typeface="Tahoma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711325" y="2933700"/>
            <a:ext cx="327025" cy="522288"/>
            <a:chOff x="1057" y="1875"/>
            <a:chExt cx="206" cy="329"/>
          </a:xfrm>
        </p:grpSpPr>
        <p:sp>
          <p:nvSpPr>
            <p:cNvPr id="374796" name="Oval 12"/>
            <p:cNvSpPr>
              <a:spLocks noChangeArrowheads="1"/>
            </p:cNvSpPr>
            <p:nvPr/>
          </p:nvSpPr>
          <p:spPr bwMode="auto">
            <a:xfrm>
              <a:off x="1057" y="2112"/>
              <a:ext cx="93" cy="92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74797" name="Line 13"/>
            <p:cNvSpPr>
              <a:spLocks noChangeShapeType="1"/>
            </p:cNvSpPr>
            <p:nvPr/>
          </p:nvSpPr>
          <p:spPr bwMode="auto">
            <a:xfrm flipH="1">
              <a:off x="1104" y="1875"/>
              <a:ext cx="159" cy="279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sp>
        <p:nvSpPr>
          <p:cNvPr id="374798" name="Line 14"/>
          <p:cNvSpPr>
            <a:spLocks noChangeShapeType="1"/>
          </p:cNvSpPr>
          <p:nvPr/>
        </p:nvSpPr>
        <p:spPr bwMode="auto">
          <a:xfrm>
            <a:off x="909638" y="4995863"/>
            <a:ext cx="220662" cy="3333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044700" y="3924300"/>
            <a:ext cx="444500" cy="1414463"/>
            <a:chOff x="1288" y="2472"/>
            <a:chExt cx="280" cy="891"/>
          </a:xfrm>
        </p:grpSpPr>
        <p:sp>
          <p:nvSpPr>
            <p:cNvPr id="374800" name="Freeform 16"/>
            <p:cNvSpPr>
              <a:spLocks/>
            </p:cNvSpPr>
            <p:nvPr/>
          </p:nvSpPr>
          <p:spPr bwMode="auto">
            <a:xfrm>
              <a:off x="1332" y="2589"/>
              <a:ext cx="236" cy="7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74"/>
                </a:cxn>
                <a:cxn ang="0">
                  <a:pos x="236" y="774"/>
                </a:cxn>
                <a:cxn ang="0">
                  <a:pos x="0" y="0"/>
                </a:cxn>
              </a:cxnLst>
              <a:rect l="0" t="0" r="r" b="b"/>
              <a:pathLst>
                <a:path w="236" h="774">
                  <a:moveTo>
                    <a:pt x="0" y="0"/>
                  </a:moveTo>
                  <a:lnTo>
                    <a:pt x="0" y="774"/>
                  </a:lnTo>
                  <a:lnTo>
                    <a:pt x="236" y="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1288" y="2472"/>
              <a:ext cx="93" cy="187"/>
              <a:chOff x="1288" y="2472"/>
              <a:chExt cx="93" cy="187"/>
            </a:xfrm>
          </p:grpSpPr>
          <p:sp>
            <p:nvSpPr>
              <p:cNvPr id="374802" name="Freeform 18"/>
              <p:cNvSpPr>
                <a:spLocks/>
              </p:cNvSpPr>
              <p:nvPr/>
            </p:nvSpPr>
            <p:spPr bwMode="auto">
              <a:xfrm>
                <a:off x="1335" y="2472"/>
                <a:ext cx="42" cy="14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141"/>
                  </a:cxn>
                </a:cxnLst>
                <a:rect l="0" t="0" r="r" b="b"/>
                <a:pathLst>
                  <a:path w="42" h="141">
                    <a:moveTo>
                      <a:pt x="42" y="0"/>
                    </a:moveTo>
                    <a:lnTo>
                      <a:pt x="0" y="141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74803" name="Oval 19"/>
              <p:cNvSpPr>
                <a:spLocks noChangeArrowheads="1"/>
              </p:cNvSpPr>
              <p:nvPr/>
            </p:nvSpPr>
            <p:spPr bwMode="auto">
              <a:xfrm>
                <a:off x="1288" y="2567"/>
                <a:ext cx="93" cy="92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952625" y="2576513"/>
            <a:ext cx="287338" cy="477837"/>
            <a:chOff x="1218" y="1620"/>
            <a:chExt cx="181" cy="301"/>
          </a:xfrm>
        </p:grpSpPr>
        <p:sp>
          <p:nvSpPr>
            <p:cNvPr id="374805" name="Line 21"/>
            <p:cNvSpPr>
              <a:spLocks noChangeShapeType="1"/>
            </p:cNvSpPr>
            <p:nvPr/>
          </p:nvSpPr>
          <p:spPr bwMode="auto">
            <a:xfrm flipH="1">
              <a:off x="1263" y="1620"/>
              <a:ext cx="136" cy="255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74806" name="Oval 22"/>
            <p:cNvSpPr>
              <a:spLocks noChangeArrowheads="1"/>
            </p:cNvSpPr>
            <p:nvPr/>
          </p:nvSpPr>
          <p:spPr bwMode="auto">
            <a:xfrm>
              <a:off x="1218" y="1829"/>
              <a:ext cx="90" cy="92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US" sz="3600" u="sng">
                <a:solidFill>
                  <a:schemeClr val="tx2"/>
                </a:solidFill>
                <a:latin typeface="Arial" pitchFamily="34" charset="0"/>
              </a:endParaRP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2143125" y="2338388"/>
            <a:ext cx="238125" cy="374650"/>
            <a:chOff x="1350" y="1473"/>
            <a:chExt cx="150" cy="236"/>
          </a:xfrm>
        </p:grpSpPr>
        <p:sp>
          <p:nvSpPr>
            <p:cNvPr id="374808" name="Line 24"/>
            <p:cNvSpPr>
              <a:spLocks noChangeShapeType="1"/>
            </p:cNvSpPr>
            <p:nvPr/>
          </p:nvSpPr>
          <p:spPr bwMode="auto">
            <a:xfrm flipH="1">
              <a:off x="1400" y="1473"/>
              <a:ext cx="100" cy="175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4809" name="Oval 25"/>
            <p:cNvSpPr>
              <a:spLocks noChangeArrowheads="1"/>
            </p:cNvSpPr>
            <p:nvPr/>
          </p:nvSpPr>
          <p:spPr bwMode="auto">
            <a:xfrm>
              <a:off x="1350" y="1618"/>
              <a:ext cx="98" cy="91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2325688" y="1985963"/>
            <a:ext cx="246062" cy="381000"/>
            <a:chOff x="1465" y="1251"/>
            <a:chExt cx="155" cy="240"/>
          </a:xfrm>
        </p:grpSpPr>
        <p:sp>
          <p:nvSpPr>
            <p:cNvPr id="374811" name="Line 27"/>
            <p:cNvSpPr>
              <a:spLocks noChangeShapeType="1"/>
            </p:cNvSpPr>
            <p:nvPr/>
          </p:nvSpPr>
          <p:spPr bwMode="auto">
            <a:xfrm flipV="1">
              <a:off x="1513" y="1251"/>
              <a:ext cx="107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4812" name="Oval 28"/>
            <p:cNvSpPr>
              <a:spLocks noChangeArrowheads="1"/>
            </p:cNvSpPr>
            <p:nvPr/>
          </p:nvSpPr>
          <p:spPr bwMode="auto">
            <a:xfrm>
              <a:off x="1465" y="1399"/>
              <a:ext cx="95" cy="92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sp>
        <p:nvSpPr>
          <p:cNvPr id="374813" name="Oval 29"/>
          <p:cNvSpPr>
            <a:spLocks noChangeArrowheads="1"/>
          </p:cNvSpPr>
          <p:nvPr/>
        </p:nvSpPr>
        <p:spPr bwMode="auto">
          <a:xfrm>
            <a:off x="2493963" y="1881188"/>
            <a:ext cx="147637" cy="146050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2005013" y="2976563"/>
            <a:ext cx="366712" cy="611187"/>
            <a:chOff x="1263" y="1875"/>
            <a:chExt cx="231" cy="385"/>
          </a:xfrm>
        </p:grpSpPr>
        <p:sp>
          <p:nvSpPr>
            <p:cNvPr id="374815" name="Oval 31"/>
            <p:cNvSpPr>
              <a:spLocks noChangeArrowheads="1"/>
            </p:cNvSpPr>
            <p:nvPr/>
          </p:nvSpPr>
          <p:spPr bwMode="auto">
            <a:xfrm>
              <a:off x="1401" y="2168"/>
              <a:ext cx="93" cy="92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74816" name="Line 32"/>
            <p:cNvSpPr>
              <a:spLocks noChangeShapeType="1"/>
            </p:cNvSpPr>
            <p:nvPr/>
          </p:nvSpPr>
          <p:spPr bwMode="auto">
            <a:xfrm>
              <a:off x="1263" y="1875"/>
              <a:ext cx="184" cy="333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2119313" y="3505200"/>
            <a:ext cx="177800" cy="466725"/>
            <a:chOff x="1335" y="2208"/>
            <a:chExt cx="112" cy="294"/>
          </a:xfrm>
        </p:grpSpPr>
        <p:sp>
          <p:nvSpPr>
            <p:cNvPr id="374818" name="Oval 34"/>
            <p:cNvSpPr>
              <a:spLocks noChangeArrowheads="1"/>
            </p:cNvSpPr>
            <p:nvPr/>
          </p:nvSpPr>
          <p:spPr bwMode="auto">
            <a:xfrm>
              <a:off x="1335" y="2410"/>
              <a:ext cx="93" cy="92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74819" name="Line 35"/>
            <p:cNvSpPr>
              <a:spLocks noChangeShapeType="1"/>
            </p:cNvSpPr>
            <p:nvPr/>
          </p:nvSpPr>
          <p:spPr bwMode="auto">
            <a:xfrm flipH="1">
              <a:off x="1381" y="2208"/>
              <a:ext cx="66" cy="26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2220913" y="3924300"/>
            <a:ext cx="735012" cy="1414463"/>
            <a:chOff x="1399" y="2472"/>
            <a:chExt cx="463" cy="891"/>
          </a:xfrm>
        </p:grpSpPr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1638" y="2736"/>
              <a:ext cx="224" cy="627"/>
              <a:chOff x="1638" y="2736"/>
              <a:chExt cx="224" cy="627"/>
            </a:xfrm>
          </p:grpSpPr>
          <p:sp>
            <p:nvSpPr>
              <p:cNvPr id="374822" name="Oval 38"/>
              <p:cNvSpPr>
                <a:spLocks noChangeArrowheads="1"/>
              </p:cNvSpPr>
              <p:nvPr/>
            </p:nvSpPr>
            <p:spPr bwMode="auto">
              <a:xfrm>
                <a:off x="1661" y="2838"/>
                <a:ext cx="93" cy="92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74823" name="Freeform 39"/>
              <p:cNvSpPr>
                <a:spLocks/>
              </p:cNvSpPr>
              <p:nvPr/>
            </p:nvSpPr>
            <p:spPr bwMode="auto">
              <a:xfrm>
                <a:off x="1638" y="2880"/>
                <a:ext cx="224" cy="483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0" y="475"/>
                  </a:cxn>
                  <a:cxn ang="0">
                    <a:pos x="224" y="483"/>
                  </a:cxn>
                  <a:cxn ang="0">
                    <a:pos x="57" y="0"/>
                  </a:cxn>
                </a:cxnLst>
                <a:rect l="0" t="0" r="r" b="b"/>
                <a:pathLst>
                  <a:path w="224" h="483">
                    <a:moveTo>
                      <a:pt x="57" y="0"/>
                    </a:moveTo>
                    <a:lnTo>
                      <a:pt x="0" y="475"/>
                    </a:lnTo>
                    <a:lnTo>
                      <a:pt x="224" y="483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4824" name="Line 40"/>
              <p:cNvSpPr>
                <a:spLocks noChangeShapeType="1"/>
              </p:cNvSpPr>
              <p:nvPr/>
            </p:nvSpPr>
            <p:spPr bwMode="auto">
              <a:xfrm flipH="1">
                <a:off x="1713" y="2736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</p:grpSp>
        <p:grpSp>
          <p:nvGrpSpPr>
            <p:cNvPr id="12" name="Group 41"/>
            <p:cNvGrpSpPr>
              <a:grpSpLocks/>
            </p:cNvGrpSpPr>
            <p:nvPr/>
          </p:nvGrpSpPr>
          <p:grpSpPr bwMode="auto">
            <a:xfrm>
              <a:off x="1399" y="2472"/>
              <a:ext cx="367" cy="324"/>
              <a:chOff x="1399" y="2472"/>
              <a:chExt cx="367" cy="324"/>
            </a:xfrm>
          </p:grpSpPr>
          <p:sp>
            <p:nvSpPr>
              <p:cNvPr id="374826" name="Oval 42"/>
              <p:cNvSpPr>
                <a:spLocks noChangeArrowheads="1"/>
              </p:cNvSpPr>
              <p:nvPr/>
            </p:nvSpPr>
            <p:spPr bwMode="auto">
              <a:xfrm>
                <a:off x="1673" y="2704"/>
                <a:ext cx="93" cy="92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74827" name="Line 43"/>
              <p:cNvSpPr>
                <a:spLocks noChangeShapeType="1"/>
              </p:cNvSpPr>
              <p:nvPr/>
            </p:nvSpPr>
            <p:spPr bwMode="auto">
              <a:xfrm>
                <a:off x="1399" y="2472"/>
                <a:ext cx="314" cy="26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</p:grpSp>
      </p:grpSp>
      <p:grpSp>
        <p:nvGrpSpPr>
          <p:cNvPr id="13" name="Group 44"/>
          <p:cNvGrpSpPr>
            <a:grpSpLocks/>
          </p:cNvGrpSpPr>
          <p:nvPr/>
        </p:nvGrpSpPr>
        <p:grpSpPr bwMode="auto">
          <a:xfrm>
            <a:off x="2743200" y="4357688"/>
            <a:ext cx="571500" cy="971550"/>
            <a:chOff x="1728" y="2745"/>
            <a:chExt cx="360" cy="612"/>
          </a:xfrm>
        </p:grpSpPr>
        <p:grpSp>
          <p:nvGrpSpPr>
            <p:cNvPr id="14" name="Group 45"/>
            <p:cNvGrpSpPr>
              <a:grpSpLocks/>
            </p:cNvGrpSpPr>
            <p:nvPr/>
          </p:nvGrpSpPr>
          <p:grpSpPr bwMode="auto">
            <a:xfrm>
              <a:off x="1728" y="2745"/>
              <a:ext cx="360" cy="348"/>
              <a:chOff x="1728" y="2745"/>
              <a:chExt cx="360" cy="348"/>
            </a:xfrm>
          </p:grpSpPr>
          <p:sp>
            <p:nvSpPr>
              <p:cNvPr id="374830" name="Oval 46"/>
              <p:cNvSpPr>
                <a:spLocks noChangeArrowheads="1"/>
              </p:cNvSpPr>
              <p:nvPr/>
            </p:nvSpPr>
            <p:spPr bwMode="auto">
              <a:xfrm>
                <a:off x="1995" y="3001"/>
                <a:ext cx="93" cy="92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74831" name="Freeform 47"/>
              <p:cNvSpPr>
                <a:spLocks/>
              </p:cNvSpPr>
              <p:nvPr/>
            </p:nvSpPr>
            <p:spPr bwMode="auto">
              <a:xfrm>
                <a:off x="1728" y="2745"/>
                <a:ext cx="300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0" y="294"/>
                  </a:cxn>
                </a:cxnLst>
                <a:rect l="0" t="0" r="r" b="b"/>
                <a:pathLst>
                  <a:path w="300" h="294">
                    <a:moveTo>
                      <a:pt x="0" y="0"/>
                    </a:moveTo>
                    <a:lnTo>
                      <a:pt x="300" y="294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</p:grpSp>
        <p:sp>
          <p:nvSpPr>
            <p:cNvPr id="374832" name="Line 48"/>
            <p:cNvSpPr>
              <a:spLocks noChangeShapeType="1"/>
            </p:cNvSpPr>
            <p:nvPr/>
          </p:nvSpPr>
          <p:spPr bwMode="auto">
            <a:xfrm flipH="1">
              <a:off x="1995" y="3054"/>
              <a:ext cx="47" cy="303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sp>
        <p:nvSpPr>
          <p:cNvPr id="374833" name="Line 49"/>
          <p:cNvSpPr>
            <a:spLocks noChangeShapeType="1"/>
          </p:cNvSpPr>
          <p:nvPr/>
        </p:nvSpPr>
        <p:spPr bwMode="auto">
          <a:xfrm flipH="1">
            <a:off x="900113" y="4648200"/>
            <a:ext cx="190500" cy="3429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  <p:grpSp>
        <p:nvGrpSpPr>
          <p:cNvPr id="15" name="Group 50"/>
          <p:cNvGrpSpPr>
            <a:grpSpLocks/>
          </p:cNvGrpSpPr>
          <p:nvPr/>
        </p:nvGrpSpPr>
        <p:grpSpPr bwMode="auto">
          <a:xfrm>
            <a:off x="723900" y="4910138"/>
            <a:ext cx="258763" cy="409575"/>
            <a:chOff x="456" y="3093"/>
            <a:chExt cx="163" cy="258"/>
          </a:xfrm>
        </p:grpSpPr>
        <p:sp>
          <p:nvSpPr>
            <p:cNvPr id="374835" name="Oval 51"/>
            <p:cNvSpPr>
              <a:spLocks noChangeArrowheads="1"/>
            </p:cNvSpPr>
            <p:nvPr/>
          </p:nvSpPr>
          <p:spPr bwMode="auto">
            <a:xfrm>
              <a:off x="526" y="3093"/>
              <a:ext cx="93" cy="92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74836" name="Line 52"/>
            <p:cNvSpPr>
              <a:spLocks noChangeShapeType="1"/>
            </p:cNvSpPr>
            <p:nvPr/>
          </p:nvSpPr>
          <p:spPr bwMode="auto">
            <a:xfrm flipH="1">
              <a:off x="456" y="3150"/>
              <a:ext cx="111" cy="201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grpSp>
        <p:nvGrpSpPr>
          <p:cNvPr id="16" name="Group 53"/>
          <p:cNvGrpSpPr>
            <a:grpSpLocks/>
          </p:cNvGrpSpPr>
          <p:nvPr/>
        </p:nvGrpSpPr>
        <p:grpSpPr bwMode="auto">
          <a:xfrm>
            <a:off x="1130300" y="4648200"/>
            <a:ext cx="474663" cy="676275"/>
            <a:chOff x="712" y="2928"/>
            <a:chExt cx="299" cy="426"/>
          </a:xfrm>
        </p:grpSpPr>
        <p:sp>
          <p:nvSpPr>
            <p:cNvPr id="374838" name="Line 54"/>
            <p:cNvSpPr>
              <a:spLocks noChangeShapeType="1"/>
            </p:cNvSpPr>
            <p:nvPr/>
          </p:nvSpPr>
          <p:spPr bwMode="auto">
            <a:xfrm>
              <a:off x="712" y="2928"/>
              <a:ext cx="164" cy="219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74839" name="Oval 55"/>
            <p:cNvSpPr>
              <a:spLocks noChangeArrowheads="1"/>
            </p:cNvSpPr>
            <p:nvPr/>
          </p:nvSpPr>
          <p:spPr bwMode="auto">
            <a:xfrm>
              <a:off x="827" y="3112"/>
              <a:ext cx="93" cy="92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74840" name="Line 56"/>
            <p:cNvSpPr>
              <a:spLocks noChangeShapeType="1"/>
            </p:cNvSpPr>
            <p:nvPr/>
          </p:nvSpPr>
          <p:spPr bwMode="auto">
            <a:xfrm flipH="1">
              <a:off x="780" y="3174"/>
              <a:ext cx="84" cy="17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74841" name="Line 57"/>
            <p:cNvSpPr>
              <a:spLocks noChangeShapeType="1"/>
            </p:cNvSpPr>
            <p:nvPr/>
          </p:nvSpPr>
          <p:spPr bwMode="auto">
            <a:xfrm>
              <a:off x="888" y="3156"/>
              <a:ext cx="123" cy="19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sp>
        <p:nvSpPr>
          <p:cNvPr id="374842" name="Rectangle 58"/>
          <p:cNvSpPr>
            <a:spLocks noChangeArrowheads="1"/>
          </p:cNvSpPr>
          <p:nvPr/>
        </p:nvSpPr>
        <p:spPr bwMode="auto">
          <a:xfrm>
            <a:off x="1130300" y="4543425"/>
            <a:ext cx="917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chemeClr val="bg1"/>
                </a:solidFill>
                <a:latin typeface="Arial" pitchFamily="34" charset="0"/>
              </a:rPr>
              <a:t>2</a:t>
            </a:r>
            <a:r>
              <a:rPr lang="en-US" sz="3600" b="1" baseline="50000">
                <a:solidFill>
                  <a:schemeClr val="bg1"/>
                </a:solidFill>
                <a:latin typeface="Symbol" pitchFamily="18" charset="2"/>
              </a:rPr>
              <a:t>r</a:t>
            </a:r>
            <a:r>
              <a:rPr lang="en-US" sz="3600" b="1" baseline="50000">
                <a:solidFill>
                  <a:schemeClr val="bg1"/>
                </a:solidFill>
                <a:latin typeface="Arial" pitchFamily="34" charset="0"/>
              </a:rPr>
              <a:t>n</a:t>
            </a:r>
            <a:endParaRPr lang="en-US" sz="3600" b="1" i="1" baseline="50000">
              <a:solidFill>
                <a:schemeClr val="bg1"/>
              </a:solidFill>
              <a:latin typeface="Symbol" pitchFamily="18" charset="2"/>
            </a:endParaRPr>
          </a:p>
        </p:txBody>
      </p:sp>
      <p:grpSp>
        <p:nvGrpSpPr>
          <p:cNvPr id="17" name="Group 59"/>
          <p:cNvGrpSpPr>
            <a:grpSpLocks/>
          </p:cNvGrpSpPr>
          <p:nvPr/>
        </p:nvGrpSpPr>
        <p:grpSpPr bwMode="auto">
          <a:xfrm>
            <a:off x="1938338" y="1885950"/>
            <a:ext cx="1385887" cy="3452813"/>
            <a:chOff x="1221" y="1188"/>
            <a:chExt cx="873" cy="2175"/>
          </a:xfrm>
        </p:grpSpPr>
        <p:sp>
          <p:nvSpPr>
            <p:cNvPr id="374844" name="Line 60"/>
            <p:cNvSpPr>
              <a:spLocks noChangeShapeType="1"/>
            </p:cNvSpPr>
            <p:nvPr/>
          </p:nvSpPr>
          <p:spPr bwMode="auto">
            <a:xfrm flipV="1">
              <a:off x="1500" y="1256"/>
              <a:ext cx="114" cy="195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4845" name="Oval 61"/>
            <p:cNvSpPr>
              <a:spLocks noChangeArrowheads="1"/>
            </p:cNvSpPr>
            <p:nvPr/>
          </p:nvSpPr>
          <p:spPr bwMode="auto">
            <a:xfrm>
              <a:off x="1574" y="1188"/>
              <a:ext cx="93" cy="9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74846" name="Line 62"/>
            <p:cNvSpPr>
              <a:spLocks noChangeShapeType="1"/>
            </p:cNvSpPr>
            <p:nvPr/>
          </p:nvSpPr>
          <p:spPr bwMode="auto">
            <a:xfrm flipH="1">
              <a:off x="1405" y="1454"/>
              <a:ext cx="95" cy="177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4847" name="Line 63"/>
            <p:cNvSpPr>
              <a:spLocks noChangeShapeType="1"/>
            </p:cNvSpPr>
            <p:nvPr/>
          </p:nvSpPr>
          <p:spPr bwMode="auto">
            <a:xfrm flipH="1">
              <a:off x="1269" y="1631"/>
              <a:ext cx="136" cy="255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74848" name="Line 64"/>
            <p:cNvSpPr>
              <a:spLocks noChangeShapeType="1"/>
            </p:cNvSpPr>
            <p:nvPr/>
          </p:nvSpPr>
          <p:spPr bwMode="auto">
            <a:xfrm>
              <a:off x="1274" y="1886"/>
              <a:ext cx="184" cy="333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74849" name="Line 65"/>
            <p:cNvSpPr>
              <a:spLocks noChangeShapeType="1"/>
            </p:cNvSpPr>
            <p:nvPr/>
          </p:nvSpPr>
          <p:spPr bwMode="auto">
            <a:xfrm flipH="1">
              <a:off x="1381" y="2219"/>
              <a:ext cx="66" cy="264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74850" name="Line 66"/>
            <p:cNvSpPr>
              <a:spLocks noChangeShapeType="1"/>
            </p:cNvSpPr>
            <p:nvPr/>
          </p:nvSpPr>
          <p:spPr bwMode="auto">
            <a:xfrm>
              <a:off x="1389" y="2460"/>
              <a:ext cx="314" cy="264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74851" name="Line 67"/>
            <p:cNvSpPr>
              <a:spLocks noChangeShapeType="1"/>
            </p:cNvSpPr>
            <p:nvPr/>
          </p:nvSpPr>
          <p:spPr bwMode="auto">
            <a:xfrm flipH="1">
              <a:off x="2001" y="3060"/>
              <a:ext cx="47" cy="303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74852" name="Freeform 68"/>
            <p:cNvSpPr>
              <a:spLocks/>
            </p:cNvSpPr>
            <p:nvPr/>
          </p:nvSpPr>
          <p:spPr bwMode="auto">
            <a:xfrm>
              <a:off x="1748" y="2763"/>
              <a:ext cx="300" cy="2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0" y="294"/>
                </a:cxn>
              </a:cxnLst>
              <a:rect l="0" t="0" r="r" b="b"/>
              <a:pathLst>
                <a:path w="300" h="294">
                  <a:moveTo>
                    <a:pt x="0" y="0"/>
                  </a:moveTo>
                  <a:lnTo>
                    <a:pt x="300" y="294"/>
                  </a:lnTo>
                </a:path>
              </a:pathLst>
            </a:custGeom>
            <a:noFill/>
            <a:ln w="5715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74853" name="Oval 69"/>
            <p:cNvSpPr>
              <a:spLocks noChangeArrowheads="1"/>
            </p:cNvSpPr>
            <p:nvPr/>
          </p:nvSpPr>
          <p:spPr bwMode="auto">
            <a:xfrm>
              <a:off x="1465" y="1402"/>
              <a:ext cx="93" cy="9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74854" name="Oval 70"/>
            <p:cNvSpPr>
              <a:spLocks noChangeArrowheads="1"/>
            </p:cNvSpPr>
            <p:nvPr/>
          </p:nvSpPr>
          <p:spPr bwMode="auto">
            <a:xfrm>
              <a:off x="1354" y="1614"/>
              <a:ext cx="93" cy="9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74855" name="Oval 71"/>
            <p:cNvSpPr>
              <a:spLocks noChangeArrowheads="1"/>
            </p:cNvSpPr>
            <p:nvPr/>
          </p:nvSpPr>
          <p:spPr bwMode="auto">
            <a:xfrm>
              <a:off x="1221" y="1832"/>
              <a:ext cx="93" cy="9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74856" name="Oval 72"/>
            <p:cNvSpPr>
              <a:spLocks noChangeArrowheads="1"/>
            </p:cNvSpPr>
            <p:nvPr/>
          </p:nvSpPr>
          <p:spPr bwMode="auto">
            <a:xfrm>
              <a:off x="1405" y="2171"/>
              <a:ext cx="93" cy="9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74857" name="Oval 73"/>
            <p:cNvSpPr>
              <a:spLocks noChangeArrowheads="1"/>
            </p:cNvSpPr>
            <p:nvPr/>
          </p:nvSpPr>
          <p:spPr bwMode="auto">
            <a:xfrm>
              <a:off x="1338" y="2414"/>
              <a:ext cx="93" cy="9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74858" name="Oval 74"/>
            <p:cNvSpPr>
              <a:spLocks noChangeArrowheads="1"/>
            </p:cNvSpPr>
            <p:nvPr/>
          </p:nvSpPr>
          <p:spPr bwMode="auto">
            <a:xfrm>
              <a:off x="1679" y="2707"/>
              <a:ext cx="93" cy="9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74859" name="Oval 75"/>
            <p:cNvSpPr>
              <a:spLocks noChangeArrowheads="1"/>
            </p:cNvSpPr>
            <p:nvPr/>
          </p:nvSpPr>
          <p:spPr bwMode="auto">
            <a:xfrm>
              <a:off x="2001" y="3004"/>
              <a:ext cx="93" cy="9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sp>
        <p:nvSpPr>
          <p:cNvPr id="374860" name="Oval 76"/>
          <p:cNvSpPr>
            <a:spLocks noChangeArrowheads="1"/>
          </p:cNvSpPr>
          <p:nvPr/>
        </p:nvSpPr>
        <p:spPr bwMode="auto">
          <a:xfrm>
            <a:off x="3094038" y="5251450"/>
            <a:ext cx="147637" cy="1460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 sz="3600" i="1" baseline="30000">
              <a:solidFill>
                <a:schemeClr val="folHlink"/>
              </a:solidFill>
              <a:latin typeface="Symbol" pitchFamily="18" charset="2"/>
            </a:endParaRPr>
          </a:p>
        </p:txBody>
      </p:sp>
      <p:grpSp>
        <p:nvGrpSpPr>
          <p:cNvPr id="18" name="Group 77"/>
          <p:cNvGrpSpPr>
            <a:grpSpLocks/>
          </p:cNvGrpSpPr>
          <p:nvPr/>
        </p:nvGrpSpPr>
        <p:grpSpPr bwMode="auto">
          <a:xfrm>
            <a:off x="1023938" y="3441700"/>
            <a:ext cx="728662" cy="1252538"/>
            <a:chOff x="645" y="2168"/>
            <a:chExt cx="459" cy="789"/>
          </a:xfrm>
        </p:grpSpPr>
        <p:sp>
          <p:nvSpPr>
            <p:cNvPr id="374862" name="Line 78"/>
            <p:cNvSpPr>
              <a:spLocks noChangeShapeType="1"/>
            </p:cNvSpPr>
            <p:nvPr/>
          </p:nvSpPr>
          <p:spPr bwMode="auto">
            <a:xfrm flipH="1">
              <a:off x="707" y="2168"/>
              <a:ext cx="397" cy="727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863" name="Oval 79"/>
            <p:cNvSpPr>
              <a:spLocks noChangeArrowheads="1"/>
            </p:cNvSpPr>
            <p:nvPr/>
          </p:nvSpPr>
          <p:spPr bwMode="auto">
            <a:xfrm>
              <a:off x="645" y="2865"/>
              <a:ext cx="93" cy="92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prstDash val="dash"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sp>
        <p:nvSpPr>
          <p:cNvPr id="374864" name="Oval 80"/>
          <p:cNvSpPr>
            <a:spLocks noChangeArrowheads="1"/>
          </p:cNvSpPr>
          <p:nvPr/>
        </p:nvSpPr>
        <p:spPr bwMode="auto">
          <a:xfrm>
            <a:off x="1701800" y="3316288"/>
            <a:ext cx="147638" cy="1460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 sz="240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374865" name="Rectangle 81"/>
          <p:cNvSpPr>
            <a:spLocks noChangeArrowheads="1"/>
          </p:cNvSpPr>
          <p:nvPr/>
        </p:nvSpPr>
        <p:spPr bwMode="auto">
          <a:xfrm>
            <a:off x="3505200" y="1524000"/>
            <a:ext cx="4572000" cy="1247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Residual formula at </a:t>
            </a:r>
          </a:p>
          <a:p>
            <a:pPr algn="l">
              <a:lnSpc>
                <a:spcPct val="30000"/>
              </a:lnSpc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each node is a mix of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2- and 3-clauses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7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7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7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7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7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8" grpId="0" animBg="1"/>
      <p:bldP spid="374790" grpId="0" animBg="1" autoUpdateAnimBg="0"/>
      <p:bldP spid="374791" grpId="0" autoUpdateAnimBg="0"/>
      <p:bldP spid="374792" grpId="0" animBg="1" autoUpdateAnimBg="0"/>
      <p:bldP spid="374794" grpId="0" animBg="1" autoUpdateAnimBg="0"/>
      <p:bldP spid="374798" grpId="0" animBg="1"/>
      <p:bldP spid="374833" grpId="0" animBg="1"/>
      <p:bldP spid="374842" grpId="0" autoUpdateAnimBg="0"/>
      <p:bldP spid="374860" grpId="0" animBg="1"/>
      <p:bldP spid="374864" grpId="0" animBg="1" autoUpdateAnimBg="0"/>
      <p:bldP spid="374865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14478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Comic Sans MS"/>
                <a:cs typeface="Comic Sans MS"/>
              </a:rPr>
              <a:t>Exponential lower bounds for 3-CNF formulas below ratio </a:t>
            </a:r>
            <a:r>
              <a:rPr lang="en-US" sz="32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4.267</a:t>
            </a:r>
            <a:br>
              <a:rPr lang="en-US" sz="3200" b="1" dirty="0" smtClean="0">
                <a:solidFill>
                  <a:srgbClr val="7030A0"/>
                </a:solidFill>
                <a:latin typeface="Comic Sans MS"/>
                <a:cs typeface="Comic Sans MS"/>
              </a:rPr>
            </a:br>
            <a:r>
              <a:rPr lang="en-US" sz="2800" dirty="0" smtClean="0">
                <a:solidFill>
                  <a:srgbClr val="000000"/>
                </a:solidFill>
                <a:latin typeface="Comic Sans MS"/>
                <a:cs typeface="Comic Sans MS"/>
              </a:rPr>
              <a:t>[Achlioptas-Beame-Molloy’07]</a:t>
            </a:r>
            <a:endParaRPr lang="en-US" sz="28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92201" name="Rectangle 41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>
              <a:buFontTx/>
              <a:buNone/>
            </a:pPr>
            <a:r>
              <a:rPr lang="en-US" sz="2800" dirty="0" smtClean="0">
                <a:solidFill>
                  <a:schemeClr val="accent1"/>
                </a:solidFill>
                <a:latin typeface="Comic Sans MS"/>
                <a:cs typeface="Comic Sans MS"/>
              </a:rPr>
              <a:t>Theorem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2800" dirty="0">
                <a:latin typeface="Comic Sans MS"/>
                <a:cs typeface="Comic Sans MS"/>
              </a:rPr>
              <a:t>For almost all 3-CNF formulas, above </a:t>
            </a:r>
            <a:r>
              <a:rPr lang="en-US" sz="2800" dirty="0" smtClean="0">
                <a:latin typeface="Comic Sans MS"/>
                <a:cs typeface="Comic Sans MS"/>
              </a:rPr>
              <a:t>ratio:</a:t>
            </a:r>
            <a:endParaRPr lang="en-US" sz="2800" dirty="0">
              <a:latin typeface="Comic Sans MS"/>
              <a:cs typeface="Comic Sans MS"/>
            </a:endParaRPr>
          </a:p>
          <a:p>
            <a:pPr lvl="1"/>
            <a:r>
              <a:rPr lang="en-US" b="1" dirty="0">
                <a:solidFill>
                  <a:schemeClr val="accent2"/>
                </a:solidFill>
                <a:latin typeface="Comic Sans MS"/>
                <a:cs typeface="Comic Sans MS"/>
              </a:rPr>
              <a:t>3.81</a:t>
            </a:r>
            <a:r>
              <a:rPr lang="en-US" dirty="0">
                <a:latin typeface="Comic Sans MS"/>
                <a:cs typeface="Comic Sans MS"/>
              </a:rPr>
              <a:t>  </a:t>
            </a:r>
            <a:r>
              <a:rPr lang="en-US" dirty="0">
                <a:solidFill>
                  <a:schemeClr val="accent1"/>
                </a:solidFill>
                <a:latin typeface="Comic Sans MS"/>
                <a:cs typeface="Comic Sans MS"/>
              </a:rPr>
              <a:t> UC </a:t>
            </a:r>
            <a:r>
              <a:rPr lang="en-US" dirty="0">
                <a:latin typeface="Comic Sans MS"/>
                <a:cs typeface="Comic Sans MS"/>
              </a:rPr>
              <a:t>takes exponential </a:t>
            </a:r>
            <a:r>
              <a:rPr lang="en-US" dirty="0" smtClean="0">
                <a:latin typeface="Comic Sans MS"/>
                <a:cs typeface="Comic Sans MS"/>
              </a:rPr>
              <a:t>time</a:t>
            </a:r>
          </a:p>
          <a:p>
            <a:pPr lvl="1">
              <a:buNone/>
            </a:pPr>
            <a:r>
              <a:rPr lang="en-US" dirty="0" smtClean="0">
                <a:latin typeface="Comic Sans MS"/>
                <a:cs typeface="Comic Sans MS"/>
              </a:rPr>
              <a:t>	(UC: choose variables in a fixed order, setting true first)</a:t>
            </a:r>
            <a:endParaRPr lang="en-US" dirty="0">
              <a:latin typeface="Comic Sans MS"/>
              <a:cs typeface="Comic Sans MS"/>
            </a:endParaRPr>
          </a:p>
          <a:p>
            <a:pPr lvl="1"/>
            <a:r>
              <a:rPr lang="en-US" b="1" dirty="0">
                <a:solidFill>
                  <a:schemeClr val="accent2"/>
                </a:solidFill>
                <a:latin typeface="Comic Sans MS"/>
                <a:cs typeface="Comic Sans MS"/>
              </a:rPr>
              <a:t>4.01 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mic Sans MS"/>
                <a:cs typeface="Comic Sans MS"/>
              </a:rPr>
              <a:t> GUC</a:t>
            </a:r>
            <a:r>
              <a:rPr lang="en-US" dirty="0">
                <a:latin typeface="Comic Sans MS"/>
                <a:cs typeface="Comic Sans MS"/>
              </a:rPr>
              <a:t> takes exponential time </a:t>
            </a:r>
            <a:endParaRPr lang="en-US" dirty="0" smtClean="0">
              <a:latin typeface="Comic Sans MS"/>
              <a:cs typeface="Comic Sans MS"/>
            </a:endParaRPr>
          </a:p>
          <a:p>
            <a:pPr lvl="1">
              <a:buNone/>
            </a:pPr>
            <a:r>
              <a:rPr lang="en-US" dirty="0" smtClean="0">
                <a:latin typeface="Comic Sans MS"/>
                <a:cs typeface="Comic Sans MS"/>
              </a:rPr>
              <a:t>	(GUC:  choose variable in a shortest clause to satisfy clause)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92175" name="AutoShape 15"/>
          <p:cNvSpPr>
            <a:spLocks noChangeAspect="1" noChangeArrowheads="1" noTextEdit="1"/>
          </p:cNvSpPr>
          <p:nvPr/>
        </p:nvSpPr>
        <p:spPr bwMode="auto">
          <a:xfrm>
            <a:off x="2819400" y="2590800"/>
            <a:ext cx="34417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96" name="Text Box 36"/>
          <p:cNvSpPr txBox="1">
            <a:spLocks noChangeArrowheads="1"/>
          </p:cNvSpPr>
          <p:nvPr/>
        </p:nvSpPr>
        <p:spPr bwMode="auto">
          <a:xfrm>
            <a:off x="746125" y="1905000"/>
            <a:ext cx="8089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9B08B8"/>
                </a:solidFill>
                <a:latin typeface="Comic Sans MS"/>
                <a:cs typeface="Comic Sans MS"/>
              </a:rPr>
              <a:t>Example 2: Extended Formulations of Linear (and SDP) Programs</a:t>
            </a:r>
            <a:endParaRPr lang="en-US" sz="3600" b="1" dirty="0">
              <a:solidFill>
                <a:srgbClr val="9B08B8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TSP </a:t>
            </a:r>
            <a:r>
              <a:rPr lang="en-US" sz="2800" dirty="0" err="1" smtClean="0">
                <a:latin typeface="Comic Sans MS"/>
                <a:cs typeface="Comic Sans MS"/>
              </a:rPr>
              <a:t>polytope</a:t>
            </a:r>
            <a:r>
              <a:rPr lang="en-US" sz="2800" dirty="0" smtClean="0">
                <a:latin typeface="Comic Sans MS"/>
                <a:cs typeface="Comic Sans MS"/>
              </a:rPr>
              <a:t>:</a:t>
            </a:r>
          </a:p>
          <a:p>
            <a:pPr marL="0" indent="0">
              <a:buNone/>
            </a:pPr>
            <a:r>
              <a:rPr lang="en-US" sz="2800" dirty="0">
                <a:latin typeface="Comic Sans MS"/>
                <a:cs typeface="Comic Sans MS"/>
              </a:rPr>
              <a:t>	</a:t>
            </a:r>
            <a:r>
              <a:rPr lang="en-US" sz="2800" dirty="0" smtClean="0">
                <a:latin typeface="Comic Sans MS"/>
                <a:cs typeface="Comic Sans MS"/>
              </a:rPr>
              <a:t>Vertices are all tours on an n-vertex graph</a:t>
            </a:r>
          </a:p>
          <a:p>
            <a:pPr marL="0" indent="0">
              <a:buNone/>
            </a:pPr>
            <a:endParaRPr lang="en-US" sz="28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Clique </a:t>
            </a:r>
            <a:r>
              <a:rPr lang="en-US" sz="2800" dirty="0" err="1" smtClean="0">
                <a:latin typeface="Comic Sans MS"/>
                <a:cs typeface="Comic Sans MS"/>
              </a:rPr>
              <a:t>polytope</a:t>
            </a:r>
            <a:r>
              <a:rPr lang="en-US" sz="2800" dirty="0" smtClean="0">
                <a:latin typeface="Comic Sans MS"/>
                <a:cs typeface="Comic Sans MS"/>
              </a:rPr>
              <a:t>:</a:t>
            </a: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      </a:t>
            </a:r>
            <a:r>
              <a:rPr lang="en-US" sz="2800" dirty="0">
                <a:latin typeface="Comic Sans MS"/>
                <a:cs typeface="Comic Sans MS"/>
              </a:rPr>
              <a:t>	</a:t>
            </a:r>
            <a:r>
              <a:rPr lang="en-US" sz="2800" dirty="0" smtClean="0">
                <a:latin typeface="Comic Sans MS"/>
                <a:cs typeface="Comic Sans MS"/>
              </a:rPr>
              <a:t>Vertices are all cliques </a:t>
            </a:r>
          </a:p>
          <a:p>
            <a:pPr marL="0" indent="0">
              <a:buNone/>
            </a:pPr>
            <a:endParaRPr lang="en-US" sz="28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Maximize a linear objective function (depending on the instance) over all vertices in P</a:t>
            </a:r>
          </a:p>
          <a:p>
            <a:pPr marL="0" indent="0">
              <a:buNone/>
            </a:pPr>
            <a:endParaRPr lang="en-US" sz="28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8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27712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9B08B8"/>
                </a:solidFill>
                <a:latin typeface="Comic Sans MS"/>
                <a:cs typeface="Comic Sans MS"/>
              </a:rPr>
              <a:t> </a:t>
            </a:r>
            <a:r>
              <a:rPr lang="en-US" sz="2800" b="1" dirty="0" smtClean="0">
                <a:solidFill>
                  <a:srgbClr val="9B08B8"/>
                </a:solidFill>
                <a:latin typeface="Comic Sans MS"/>
                <a:cs typeface="Comic Sans MS"/>
              </a:rPr>
              <a:t>Example 2: </a:t>
            </a:r>
            <a:br>
              <a:rPr lang="en-US" sz="2800" b="1" dirty="0" smtClean="0">
                <a:solidFill>
                  <a:srgbClr val="9B08B8"/>
                </a:solidFill>
                <a:latin typeface="Comic Sans MS"/>
                <a:cs typeface="Comic Sans MS"/>
              </a:rPr>
            </a:br>
            <a:r>
              <a:rPr lang="en-US" sz="2800" b="1" dirty="0" smtClean="0">
                <a:solidFill>
                  <a:srgbClr val="9B08B8"/>
                </a:solidFill>
                <a:latin typeface="Comic Sans MS"/>
                <a:cs typeface="Comic Sans MS"/>
              </a:rPr>
              <a:t>Lower Bounds for Extended Formulations</a:t>
            </a:r>
            <a:endParaRPr lang="en-US" sz="2800" b="1" dirty="0">
              <a:solidFill>
                <a:srgbClr val="9B08B8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530" y="1524000"/>
            <a:ext cx="88392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The extension complexity of </a:t>
            </a:r>
            <a:r>
              <a:rPr lang="en-US" sz="2400" dirty="0" err="1" smtClean="0">
                <a:latin typeface="Comic Sans MS"/>
                <a:cs typeface="Comic Sans MS"/>
              </a:rPr>
              <a:t>polytope</a:t>
            </a:r>
            <a:r>
              <a:rPr lang="en-US" sz="2400" dirty="0" smtClean="0">
                <a:latin typeface="Comic Sans MS"/>
                <a:cs typeface="Comic Sans MS"/>
              </a:rPr>
              <a:t> P is the minimum number of facets of Q so that </a:t>
            </a:r>
            <a:r>
              <a:rPr lang="en-US" sz="2400" dirty="0" err="1" smtClean="0">
                <a:latin typeface="Comic Sans MS"/>
                <a:cs typeface="Comic Sans MS"/>
              </a:rPr>
              <a:t>Proj</a:t>
            </a:r>
            <a:r>
              <a:rPr lang="en-US" sz="2400" baseline="-25000" dirty="0" err="1" smtClean="0">
                <a:latin typeface="Comic Sans MS"/>
                <a:cs typeface="Comic Sans MS"/>
              </a:rPr>
              <a:t>x</a:t>
            </a:r>
            <a:r>
              <a:rPr lang="en-US" sz="2400" dirty="0" smtClean="0">
                <a:latin typeface="Comic Sans MS"/>
                <a:cs typeface="Comic Sans MS"/>
              </a:rPr>
              <a:t>(Q)=P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 </a:t>
            </a:r>
            <a:endParaRPr lang="en-US" sz="2400" dirty="0">
              <a:latin typeface="Comic Sans MS"/>
              <a:cs typeface="Comic Sans MS"/>
            </a:endParaRPr>
          </a:p>
        </p:txBody>
      </p:sp>
      <p:pic>
        <p:nvPicPr>
          <p:cNvPr id="4" name="Picture 3" descr="polytope-exten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667000"/>
            <a:ext cx="3543300" cy="39325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3124200"/>
            <a:ext cx="37245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/>
                <a:cs typeface="Comic Sans MS"/>
              </a:rPr>
              <a:t>x</a:t>
            </a:r>
            <a:r>
              <a:rPr lang="en-US" sz="2400" dirty="0" smtClean="0">
                <a:latin typeface="Comic Sans MS"/>
                <a:cs typeface="Comic Sans MS"/>
              </a:rPr>
              <a:t> in </a:t>
            </a:r>
            <a:r>
              <a:rPr lang="en-US" sz="2400" dirty="0" err="1" smtClean="0">
                <a:latin typeface="Comic Sans MS"/>
                <a:cs typeface="Comic Sans MS"/>
              </a:rPr>
              <a:t>Proj</a:t>
            </a:r>
            <a:r>
              <a:rPr lang="en-US" sz="2400" baseline="-25000" dirty="0" err="1" smtClean="0">
                <a:latin typeface="Comic Sans MS"/>
                <a:cs typeface="Comic Sans MS"/>
              </a:rPr>
              <a:t>x</a:t>
            </a:r>
            <a:r>
              <a:rPr lang="en-US" sz="2400" dirty="0" smtClean="0">
                <a:latin typeface="Comic Sans MS"/>
                <a:cs typeface="Comic Sans MS"/>
              </a:rPr>
              <a:t>(Q) </a:t>
            </a:r>
            <a:r>
              <a:rPr lang="en-US" sz="2400" dirty="0" err="1" smtClean="0">
                <a:latin typeface="Comic Sans MS"/>
                <a:cs typeface="Comic Sans MS"/>
              </a:rPr>
              <a:t>iff</a:t>
            </a:r>
            <a:r>
              <a:rPr lang="en-US" sz="2400" dirty="0" smtClean="0">
                <a:latin typeface="Comic Sans MS"/>
                <a:cs typeface="Comic Sans MS"/>
              </a:rPr>
              <a:t> exists y 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Such that (</a:t>
            </a:r>
            <a:r>
              <a:rPr lang="en-US" sz="2400" dirty="0" err="1" smtClean="0">
                <a:latin typeface="Comic Sans MS"/>
                <a:cs typeface="Comic Sans MS"/>
              </a:rPr>
              <a:t>x,y</a:t>
            </a:r>
            <a:r>
              <a:rPr lang="en-US" sz="2400" dirty="0" smtClean="0">
                <a:latin typeface="Comic Sans MS"/>
                <a:cs typeface="Comic Sans MS"/>
              </a:rPr>
              <a:t>) in Q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30647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More General Refutation Trees</a:t>
            </a:r>
            <a:endParaRPr lang="en-US" sz="3200" b="1" dirty="0">
              <a:solidFill>
                <a:srgbClr val="7030A0"/>
              </a:solidFill>
              <a:latin typeface="Comic Sans MS"/>
              <a:cs typeface="Comic Sans MS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33600" y="1676400"/>
            <a:ext cx="5495925" cy="4102100"/>
            <a:chOff x="1347" y="1024"/>
            <a:chExt cx="3462" cy="2584"/>
          </a:xfrm>
        </p:grpSpPr>
        <p:sp>
          <p:nvSpPr>
            <p:cNvPr id="372741" name="Rectangle 5"/>
            <p:cNvSpPr>
              <a:spLocks noChangeArrowheads="1"/>
            </p:cNvSpPr>
            <p:nvPr/>
          </p:nvSpPr>
          <p:spPr bwMode="auto">
            <a:xfrm>
              <a:off x="3408" y="1024"/>
              <a:ext cx="240" cy="1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b="1">
                  <a:solidFill>
                    <a:schemeClr val="accent2"/>
                  </a:solidFill>
                </a:rPr>
                <a:t>a</a:t>
              </a:r>
              <a:endParaRPr lang="en-US" sz="3200" b="1">
                <a:solidFill>
                  <a:schemeClr val="accent2"/>
                </a:solidFill>
              </a:endParaRPr>
            </a:p>
          </p:txBody>
        </p:sp>
        <p:sp>
          <p:nvSpPr>
            <p:cNvPr id="372742" name="Rectangle 6"/>
            <p:cNvSpPr>
              <a:spLocks noChangeArrowheads="1"/>
            </p:cNvSpPr>
            <p:nvPr/>
          </p:nvSpPr>
          <p:spPr bwMode="auto">
            <a:xfrm>
              <a:off x="2640" y="1668"/>
              <a:ext cx="240" cy="1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b="1">
                  <a:solidFill>
                    <a:schemeClr val="accent2"/>
                  </a:solidFill>
                </a:rPr>
                <a:t>b</a:t>
              </a:r>
              <a:endParaRPr lang="en-US" sz="3200" b="1">
                <a:solidFill>
                  <a:schemeClr val="accent2"/>
                </a:solidFill>
              </a:endParaRPr>
            </a:p>
          </p:txBody>
        </p:sp>
        <p:sp>
          <p:nvSpPr>
            <p:cNvPr id="372743" name="Rectangle 7"/>
            <p:cNvSpPr>
              <a:spLocks noChangeArrowheads="1"/>
            </p:cNvSpPr>
            <p:nvPr/>
          </p:nvSpPr>
          <p:spPr bwMode="auto">
            <a:xfrm>
              <a:off x="4128" y="1668"/>
              <a:ext cx="240" cy="1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b="1">
                  <a:solidFill>
                    <a:schemeClr val="accent2"/>
                  </a:solidFill>
                </a:rPr>
                <a:t>b</a:t>
              </a:r>
              <a:endParaRPr lang="en-US" sz="3200" b="1">
                <a:solidFill>
                  <a:schemeClr val="accent2"/>
                </a:solidFill>
              </a:endParaRPr>
            </a:p>
          </p:txBody>
        </p:sp>
        <p:sp>
          <p:nvSpPr>
            <p:cNvPr id="372744" name="Rectangle 8"/>
            <p:cNvSpPr>
              <a:spLocks noChangeArrowheads="1"/>
            </p:cNvSpPr>
            <p:nvPr/>
          </p:nvSpPr>
          <p:spPr bwMode="auto">
            <a:xfrm>
              <a:off x="2112" y="2358"/>
              <a:ext cx="240" cy="1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b="1">
                  <a:solidFill>
                    <a:schemeClr val="accent2"/>
                  </a:solidFill>
                </a:rPr>
                <a:t>c</a:t>
              </a:r>
              <a:endParaRPr lang="en-US" sz="3200" b="1">
                <a:solidFill>
                  <a:schemeClr val="accent2"/>
                </a:solidFill>
              </a:endParaRPr>
            </a:p>
          </p:txBody>
        </p:sp>
        <p:sp>
          <p:nvSpPr>
            <p:cNvPr id="372745" name="Rectangle 9"/>
            <p:cNvSpPr>
              <a:spLocks noChangeArrowheads="1"/>
            </p:cNvSpPr>
            <p:nvPr/>
          </p:nvSpPr>
          <p:spPr bwMode="auto">
            <a:xfrm>
              <a:off x="3696" y="2358"/>
              <a:ext cx="240" cy="1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b="1">
                  <a:solidFill>
                    <a:schemeClr val="accent2"/>
                  </a:solidFill>
                </a:rPr>
                <a:t>d</a:t>
              </a:r>
              <a:endParaRPr lang="en-US" sz="3200" b="1">
                <a:solidFill>
                  <a:schemeClr val="accent2"/>
                </a:solidFill>
              </a:endParaRPr>
            </a:p>
          </p:txBody>
        </p:sp>
        <p:cxnSp>
          <p:nvCxnSpPr>
            <p:cNvPr id="372746" name="AutoShape 10"/>
            <p:cNvCxnSpPr>
              <a:cxnSpLocks noChangeShapeType="1"/>
              <a:stCxn id="372742" idx="0"/>
              <a:endCxn id="372741" idx="2"/>
            </p:cNvCxnSpPr>
            <p:nvPr/>
          </p:nvCxnSpPr>
          <p:spPr bwMode="auto">
            <a:xfrm flipV="1">
              <a:off x="2760" y="1217"/>
              <a:ext cx="768" cy="44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72747" name="AutoShape 11"/>
            <p:cNvCxnSpPr>
              <a:cxnSpLocks noChangeShapeType="1"/>
              <a:stCxn id="372741" idx="2"/>
              <a:endCxn id="372743" idx="0"/>
            </p:cNvCxnSpPr>
            <p:nvPr/>
          </p:nvCxnSpPr>
          <p:spPr bwMode="auto">
            <a:xfrm>
              <a:off x="3528" y="1217"/>
              <a:ext cx="720" cy="44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72748" name="AutoShape 12"/>
            <p:cNvCxnSpPr>
              <a:cxnSpLocks noChangeShapeType="1"/>
              <a:stCxn id="372742" idx="2"/>
              <a:endCxn id="372744" idx="0"/>
            </p:cNvCxnSpPr>
            <p:nvPr/>
          </p:nvCxnSpPr>
          <p:spPr bwMode="auto">
            <a:xfrm flipH="1">
              <a:off x="2232" y="1861"/>
              <a:ext cx="528" cy="48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72749" name="AutoShape 13"/>
            <p:cNvCxnSpPr>
              <a:cxnSpLocks noChangeShapeType="1"/>
              <a:stCxn id="372743" idx="2"/>
              <a:endCxn id="372745" idx="0"/>
            </p:cNvCxnSpPr>
            <p:nvPr/>
          </p:nvCxnSpPr>
          <p:spPr bwMode="auto">
            <a:xfrm flipH="1">
              <a:off x="3816" y="1861"/>
              <a:ext cx="432" cy="48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372750" name="Oval 14"/>
            <p:cNvSpPr>
              <a:spLocks noChangeArrowheads="1"/>
            </p:cNvSpPr>
            <p:nvPr/>
          </p:nvSpPr>
          <p:spPr bwMode="auto">
            <a:xfrm>
              <a:off x="3024" y="2358"/>
              <a:ext cx="201" cy="19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 dirty="0">
                <a:solidFill>
                  <a:schemeClr val="bg1"/>
                </a:solidFill>
                <a:latin typeface="Symbol" pitchFamily="18" charset="2"/>
              </a:endParaRPr>
            </a:p>
          </p:txBody>
        </p:sp>
        <p:sp>
          <p:nvSpPr>
            <p:cNvPr id="372751" name="Oval 15"/>
            <p:cNvSpPr>
              <a:spLocks noChangeArrowheads="1"/>
            </p:cNvSpPr>
            <p:nvPr/>
          </p:nvSpPr>
          <p:spPr bwMode="auto">
            <a:xfrm>
              <a:off x="4608" y="2358"/>
              <a:ext cx="201" cy="19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 dirty="0">
                <a:solidFill>
                  <a:schemeClr val="bg1"/>
                </a:solidFill>
                <a:latin typeface="Symbol" pitchFamily="18" charset="2"/>
              </a:endParaRPr>
            </a:p>
          </p:txBody>
        </p:sp>
        <p:sp>
          <p:nvSpPr>
            <p:cNvPr id="372752" name="Oval 16"/>
            <p:cNvSpPr>
              <a:spLocks noChangeArrowheads="1"/>
            </p:cNvSpPr>
            <p:nvPr/>
          </p:nvSpPr>
          <p:spPr bwMode="auto">
            <a:xfrm>
              <a:off x="2496" y="3134"/>
              <a:ext cx="201" cy="19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 dirty="0">
                <a:solidFill>
                  <a:schemeClr val="bg1"/>
                </a:solidFill>
                <a:latin typeface="Symbol" pitchFamily="18" charset="2"/>
              </a:endParaRPr>
            </a:p>
          </p:txBody>
        </p:sp>
        <p:sp>
          <p:nvSpPr>
            <p:cNvPr id="372753" name="Oval 17"/>
            <p:cNvSpPr>
              <a:spLocks noChangeArrowheads="1"/>
            </p:cNvSpPr>
            <p:nvPr/>
          </p:nvSpPr>
          <p:spPr bwMode="auto">
            <a:xfrm>
              <a:off x="1603" y="3134"/>
              <a:ext cx="201" cy="19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 dirty="0">
                <a:solidFill>
                  <a:schemeClr val="bg1"/>
                </a:solidFill>
                <a:latin typeface="Symbol" pitchFamily="18" charset="2"/>
              </a:endParaRPr>
            </a:p>
          </p:txBody>
        </p:sp>
        <p:sp>
          <p:nvSpPr>
            <p:cNvPr id="372754" name="Oval 18"/>
            <p:cNvSpPr>
              <a:spLocks noChangeArrowheads="1"/>
            </p:cNvSpPr>
            <p:nvPr/>
          </p:nvSpPr>
          <p:spPr bwMode="auto">
            <a:xfrm>
              <a:off x="3408" y="3134"/>
              <a:ext cx="201" cy="19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 dirty="0">
                <a:solidFill>
                  <a:schemeClr val="bg1"/>
                </a:solidFill>
                <a:latin typeface="Symbol" pitchFamily="18" charset="2"/>
              </a:endParaRPr>
            </a:p>
          </p:txBody>
        </p:sp>
        <p:sp>
          <p:nvSpPr>
            <p:cNvPr id="372755" name="Oval 19"/>
            <p:cNvSpPr>
              <a:spLocks noChangeArrowheads="1"/>
            </p:cNvSpPr>
            <p:nvPr/>
          </p:nvSpPr>
          <p:spPr bwMode="auto">
            <a:xfrm>
              <a:off x="4128" y="3134"/>
              <a:ext cx="201" cy="19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 dirty="0">
                <a:solidFill>
                  <a:schemeClr val="bg1"/>
                </a:solidFill>
                <a:latin typeface="Symbol" pitchFamily="18" charset="2"/>
              </a:endParaRPr>
            </a:p>
          </p:txBody>
        </p:sp>
        <p:cxnSp>
          <p:nvCxnSpPr>
            <p:cNvPr id="372756" name="AutoShape 20"/>
            <p:cNvCxnSpPr>
              <a:cxnSpLocks noChangeShapeType="1"/>
              <a:stCxn id="372742" idx="2"/>
              <a:endCxn id="372750" idx="0"/>
            </p:cNvCxnSpPr>
            <p:nvPr/>
          </p:nvCxnSpPr>
          <p:spPr bwMode="auto">
            <a:xfrm>
              <a:off x="2760" y="1861"/>
              <a:ext cx="365" cy="48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72757" name="AutoShape 21"/>
            <p:cNvCxnSpPr>
              <a:cxnSpLocks noChangeShapeType="1"/>
              <a:stCxn id="372743" idx="2"/>
              <a:endCxn id="372751" idx="0"/>
            </p:cNvCxnSpPr>
            <p:nvPr/>
          </p:nvCxnSpPr>
          <p:spPr bwMode="auto">
            <a:xfrm>
              <a:off x="4248" y="1861"/>
              <a:ext cx="461" cy="48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72758" name="AutoShape 22"/>
            <p:cNvCxnSpPr>
              <a:cxnSpLocks noChangeShapeType="1"/>
              <a:stCxn id="372744" idx="2"/>
              <a:endCxn id="372753" idx="0"/>
            </p:cNvCxnSpPr>
            <p:nvPr/>
          </p:nvCxnSpPr>
          <p:spPr bwMode="auto">
            <a:xfrm flipH="1">
              <a:off x="1704" y="2551"/>
              <a:ext cx="528" cy="5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72759" name="AutoShape 23"/>
            <p:cNvCxnSpPr>
              <a:cxnSpLocks noChangeShapeType="1"/>
              <a:stCxn id="372744" idx="2"/>
              <a:endCxn id="372752" idx="0"/>
            </p:cNvCxnSpPr>
            <p:nvPr/>
          </p:nvCxnSpPr>
          <p:spPr bwMode="auto">
            <a:xfrm>
              <a:off x="2232" y="2551"/>
              <a:ext cx="365" cy="5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72760" name="AutoShape 24"/>
            <p:cNvCxnSpPr>
              <a:cxnSpLocks noChangeShapeType="1"/>
              <a:stCxn id="372745" idx="2"/>
              <a:endCxn id="372754" idx="0"/>
            </p:cNvCxnSpPr>
            <p:nvPr/>
          </p:nvCxnSpPr>
          <p:spPr bwMode="auto">
            <a:xfrm flipH="1">
              <a:off x="3509" y="2551"/>
              <a:ext cx="307" cy="5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72761" name="AutoShape 25"/>
            <p:cNvCxnSpPr>
              <a:cxnSpLocks noChangeShapeType="1"/>
              <a:stCxn id="372745" idx="2"/>
              <a:endCxn id="372755" idx="0"/>
            </p:cNvCxnSpPr>
            <p:nvPr/>
          </p:nvCxnSpPr>
          <p:spPr bwMode="auto">
            <a:xfrm>
              <a:off x="3816" y="2551"/>
              <a:ext cx="413" cy="5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372762" name="Text Box 26"/>
            <p:cNvSpPr txBox="1">
              <a:spLocks noChangeArrowheads="1"/>
            </p:cNvSpPr>
            <p:nvPr/>
          </p:nvSpPr>
          <p:spPr bwMode="auto">
            <a:xfrm>
              <a:off x="2809" y="1211"/>
              <a:ext cx="3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400" b="1" dirty="0" smtClean="0">
                  <a:solidFill>
                    <a:schemeClr val="tx1"/>
                  </a:solidFill>
                  <a:sym typeface="Symbol" pitchFamily="18" charset="2"/>
                </a:rPr>
                <a:t>f</a:t>
              </a:r>
              <a:endParaRPr lang="en-US" sz="2400" b="1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372763" name="Rectangle 27"/>
            <p:cNvSpPr>
              <a:spLocks noChangeArrowheads="1"/>
            </p:cNvSpPr>
            <p:nvPr/>
          </p:nvSpPr>
          <p:spPr bwMode="auto">
            <a:xfrm>
              <a:off x="3943" y="1211"/>
              <a:ext cx="1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2400" b="1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372764" name="Rectangle 28"/>
            <p:cNvSpPr>
              <a:spLocks noChangeArrowheads="1"/>
            </p:cNvSpPr>
            <p:nvPr/>
          </p:nvSpPr>
          <p:spPr bwMode="auto">
            <a:xfrm>
              <a:off x="2164" y="1855"/>
              <a:ext cx="34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400" b="1" dirty="0" smtClean="0">
                  <a:solidFill>
                    <a:schemeClr val="tx1"/>
                  </a:solidFill>
                  <a:sym typeface="Symbol" pitchFamily="18" charset="2"/>
                </a:rPr>
                <a:t></a:t>
              </a:r>
              <a:r>
                <a:rPr lang="en-US" sz="2400" b="1" dirty="0">
                  <a:sym typeface="Symbol" pitchFamily="18" charset="2"/>
                </a:rPr>
                <a:t>g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372765" name="Rectangle 29"/>
            <p:cNvSpPr>
              <a:spLocks noChangeArrowheads="1"/>
            </p:cNvSpPr>
            <p:nvPr/>
          </p:nvSpPr>
          <p:spPr bwMode="auto">
            <a:xfrm>
              <a:off x="3216" y="2720"/>
              <a:ext cx="41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400" b="1" dirty="0" smtClean="0">
                  <a:solidFill>
                    <a:schemeClr val="tx1"/>
                  </a:solidFill>
                  <a:sym typeface="Symbol" pitchFamily="18" charset="2"/>
                </a:rPr>
                <a:t></a:t>
              </a:r>
              <a:r>
                <a:rPr lang="en-US" sz="2400" b="1" dirty="0" smtClean="0">
                  <a:sym typeface="Symbol" pitchFamily="18" charset="2"/>
                </a:rPr>
                <a:t>f2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372766" name="Rectangle 30"/>
            <p:cNvSpPr>
              <a:spLocks noChangeArrowheads="1"/>
            </p:cNvSpPr>
            <p:nvPr/>
          </p:nvSpPr>
          <p:spPr bwMode="auto">
            <a:xfrm>
              <a:off x="3648" y="1896"/>
              <a:ext cx="4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400" b="1" dirty="0" smtClean="0">
                  <a:solidFill>
                    <a:schemeClr val="tx1"/>
                  </a:solidFill>
                  <a:sym typeface="Symbol" pitchFamily="18" charset="2"/>
                </a:rPr>
                <a:t></a:t>
              </a:r>
              <a:r>
                <a:rPr lang="en-US" sz="2400" b="1" dirty="0">
                  <a:sym typeface="Symbol" pitchFamily="18" charset="2"/>
                </a:rPr>
                <a:t>h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372767" name="Rectangle 31"/>
            <p:cNvSpPr>
              <a:spLocks noChangeArrowheads="1"/>
            </p:cNvSpPr>
            <p:nvPr/>
          </p:nvSpPr>
          <p:spPr bwMode="auto">
            <a:xfrm>
              <a:off x="2893" y="1855"/>
              <a:ext cx="20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400" b="1" dirty="0"/>
                <a:t>g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372768" name="Rectangle 32"/>
            <p:cNvSpPr>
              <a:spLocks noChangeArrowheads="1"/>
            </p:cNvSpPr>
            <p:nvPr/>
          </p:nvSpPr>
          <p:spPr bwMode="auto">
            <a:xfrm>
              <a:off x="4051" y="2674"/>
              <a:ext cx="27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400" b="1" dirty="0" smtClean="0"/>
                <a:t>f2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372769" name="Rectangle 33"/>
            <p:cNvSpPr>
              <a:spLocks noChangeArrowheads="1"/>
            </p:cNvSpPr>
            <p:nvPr/>
          </p:nvSpPr>
          <p:spPr bwMode="auto">
            <a:xfrm>
              <a:off x="4477" y="1896"/>
              <a:ext cx="22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400" b="1" dirty="0"/>
                <a:t>h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372770" name="Rectangle 34"/>
            <p:cNvSpPr>
              <a:spLocks noChangeArrowheads="1"/>
            </p:cNvSpPr>
            <p:nvPr/>
          </p:nvSpPr>
          <p:spPr bwMode="auto">
            <a:xfrm>
              <a:off x="1347" y="3318"/>
              <a:ext cx="1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372771" name="Rectangle 35"/>
            <p:cNvSpPr>
              <a:spLocks noChangeArrowheads="1"/>
            </p:cNvSpPr>
            <p:nvPr/>
          </p:nvSpPr>
          <p:spPr bwMode="auto">
            <a:xfrm>
              <a:off x="2396" y="3356"/>
              <a:ext cx="1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372772" name="Rectangle 36"/>
            <p:cNvSpPr>
              <a:spLocks noChangeArrowheads="1"/>
            </p:cNvSpPr>
            <p:nvPr/>
          </p:nvSpPr>
          <p:spPr bwMode="auto">
            <a:xfrm>
              <a:off x="2900" y="2582"/>
              <a:ext cx="1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372773" name="Rectangle 37"/>
            <p:cNvSpPr>
              <a:spLocks noChangeArrowheads="1"/>
            </p:cNvSpPr>
            <p:nvPr/>
          </p:nvSpPr>
          <p:spPr bwMode="auto">
            <a:xfrm>
              <a:off x="4608" y="2582"/>
              <a:ext cx="1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372774" name="Rectangle 38"/>
            <p:cNvSpPr>
              <a:spLocks noChangeArrowheads="1"/>
            </p:cNvSpPr>
            <p:nvPr/>
          </p:nvSpPr>
          <p:spPr bwMode="auto">
            <a:xfrm>
              <a:off x="3268" y="3356"/>
              <a:ext cx="1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372775" name="Rectangle 39"/>
            <p:cNvSpPr>
              <a:spLocks noChangeArrowheads="1"/>
            </p:cNvSpPr>
            <p:nvPr/>
          </p:nvSpPr>
          <p:spPr bwMode="auto">
            <a:xfrm>
              <a:off x="4048" y="3355"/>
              <a:ext cx="1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372776" name="Rectangle 40"/>
            <p:cNvSpPr>
              <a:spLocks noChangeArrowheads="1"/>
            </p:cNvSpPr>
            <p:nvPr/>
          </p:nvSpPr>
          <p:spPr bwMode="auto">
            <a:xfrm>
              <a:off x="1716" y="2545"/>
              <a:ext cx="35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400" b="1" dirty="0" smtClean="0">
                  <a:solidFill>
                    <a:schemeClr val="tx1"/>
                  </a:solidFill>
                  <a:sym typeface="Symbol" pitchFamily="18" charset="2"/>
                </a:rPr>
                <a:t></a:t>
              </a:r>
              <a:r>
                <a:rPr lang="en-US" sz="2400" b="1" dirty="0">
                  <a:sym typeface="Symbol" pitchFamily="18" charset="2"/>
                </a:rPr>
                <a:t>h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372777" name="Rectangle 41"/>
            <p:cNvSpPr>
              <a:spLocks noChangeArrowheads="1"/>
            </p:cNvSpPr>
            <p:nvPr/>
          </p:nvSpPr>
          <p:spPr bwMode="auto">
            <a:xfrm>
              <a:off x="2416" y="2545"/>
              <a:ext cx="22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400" b="1" dirty="0"/>
                <a:t>h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6019800" y="1905000"/>
            <a:ext cx="53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ym typeface="Symbol" pitchFamily="18" charset="2"/>
              </a:rPr>
              <a:t>f</a:t>
            </a:r>
            <a:endParaRPr lang="en-US" b="1" dirty="0">
              <a:latin typeface="Symbol" pitchFamily="18" charset="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4800" y="1676400"/>
            <a:ext cx="361672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Decision queries are functions </a:t>
            </a:r>
          </a:p>
          <a:p>
            <a:r>
              <a:rPr lang="en-US" dirty="0" smtClean="0">
                <a:latin typeface="Comic Sans MS"/>
                <a:cs typeface="Comic Sans MS"/>
              </a:rPr>
              <a:t>    from complexity class C</a:t>
            </a:r>
          </a:p>
          <a:p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Leaves </a:t>
            </a:r>
            <a:r>
              <a:rPr lang="en-US" dirty="0" err="1" smtClean="0">
                <a:latin typeface="Comic Sans MS"/>
                <a:cs typeface="Comic Sans MS"/>
              </a:rPr>
              <a:t>labelled</a:t>
            </a:r>
            <a:r>
              <a:rPr lang="en-US" dirty="0" smtClean="0">
                <a:latin typeface="Comic Sans MS"/>
                <a:cs typeface="Comic Sans MS"/>
              </a:rPr>
              <a:t> with truth table</a:t>
            </a:r>
          </a:p>
          <a:p>
            <a:r>
              <a:rPr lang="en-US" dirty="0" smtClean="0">
                <a:latin typeface="Comic Sans MS"/>
                <a:cs typeface="Comic Sans MS"/>
              </a:rPr>
              <a:t>	contradictions.</a:t>
            </a:r>
          </a:p>
          <a:p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Example:   f = (A v B),</a:t>
            </a:r>
          </a:p>
          <a:p>
            <a:r>
              <a:rPr lang="en-US" dirty="0" smtClean="0">
                <a:latin typeface="Comic Sans MS"/>
                <a:cs typeface="Comic Sans MS"/>
              </a:rPr>
              <a:t>	  h = A,</a:t>
            </a:r>
          </a:p>
          <a:p>
            <a:r>
              <a:rPr lang="en-US" dirty="0" smtClean="0">
                <a:latin typeface="Comic Sans MS"/>
                <a:cs typeface="Comic Sans MS"/>
              </a:rPr>
              <a:t>	  f2 = B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9B08B8"/>
                </a:solidFill>
                <a:latin typeface="Comic Sans MS"/>
                <a:cs typeface="Comic Sans MS"/>
              </a:rPr>
              <a:t>Applications of EFs</a:t>
            </a:r>
            <a:endParaRPr lang="en-US" sz="3600" b="1" dirty="0">
              <a:solidFill>
                <a:srgbClr val="9B08B8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610600" cy="5410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Through EFs we can (sometimes) reduce the number of facets exponentially!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When this can be done, we can run standard LP algorithm </a:t>
            </a:r>
          </a:p>
          <a:p>
            <a:r>
              <a:rPr lang="en-US" sz="2400" dirty="0">
                <a:latin typeface="Comic Sans MS"/>
                <a:cs typeface="Comic Sans MS"/>
              </a:rPr>
              <a:t>O</a:t>
            </a:r>
            <a:r>
              <a:rPr lang="en-US" sz="2400" dirty="0" smtClean="0">
                <a:latin typeface="Comic Sans MS"/>
                <a:cs typeface="Comic Sans MS"/>
              </a:rPr>
              <a:t>ne of the more common approaches attempting to show P=NP is EF’s:</a:t>
            </a:r>
          </a:p>
          <a:p>
            <a:pPr marL="0" indent="0">
              <a:buNone/>
            </a:pPr>
            <a:r>
              <a:rPr lang="en-US" sz="2400" dirty="0">
                <a:latin typeface="Comic Sans MS"/>
                <a:cs typeface="Comic Sans MS"/>
              </a:rPr>
              <a:t>	</a:t>
            </a:r>
            <a:r>
              <a:rPr lang="en-US" sz="2400" dirty="0" smtClean="0">
                <a:latin typeface="Comic Sans MS"/>
                <a:cs typeface="Comic Sans MS"/>
              </a:rPr>
              <a:t>TSP </a:t>
            </a:r>
            <a:r>
              <a:rPr lang="en-US" sz="2400" dirty="0" err="1" smtClean="0">
                <a:latin typeface="Comic Sans MS"/>
                <a:cs typeface="Comic Sans MS"/>
              </a:rPr>
              <a:t>polytope</a:t>
            </a:r>
            <a:r>
              <a:rPr lang="en-US" sz="2400" dirty="0" smtClean="0">
                <a:latin typeface="Comic Sans MS"/>
                <a:cs typeface="Comic Sans MS"/>
              </a:rPr>
              <a:t>= {1</a:t>
            </a:r>
            <a:r>
              <a:rPr lang="en-US" sz="2400" baseline="-25000" dirty="0" smtClean="0">
                <a:latin typeface="Comic Sans MS"/>
                <a:cs typeface="Comic Sans MS"/>
              </a:rPr>
              <a:t>F</a:t>
            </a:r>
            <a:r>
              <a:rPr lang="en-US" sz="2400" dirty="0" smtClean="0">
                <a:latin typeface="Comic Sans MS"/>
                <a:cs typeface="Comic Sans MS"/>
              </a:rPr>
              <a:t> : F is the set of edges of 					a tour of </a:t>
            </a:r>
            <a:r>
              <a:rPr lang="en-US" sz="2400" dirty="0" err="1" smtClean="0">
                <a:latin typeface="Comic Sans MS"/>
                <a:cs typeface="Comic Sans MS"/>
              </a:rPr>
              <a:t>K</a:t>
            </a:r>
            <a:r>
              <a:rPr lang="en-US" sz="2400" baseline="-25000" dirty="0" err="1" smtClean="0">
                <a:latin typeface="Comic Sans MS"/>
                <a:cs typeface="Comic Sans MS"/>
              </a:rPr>
              <a:t>n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}</a:t>
            </a:r>
            <a:endParaRPr lang="en-US" sz="2400" baseline="-250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400" baseline="-25000" dirty="0">
                <a:latin typeface="Comic Sans MS"/>
                <a:cs typeface="Comic Sans MS"/>
              </a:rPr>
              <a:t>	</a:t>
            </a:r>
            <a:r>
              <a:rPr lang="en-US" sz="2400" dirty="0" smtClean="0">
                <a:latin typeface="Comic Sans MS"/>
                <a:cs typeface="Comic Sans MS"/>
              </a:rPr>
              <a:t>A </a:t>
            </a:r>
            <a:r>
              <a:rPr lang="en-US" sz="2400" dirty="0" err="1" smtClean="0">
                <a:latin typeface="Comic Sans MS"/>
                <a:cs typeface="Comic Sans MS"/>
              </a:rPr>
              <a:t>polysize</a:t>
            </a:r>
            <a:r>
              <a:rPr lang="en-US" sz="2400" dirty="0" smtClean="0">
                <a:latin typeface="Comic Sans MS"/>
                <a:cs typeface="Comic Sans MS"/>
              </a:rPr>
              <a:t> EF for TSP </a:t>
            </a:r>
            <a:r>
              <a:rPr lang="en-US" sz="2400" dirty="0" err="1" smtClean="0">
                <a:latin typeface="Comic Sans MS"/>
                <a:cs typeface="Comic Sans MS"/>
              </a:rPr>
              <a:t>polytope</a:t>
            </a:r>
            <a:r>
              <a:rPr lang="en-US" sz="2400" dirty="0" smtClean="0">
                <a:latin typeface="Comic Sans MS"/>
                <a:cs typeface="Comic Sans MS"/>
              </a:rPr>
              <a:t> implies P=NP!</a:t>
            </a:r>
          </a:p>
          <a:p>
            <a:pPr marL="0" indent="0">
              <a:buNone/>
            </a:pPr>
            <a:endParaRPr lang="en-US" sz="24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400" b="1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Caveat:</a:t>
            </a: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Does not characterize all LPs. Restriction: the </a:t>
            </a:r>
            <a:r>
              <a:rPr lang="en-US" sz="24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polytope</a:t>
            </a: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must be independent of the instance</a:t>
            </a:r>
            <a:endParaRPr lang="en-US" sz="2400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13376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9B08B8"/>
                </a:solidFill>
                <a:latin typeface="Comic Sans MS"/>
                <a:cs typeface="Comic Sans MS"/>
              </a:rPr>
              <a:t>A Brief History of EF Lower Bounds</a:t>
            </a:r>
            <a:endParaRPr lang="en-US" sz="3600" b="1" dirty="0">
              <a:solidFill>
                <a:srgbClr val="9B08B8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534400" cy="5378450"/>
          </a:xfrm>
        </p:spPr>
        <p:txBody>
          <a:bodyPr>
            <a:noAutofit/>
          </a:bodyPr>
          <a:lstStyle/>
          <a:p>
            <a:r>
              <a:rPr lang="en-US" sz="20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Yannakakis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‘90: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>
                <a:latin typeface="Comic Sans MS"/>
                <a:cs typeface="Comic Sans MS"/>
              </a:rPr>
              <a:t>S</a:t>
            </a:r>
            <a:r>
              <a:rPr lang="en-US" sz="2000" dirty="0" smtClean="0">
                <a:latin typeface="Comic Sans MS"/>
                <a:cs typeface="Comic Sans MS"/>
              </a:rPr>
              <a:t>ymmetric EFs for TSP have size 2</a:t>
            </a:r>
            <a:r>
              <a:rPr lang="en-US" sz="2000" baseline="30000" dirty="0" smtClean="0">
                <a:latin typeface="Comic Sans MS"/>
                <a:cs typeface="Comic Sans MS"/>
              </a:rPr>
              <a:t>Ω(n)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FMPTW ‘12: </a:t>
            </a:r>
            <a:r>
              <a:rPr lang="en-US" sz="2000" dirty="0" smtClean="0">
                <a:latin typeface="Comic Sans MS"/>
                <a:cs typeface="Comic Sans MS"/>
              </a:rPr>
              <a:t>Any EF for clique has size 2</a:t>
            </a:r>
            <a:r>
              <a:rPr lang="en-US" sz="2000" baseline="30000" dirty="0" smtClean="0">
                <a:latin typeface="Comic Sans MS"/>
                <a:cs typeface="Comic Sans MS"/>
              </a:rPr>
              <a:t>Ω(n) </a:t>
            </a:r>
            <a:r>
              <a:rPr lang="en-US" sz="2000" dirty="0" smtClean="0">
                <a:latin typeface="Comic Sans MS"/>
                <a:cs typeface="Comic Sans MS"/>
              </a:rPr>
              <a:t>, also TSP</a:t>
            </a:r>
            <a:endParaRPr lang="en-US" sz="2000" baseline="30000" dirty="0" smtClean="0">
              <a:latin typeface="Comic Sans MS"/>
              <a:cs typeface="Comic Sans MS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BFPS </a:t>
            </a:r>
            <a:r>
              <a:rPr lang="fr-FR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’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12:</a:t>
            </a:r>
            <a:r>
              <a:rPr lang="en-US" sz="2000" dirty="0" smtClean="0">
                <a:latin typeface="Comic Sans MS"/>
                <a:cs typeface="Comic Sans MS"/>
              </a:rPr>
              <a:t> EF approximating clique within n</a:t>
            </a:r>
            <a:r>
              <a:rPr lang="en-US" sz="2000" baseline="30000" dirty="0" smtClean="0">
                <a:latin typeface="Comic Sans MS"/>
                <a:cs typeface="Comic Sans MS"/>
              </a:rPr>
              <a:t>½-</a:t>
            </a:r>
            <a:r>
              <a:rPr lang="en-US" sz="2000" baseline="30000" dirty="0" smtClean="0">
                <a:latin typeface="Comic Sans MS"/>
                <a:ea typeface="Lucida Grande"/>
                <a:cs typeface="Comic Sans MS"/>
              </a:rPr>
              <a:t>ε </a:t>
            </a:r>
            <a:r>
              <a:rPr lang="en-US" sz="2000" dirty="0" smtClean="0">
                <a:latin typeface="Comic Sans MS"/>
                <a:ea typeface="Lucida Grande"/>
                <a:cs typeface="Comic Sans MS"/>
              </a:rPr>
              <a:t>has size </a:t>
            </a:r>
            <a:r>
              <a:rPr lang="en-US" sz="2000" dirty="0" err="1" smtClean="0">
                <a:latin typeface="Comic Sans MS"/>
                <a:ea typeface="Lucida Grande"/>
                <a:cs typeface="Comic Sans MS"/>
              </a:rPr>
              <a:t>exp</a:t>
            </a:r>
            <a:r>
              <a:rPr lang="en-US" sz="2000" dirty="0" smtClean="0">
                <a:latin typeface="Comic Sans MS"/>
                <a:ea typeface="Lucida Grande"/>
                <a:cs typeface="Comic Sans MS"/>
              </a:rPr>
              <a:t>(</a:t>
            </a:r>
            <a:r>
              <a:rPr lang="en-US" sz="2000" dirty="0" err="1" smtClean="0">
                <a:latin typeface="Comic Sans MS"/>
                <a:ea typeface="Lucida Grande"/>
                <a:cs typeface="Comic Sans MS"/>
              </a:rPr>
              <a:t>n</a:t>
            </a:r>
            <a:r>
              <a:rPr lang="en-US" sz="2000" baseline="30000" dirty="0" err="1" smtClean="0">
                <a:latin typeface="Comic Sans MS"/>
                <a:ea typeface="Lucida Grande"/>
                <a:cs typeface="Comic Sans MS"/>
              </a:rPr>
              <a:t>ε</a:t>
            </a:r>
            <a:r>
              <a:rPr lang="en-US" sz="2000" dirty="0" smtClean="0">
                <a:latin typeface="Comic Sans MS"/>
                <a:ea typeface="Lucida Grande"/>
                <a:cs typeface="Comic Sans MS"/>
              </a:rPr>
              <a:t>)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Comic Sans MS"/>
                <a:ea typeface="Lucida Grande"/>
                <a:cs typeface="Comic Sans MS"/>
              </a:rPr>
              <a:t>BM </a:t>
            </a:r>
            <a:r>
              <a:rPr lang="fr-FR" sz="2000" b="1" dirty="0" smtClean="0">
                <a:solidFill>
                  <a:srgbClr val="0000FF"/>
                </a:solidFill>
                <a:latin typeface="Comic Sans MS"/>
                <a:ea typeface="Lucida Grande"/>
                <a:cs typeface="Comic Sans MS"/>
              </a:rPr>
              <a:t>’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ea typeface="Lucida Grande"/>
                <a:cs typeface="Comic Sans MS"/>
              </a:rPr>
              <a:t>13, BK </a:t>
            </a:r>
            <a:r>
              <a:rPr lang="fr-FR" sz="2000" b="1" dirty="0" smtClean="0">
                <a:solidFill>
                  <a:srgbClr val="0000FF"/>
                </a:solidFill>
                <a:latin typeface="Comic Sans MS"/>
                <a:ea typeface="Lucida Grande"/>
                <a:cs typeface="Comic Sans MS"/>
              </a:rPr>
              <a:t>’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ea typeface="Lucida Grande"/>
                <a:cs typeface="Comic Sans MS"/>
              </a:rPr>
              <a:t>13:</a:t>
            </a:r>
            <a:r>
              <a:rPr lang="en-US" sz="2000" dirty="0" smtClean="0">
                <a:latin typeface="Comic Sans MS"/>
                <a:ea typeface="Lucida Grande"/>
                <a:cs typeface="Comic Sans MS"/>
              </a:rPr>
              <a:t> EF approximating clique within n</a:t>
            </a:r>
            <a:r>
              <a:rPr lang="en-US" sz="2000" baseline="30000" dirty="0" smtClean="0">
                <a:latin typeface="Comic Sans MS"/>
                <a:ea typeface="Lucida Grande"/>
                <a:cs typeface="Comic Sans MS"/>
              </a:rPr>
              <a:t>1-ε </a:t>
            </a:r>
            <a:r>
              <a:rPr lang="en-US" sz="2000" dirty="0" smtClean="0">
                <a:latin typeface="Comic Sans MS"/>
                <a:ea typeface="Lucida Grande"/>
                <a:cs typeface="Comic Sans MS"/>
              </a:rPr>
              <a:t>has size </a:t>
            </a:r>
            <a:r>
              <a:rPr lang="en-US" sz="2000" dirty="0" err="1" smtClean="0">
                <a:latin typeface="Comic Sans MS"/>
                <a:ea typeface="Lucida Grande"/>
                <a:cs typeface="Comic Sans MS"/>
              </a:rPr>
              <a:t>exp</a:t>
            </a:r>
            <a:r>
              <a:rPr lang="en-US" sz="2000" dirty="0" smtClean="0">
                <a:latin typeface="Comic Sans MS"/>
                <a:ea typeface="Lucida Grande"/>
                <a:cs typeface="Comic Sans MS"/>
              </a:rPr>
              <a:t>(</a:t>
            </a:r>
            <a:r>
              <a:rPr lang="en-US" sz="2000" dirty="0" err="1" smtClean="0">
                <a:latin typeface="Comic Sans MS"/>
                <a:ea typeface="Lucida Grande"/>
                <a:cs typeface="Comic Sans MS"/>
              </a:rPr>
              <a:t>n</a:t>
            </a:r>
            <a:r>
              <a:rPr lang="en-US" sz="2000" baseline="30000" dirty="0" err="1" smtClean="0">
                <a:latin typeface="Comic Sans MS"/>
                <a:ea typeface="Lucida Grande"/>
                <a:cs typeface="Comic Sans MS"/>
              </a:rPr>
              <a:t>ε</a:t>
            </a:r>
            <a:r>
              <a:rPr lang="en-US" sz="2000" dirty="0" smtClean="0">
                <a:latin typeface="Comic Sans MS"/>
                <a:ea typeface="Lucida Grande"/>
                <a:cs typeface="Comic Sans MS"/>
              </a:rPr>
              <a:t>)</a:t>
            </a:r>
          </a:p>
          <a:p>
            <a:r>
              <a:rPr lang="en-US" sz="2000" b="1" dirty="0" err="1" smtClean="0">
                <a:solidFill>
                  <a:srgbClr val="0000FF"/>
                </a:solidFill>
                <a:latin typeface="Comic Sans MS"/>
                <a:ea typeface="Lucida Grande"/>
                <a:cs typeface="Comic Sans MS"/>
              </a:rPr>
              <a:t>Rothvoss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ea typeface="Lucida Grande"/>
                <a:cs typeface="Comic Sans MS"/>
              </a:rPr>
              <a:t> ‘13 </a:t>
            </a:r>
            <a:r>
              <a:rPr lang="en-US" sz="2000" dirty="0" smtClean="0">
                <a:latin typeface="Comic Sans MS"/>
                <a:ea typeface="Lucida Grande"/>
                <a:cs typeface="Comic Sans MS"/>
              </a:rPr>
              <a:t>Perfect matching EF has size 2</a:t>
            </a:r>
            <a:r>
              <a:rPr lang="en-US" sz="2000" baseline="30000" dirty="0" smtClean="0">
                <a:latin typeface="Lucida Grande"/>
                <a:ea typeface="Lucida Grande"/>
                <a:cs typeface="Lucida Grande"/>
              </a:rPr>
              <a:t>Ω</a:t>
            </a:r>
            <a:r>
              <a:rPr lang="en-US" sz="2000" baseline="30000" dirty="0" smtClean="0">
                <a:latin typeface="Comic Sans MS"/>
                <a:ea typeface="Lucida Grande"/>
                <a:cs typeface="Comic Sans MS"/>
              </a:rPr>
              <a:t>(n) </a:t>
            </a:r>
          </a:p>
          <a:p>
            <a:endParaRPr lang="en-US" sz="2000" baseline="30000" dirty="0">
              <a:latin typeface="Comic Sans MS"/>
              <a:ea typeface="Lucida Grande"/>
              <a:cs typeface="Comic Sans MS"/>
            </a:endParaRPr>
          </a:p>
          <a:p>
            <a:r>
              <a:rPr lang="en-US" sz="2000" baseline="30000" dirty="0" smtClean="0">
                <a:solidFill>
                  <a:srgbClr val="0000FF"/>
                </a:solidFill>
                <a:latin typeface="Comic Sans MS"/>
                <a:ea typeface="Lucida Grande"/>
                <a:cs typeface="Comic Sans MS"/>
              </a:rPr>
              <a:t>….</a:t>
            </a:r>
          </a:p>
          <a:p>
            <a:endParaRPr lang="en-US" sz="2000" baseline="30000" dirty="0" smtClean="0">
              <a:latin typeface="Comic Sans MS"/>
              <a:ea typeface="Lucida Grande"/>
              <a:cs typeface="Comic Sans MS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latin typeface="Comic Sans MS"/>
                <a:ea typeface="Lucida Grande"/>
                <a:cs typeface="Comic Sans MS"/>
              </a:rPr>
              <a:t>Chan-et-al </a:t>
            </a:r>
            <a:r>
              <a:rPr lang="fr-FR" sz="2000" b="1" dirty="0" smtClean="0">
                <a:solidFill>
                  <a:srgbClr val="0000FF"/>
                </a:solidFill>
                <a:latin typeface="Comic Sans MS"/>
                <a:ea typeface="Lucida Grande"/>
                <a:cs typeface="Comic Sans MS"/>
              </a:rPr>
              <a:t>’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ea typeface="Lucida Grande"/>
                <a:cs typeface="Comic Sans MS"/>
              </a:rPr>
              <a:t>13:</a:t>
            </a:r>
            <a:r>
              <a:rPr lang="en-US" sz="2000" dirty="0" smtClean="0">
                <a:latin typeface="Comic Sans MS"/>
                <a:ea typeface="Lucida Grande"/>
                <a:cs typeface="Comic Sans MS"/>
              </a:rPr>
              <a:t> EF approximating </a:t>
            </a:r>
            <a:r>
              <a:rPr lang="en-US" sz="2000" dirty="0" err="1" smtClean="0">
                <a:latin typeface="Comic Sans MS"/>
                <a:ea typeface="Lucida Grande"/>
                <a:cs typeface="Comic Sans MS"/>
              </a:rPr>
              <a:t>Maxcut</a:t>
            </a:r>
            <a:r>
              <a:rPr lang="en-US" sz="2000" dirty="0" smtClean="0">
                <a:latin typeface="Comic Sans MS"/>
                <a:ea typeface="Lucida Grande"/>
                <a:cs typeface="Comic Sans MS"/>
              </a:rPr>
              <a:t> within (2-eps) has </a:t>
            </a:r>
            <a:r>
              <a:rPr lang="en-US" sz="2000" dirty="0" err="1" smtClean="0">
                <a:latin typeface="Comic Sans MS"/>
                <a:ea typeface="Lucida Grande"/>
                <a:cs typeface="Comic Sans MS"/>
              </a:rPr>
              <a:t>quasipoly</a:t>
            </a:r>
            <a:r>
              <a:rPr lang="en-US" sz="2000" dirty="0" smtClean="0">
                <a:latin typeface="Comic Sans MS"/>
                <a:ea typeface="Lucida Grande"/>
                <a:cs typeface="Comic Sans MS"/>
              </a:rPr>
              <a:t> size. 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ea typeface="Lucida Grande"/>
                <a:cs typeface="Comic Sans MS"/>
              </a:rPr>
              <a:t>Proof reduces to SA lower bound!</a:t>
            </a:r>
          </a:p>
          <a:p>
            <a:pPr marL="0" indent="0">
              <a:buNone/>
            </a:pPr>
            <a:endParaRPr lang="en-US" sz="2000" baseline="30000" dirty="0" smtClean="0">
              <a:latin typeface="Comic Sans MS"/>
              <a:ea typeface="Lucida Grande"/>
              <a:cs typeface="Comic Sans MS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latin typeface="Comic Sans MS"/>
                <a:ea typeface="Lucida Grande"/>
                <a:cs typeface="Comic Sans MS"/>
              </a:rPr>
              <a:t>LRS ‘14: </a:t>
            </a:r>
            <a:r>
              <a:rPr lang="en-US" sz="2000" dirty="0" err="1" smtClean="0">
                <a:latin typeface="Comic Sans MS"/>
                <a:ea typeface="Lucida Grande"/>
                <a:cs typeface="Comic Sans MS"/>
              </a:rPr>
              <a:t>Quasipoly</a:t>
            </a:r>
            <a:r>
              <a:rPr lang="en-US" sz="2000" dirty="0" smtClean="0">
                <a:latin typeface="Comic Sans MS"/>
                <a:ea typeface="Lucida Grande"/>
                <a:cs typeface="Comic Sans MS"/>
              </a:rPr>
              <a:t> lower bounds for SDP EFs. 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ea typeface="Lucida Grande"/>
                <a:cs typeface="Comic Sans MS"/>
              </a:rPr>
              <a:t>Proof reduces to SOS lower bound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ea typeface="Lucida Grande"/>
                <a:cs typeface="Comic Sans MS"/>
              </a:rPr>
              <a:t>!</a:t>
            </a:r>
            <a:endParaRPr lang="en-US" sz="2400" baseline="30000" dirty="0">
              <a:solidFill>
                <a:srgbClr val="FF0000"/>
              </a:solidFill>
              <a:latin typeface="Comic Sans MS"/>
              <a:ea typeface="Lucida Grande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38905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4161"/>
            <a:ext cx="8991600" cy="1066800"/>
          </a:xfrm>
          <a:noFill/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7030A0"/>
                </a:solidFill>
              </a:rPr>
              <a:t>           </a:t>
            </a:r>
            <a:r>
              <a:rPr lang="en-US" sz="28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/>
            </a:r>
            <a:br>
              <a:rPr lang="en-US" sz="2800" b="1" dirty="0" smtClean="0">
                <a:solidFill>
                  <a:srgbClr val="7030A0"/>
                </a:solidFill>
                <a:latin typeface="Comic Sans MS"/>
                <a:cs typeface="Comic Sans MS"/>
              </a:rPr>
            </a:br>
            <a:r>
              <a:rPr lang="en-US" sz="28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          Example 3: </a:t>
            </a:r>
            <a:br>
              <a:rPr lang="en-US" sz="2800" b="1" dirty="0" smtClean="0">
                <a:solidFill>
                  <a:srgbClr val="7030A0"/>
                </a:solidFill>
                <a:latin typeface="Comic Sans MS"/>
                <a:cs typeface="Comic Sans MS"/>
              </a:rPr>
            </a:br>
            <a:r>
              <a:rPr lang="en-US" sz="28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Integrality Gaps for LP/SDP algorithms  </a:t>
            </a:r>
            <a:endParaRPr lang="en-US" sz="2800" b="1" dirty="0">
              <a:solidFill>
                <a:srgbClr val="7030A0"/>
              </a:solidFill>
              <a:latin typeface="Comic Sans MS"/>
              <a:cs typeface="Comic Sans MS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85800" y="1219200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Can use proof complexity lower bounds to analyze important classes of algorithms for approximating NP-hard optimization problems</a:t>
            </a:r>
            <a:endParaRPr lang="en-US" sz="2000" dirty="0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457200" y="2133600"/>
            <a:ext cx="1981200" cy="1295400"/>
          </a:xfrm>
          <a:prstGeom prst="ellipse">
            <a:avLst/>
          </a:prstGeom>
          <a:solidFill>
            <a:srgbClr val="19336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</a:rPr>
              <a:t>Maximum Cut 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</a:rPr>
              <a:t>in a Graph</a:t>
            </a: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2895600" y="2057400"/>
            <a:ext cx="1905000" cy="1371600"/>
          </a:xfrm>
          <a:prstGeom prst="ellipse">
            <a:avLst/>
          </a:prstGeom>
          <a:solidFill>
            <a:srgbClr val="19336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Minimum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Vertex Cover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4267200" y="3429000"/>
            <a:ext cx="2286000" cy="1447800"/>
          </a:xfrm>
          <a:prstGeom prst="ellipse">
            <a:avLst/>
          </a:prstGeom>
          <a:solidFill>
            <a:srgbClr val="19336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FFC000"/>
                </a:solidFill>
              </a:rPr>
              <a:t>Optimal Traveling</a:t>
            </a:r>
          </a:p>
          <a:p>
            <a:pPr algn="ctr"/>
            <a:r>
              <a:rPr lang="en-US" sz="2000" dirty="0">
                <a:solidFill>
                  <a:srgbClr val="FFC000"/>
                </a:solidFill>
              </a:rPr>
              <a:t>Salesperson Tour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6934200" y="3581400"/>
            <a:ext cx="1828800" cy="1219200"/>
          </a:xfrm>
          <a:prstGeom prst="ellipse">
            <a:avLst/>
          </a:prstGeom>
          <a:solidFill>
            <a:srgbClr val="19336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Optimal</a:t>
            </a:r>
          </a:p>
          <a:p>
            <a:pPr algn="ctr"/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Bin-packing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5867400" y="1981200"/>
            <a:ext cx="2133600" cy="1524000"/>
          </a:xfrm>
          <a:prstGeom prst="ellipse">
            <a:avLst/>
          </a:prstGeom>
          <a:solidFill>
            <a:srgbClr val="19336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Maximum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Simultaneously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Satisfied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Constraints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31" name="Oval 11"/>
          <p:cNvSpPr>
            <a:spLocks noChangeArrowheads="1"/>
          </p:cNvSpPr>
          <p:nvPr/>
        </p:nvSpPr>
        <p:spPr bwMode="auto">
          <a:xfrm>
            <a:off x="1447800" y="3352800"/>
            <a:ext cx="2209800" cy="1143000"/>
          </a:xfrm>
          <a:prstGeom prst="ellipse">
            <a:avLst/>
          </a:prstGeom>
          <a:solidFill>
            <a:srgbClr val="19336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92D050"/>
                </a:solidFill>
              </a:rPr>
              <a:t>Maximum clique</a:t>
            </a:r>
            <a:endParaRPr lang="en-US" sz="2000" dirty="0">
              <a:solidFill>
                <a:srgbClr val="92D050"/>
              </a:solidFill>
            </a:endParaRPr>
          </a:p>
          <a:p>
            <a:pPr algn="ctr"/>
            <a:r>
              <a:rPr lang="en-US" sz="2000" dirty="0">
                <a:solidFill>
                  <a:srgbClr val="92D050"/>
                </a:solidFill>
              </a:rPr>
              <a:t>in a Graph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762000" y="4876800"/>
            <a:ext cx="42643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Optima not computable in poly-time </a:t>
            </a:r>
            <a:r>
              <a:rPr lang="en-US" sz="2000" dirty="0">
                <a:sym typeface="Wingdings" pitchFamily="1" charset="2"/>
              </a:rPr>
              <a:t></a:t>
            </a:r>
            <a:endParaRPr lang="en-US" sz="2000" dirty="0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1143000" y="5943600"/>
            <a:ext cx="594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Compute </a:t>
            </a:r>
            <a:r>
              <a:rPr lang="en-US" sz="2000" i="1" dirty="0">
                <a:solidFill>
                  <a:schemeClr val="accent2"/>
                </a:solidFill>
              </a:rPr>
              <a:t>approximately</a:t>
            </a:r>
            <a:r>
              <a:rPr lang="en-US" sz="2000" dirty="0"/>
              <a:t> optimal solutions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762000" y="5410200"/>
            <a:ext cx="35570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What to do? Relax </a:t>
            </a:r>
            <a:r>
              <a:rPr lang="en-US" sz="2000" dirty="0" smtClean="0"/>
              <a:t>expectations!</a:t>
            </a:r>
            <a:endParaRPr lang="en-US" sz="2000" dirty="0"/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762000" y="5867400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7" grpId="0" animBg="1"/>
      <p:bldP spid="5128" grpId="0" animBg="1"/>
      <p:bldP spid="5129" grpId="0" animBg="1"/>
      <p:bldP spid="5130" grpId="0" animBg="1"/>
      <p:bldP spid="5131" grpId="0" animBg="1"/>
      <p:bldP spid="5132" grpId="0"/>
      <p:bldP spid="5133" grpId="0"/>
      <p:bldP spid="5134" grpId="0"/>
      <p:bldP spid="5136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0" name="Rectangle 32"/>
          <p:cNvSpPr>
            <a:spLocks noChangeArrowheads="1"/>
          </p:cNvSpPr>
          <p:nvPr/>
        </p:nvSpPr>
        <p:spPr bwMode="auto">
          <a:xfrm>
            <a:off x="228600" y="4419600"/>
            <a:ext cx="8655050" cy="2438400"/>
          </a:xfrm>
          <a:prstGeom prst="rect">
            <a:avLst/>
          </a:prstGeom>
          <a:solidFill>
            <a:srgbClr val="0D1B3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763000" cy="762000"/>
          </a:xfrm>
          <a:noFill/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2800" b="1" i="1" smtClean="0"/>
              <a:t>The Big Question:</a:t>
            </a:r>
            <a:r>
              <a:rPr lang="en-US" sz="2800" b="1" smtClean="0"/>
              <a:t> </a:t>
            </a:r>
            <a:br>
              <a:rPr lang="en-US" sz="2800" b="1" smtClean="0"/>
            </a:br>
            <a:r>
              <a:rPr lang="en-US" sz="2800" b="1" smtClean="0"/>
              <a:t>	Can We Do Better than </a:t>
            </a:r>
            <a:r>
              <a:rPr lang="en-US" sz="2800" b="1" smtClean="0">
                <a:solidFill>
                  <a:schemeClr val="accent2"/>
                </a:solidFill>
              </a:rPr>
              <a:t>2</a:t>
            </a:r>
            <a:r>
              <a:rPr lang="en-US" sz="2800" b="1" smtClean="0"/>
              <a:t> for Vertex Cover?</a:t>
            </a:r>
            <a:endParaRPr lang="en-US" sz="2400" smtClean="0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1600200" y="2057400"/>
            <a:ext cx="0" cy="1905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600200" y="3352800"/>
            <a:ext cx="0" cy="60960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H="1">
            <a:off x="1600200" y="1981200"/>
            <a:ext cx="0" cy="533400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1524000" y="3962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1524000" y="3352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1524000" y="2514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1905000" y="23622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2</a:t>
            </a:r>
            <a:endParaRPr lang="en-US"/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1905000" y="38100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</a:t>
            </a:r>
            <a:endParaRPr lang="en-US"/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1905000" y="3200400"/>
            <a:ext cx="579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1.36</a:t>
            </a:r>
            <a:endParaRPr lang="en-US"/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228600" y="3352800"/>
            <a:ext cx="9413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NP-hard</a:t>
            </a:r>
          </a:p>
          <a:p>
            <a:r>
              <a:rPr lang="en-US" sz="1600"/>
              <a:t>ratios</a:t>
            </a:r>
            <a:endParaRPr lang="en-US"/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152400" y="1752600"/>
            <a:ext cx="144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Poly-time</a:t>
            </a:r>
          </a:p>
          <a:p>
            <a:r>
              <a:rPr lang="en-US" sz="1600"/>
              <a:t>approx ratios</a:t>
            </a:r>
            <a:endParaRPr lang="en-US"/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1066800" y="27432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?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2895600" y="4495800"/>
            <a:ext cx="208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Gaps also for:</a:t>
            </a: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3276600" y="4876800"/>
            <a:ext cx="21367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Metric TSP</a:t>
            </a:r>
          </a:p>
          <a:p>
            <a:pPr>
              <a:buFontTx/>
              <a:buChar char="•"/>
            </a:pPr>
            <a:r>
              <a:rPr lang="en-US"/>
              <a:t> Max Cut</a:t>
            </a:r>
          </a:p>
          <a:p>
            <a:pPr>
              <a:buFontTx/>
              <a:buChar char="•"/>
            </a:pPr>
            <a:r>
              <a:rPr lang="en-US"/>
              <a:t> Sparsest Cut</a:t>
            </a:r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 flipV="1">
            <a:off x="1600200" y="1295400"/>
            <a:ext cx="0" cy="762000"/>
          </a:xfrm>
          <a:prstGeom prst="line">
            <a:avLst/>
          </a:prstGeom>
          <a:noFill/>
          <a:ln w="10160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533400" y="4572000"/>
            <a:ext cx="36547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FF00"/>
                </a:solidFill>
              </a:rPr>
              <a:t>Arora-Bollobás-Lovász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’02 </a:t>
            </a:r>
            <a:r>
              <a:rPr lang="en-US" b="1" dirty="0">
                <a:solidFill>
                  <a:srgbClr val="FFFF00"/>
                </a:solidFill>
              </a:rPr>
              <a:t>approach:</a:t>
            </a: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914400" y="4953000"/>
            <a:ext cx="53705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Rule out approximations by </a:t>
            </a:r>
            <a:r>
              <a:rPr lang="en-US" i="1" dirty="0">
                <a:solidFill>
                  <a:srgbClr val="FFFF00"/>
                </a:solidFill>
              </a:rPr>
              <a:t>large families</a:t>
            </a:r>
            <a:r>
              <a:rPr lang="en-US" dirty="0">
                <a:solidFill>
                  <a:srgbClr val="FFFF00"/>
                </a:solidFill>
              </a:rPr>
              <a:t> of algorithms</a:t>
            </a: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990600" y="6211669"/>
            <a:ext cx="815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Most powerful family:   </a:t>
            </a:r>
            <a:r>
              <a:rPr lang="en-US" b="1" i="1" dirty="0" err="1">
                <a:solidFill>
                  <a:srgbClr val="FFFF00"/>
                </a:solidFill>
              </a:rPr>
              <a:t>Semidefinite</a:t>
            </a:r>
            <a:r>
              <a:rPr lang="en-US" b="1" i="1" dirty="0">
                <a:solidFill>
                  <a:srgbClr val="FFFF00"/>
                </a:solidFill>
              </a:rPr>
              <a:t> </a:t>
            </a:r>
            <a:r>
              <a:rPr lang="en-US" b="1" i="1" dirty="0" smtClean="0">
                <a:solidFill>
                  <a:srgbClr val="FFFF00"/>
                </a:solidFill>
              </a:rPr>
              <a:t>Programming (SDP)</a:t>
            </a:r>
          </a:p>
          <a:p>
            <a:r>
              <a:rPr lang="en-US" b="1" i="1" dirty="0" smtClean="0">
                <a:solidFill>
                  <a:srgbClr val="FFFF00"/>
                </a:solidFill>
              </a:rPr>
              <a:t>	Examples: </a:t>
            </a:r>
            <a:r>
              <a:rPr lang="en-US" b="1" i="1" dirty="0" err="1" smtClean="0">
                <a:solidFill>
                  <a:srgbClr val="FFFF00"/>
                </a:solidFill>
              </a:rPr>
              <a:t>Maxcut</a:t>
            </a:r>
            <a:r>
              <a:rPr lang="en-US" b="1" i="1" dirty="0" smtClean="0">
                <a:solidFill>
                  <a:srgbClr val="FFFF00"/>
                </a:solidFill>
              </a:rPr>
              <a:t> [GW], Sparsest cut [ARV]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2895600" y="3581400"/>
            <a:ext cx="5219700" cy="4064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Shown using “PCP Theorem” </a:t>
            </a:r>
            <a:r>
              <a:rPr lang="en-US" sz="1800">
                <a:solidFill>
                  <a:srgbClr val="999999"/>
                </a:solidFill>
              </a:rPr>
              <a:t>[Dinur,Safra ’05]</a:t>
            </a:r>
          </a:p>
        </p:txBody>
      </p:sp>
      <p:sp>
        <p:nvSpPr>
          <p:cNvPr id="17444" name="Line 36"/>
          <p:cNvSpPr>
            <a:spLocks noChangeShapeType="1"/>
          </p:cNvSpPr>
          <p:nvPr/>
        </p:nvSpPr>
        <p:spPr bwMode="auto">
          <a:xfrm flipH="1" flipV="1">
            <a:off x="2514600" y="34290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2895600" y="1371600"/>
            <a:ext cx="579120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Motivation:</a:t>
            </a:r>
          </a:p>
          <a:p>
            <a:endParaRPr lang="en-US" sz="1000" b="1"/>
          </a:p>
          <a:p>
            <a:pPr>
              <a:buFontTx/>
              <a:buChar char="•"/>
            </a:pPr>
            <a:r>
              <a:rPr lang="en-US"/>
              <a:t>  Extremely basic problem</a:t>
            </a:r>
          </a:p>
          <a:p>
            <a:pPr>
              <a:buFontTx/>
              <a:buChar char="•"/>
            </a:pPr>
            <a:endParaRPr lang="en-US" sz="600" b="1"/>
          </a:p>
          <a:p>
            <a:pPr>
              <a:buFontTx/>
              <a:buChar char="•"/>
            </a:pPr>
            <a:r>
              <a:rPr lang="en-US"/>
              <a:t>  Doing better </a:t>
            </a:r>
            <a:r>
              <a:rPr lang="en-US">
                <a:sym typeface="Symbol" pitchFamily="1" charset="2"/>
              </a:rPr>
              <a:t></a:t>
            </a:r>
            <a:endParaRPr lang="en-US"/>
          </a:p>
          <a:p>
            <a:r>
              <a:rPr lang="en-US"/>
              <a:t>       Implications for many opt. problems!</a:t>
            </a:r>
          </a:p>
        </p:txBody>
      </p:sp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1676400" y="5334000"/>
            <a:ext cx="563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999999"/>
                </a:solidFill>
              </a:rPr>
              <a:t>[BGHMP ’03], [AAT ’05], [ABLT ’06], [T ’06], [FK ’07], [STT ’07a], [STT ’07b], [GMPT ’07], [CMM ’08]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0" grpId="0" animBg="1"/>
      <p:bldP spid="17418" grpId="0" animBg="1"/>
      <p:bldP spid="17420" grpId="0" animBg="1"/>
      <p:bldP spid="17421" grpId="0" animBg="1"/>
      <p:bldP spid="17422" grpId="0" animBg="1"/>
      <p:bldP spid="17423" grpId="0" animBg="1"/>
      <p:bldP spid="17424" grpId="0" animBg="1"/>
      <p:bldP spid="17425" grpId="0"/>
      <p:bldP spid="17426" grpId="0"/>
      <p:bldP spid="17427" grpId="0"/>
      <p:bldP spid="17428" grpId="0"/>
      <p:bldP spid="17429" grpId="0"/>
      <p:bldP spid="17430" grpId="0"/>
      <p:bldP spid="17431" grpId="0"/>
      <p:bldP spid="17431" grpId="1"/>
      <p:bldP spid="17432" grpId="0"/>
      <p:bldP spid="17432" grpId="1"/>
      <p:bldP spid="17436" grpId="0" animBg="1"/>
      <p:bldP spid="17437" grpId="0"/>
      <p:bldP spid="17438" grpId="0"/>
      <p:bldP spid="17439" grpId="0"/>
      <p:bldP spid="17443" grpId="0" animBg="1"/>
      <p:bldP spid="17444" grpId="0" animBg="1"/>
      <p:bldP spid="17445" grpId="0"/>
      <p:bldP spid="17446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2895600" y="914400"/>
            <a:ext cx="2400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min  </a:t>
            </a:r>
            <a:r>
              <a:rPr lang="en-US" sz="2800">
                <a:solidFill>
                  <a:schemeClr val="accent2"/>
                </a:solidFill>
                <a:latin typeface="Symbol" pitchFamily="1" charset="2"/>
                <a:sym typeface="Symbol" pitchFamily="1" charset="2"/>
              </a:rPr>
              <a:t></a:t>
            </a:r>
            <a:r>
              <a:rPr lang="en-US">
                <a:solidFill>
                  <a:schemeClr val="accent2"/>
                </a:solidFill>
              </a:rPr>
              <a:t> (1 + x</a:t>
            </a:r>
            <a:r>
              <a:rPr lang="en-US" baseline="-25000">
                <a:solidFill>
                  <a:schemeClr val="accent2"/>
                </a:solidFill>
              </a:rPr>
              <a:t>i</a:t>
            </a:r>
            <a:r>
              <a:rPr lang="en-US">
                <a:solidFill>
                  <a:schemeClr val="accent2"/>
                </a:solidFill>
              </a:rPr>
              <a:t>)/2</a:t>
            </a:r>
          </a:p>
        </p:txBody>
      </p:sp>
      <p:sp>
        <p:nvSpPr>
          <p:cNvPr id="23608" name="Text Box 56"/>
          <p:cNvSpPr txBox="1">
            <a:spLocks noChangeArrowheads="1"/>
          </p:cNvSpPr>
          <p:nvPr/>
        </p:nvSpPr>
        <p:spPr bwMode="auto">
          <a:xfrm>
            <a:off x="2438400" y="914400"/>
            <a:ext cx="2863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min  </a:t>
            </a:r>
            <a:r>
              <a:rPr lang="en-US" sz="2800">
                <a:solidFill>
                  <a:schemeClr val="accent2"/>
                </a:solidFill>
                <a:latin typeface="Symbol" pitchFamily="1" charset="2"/>
                <a:sym typeface="Symbol" pitchFamily="1" charset="2"/>
              </a:rPr>
              <a:t></a:t>
            </a:r>
            <a:r>
              <a:rPr lang="en-US">
                <a:solidFill>
                  <a:schemeClr val="accent2"/>
                </a:solidFill>
              </a:rPr>
              <a:t> (1 + v</a:t>
            </a:r>
            <a:r>
              <a:rPr lang="en-US" baseline="-25000">
                <a:solidFill>
                  <a:schemeClr val="accent2"/>
                </a:solidFill>
              </a:rPr>
              <a:t>0 </a:t>
            </a:r>
            <a:r>
              <a:rPr lang="en-US">
                <a:solidFill>
                  <a:schemeClr val="accent2"/>
                </a:solidFill>
              </a:rPr>
              <a:t>·</a:t>
            </a:r>
            <a:r>
              <a:rPr lang="en-US" baseline="-25000">
                <a:solidFill>
                  <a:schemeClr val="accent2"/>
                </a:solidFill>
              </a:rPr>
              <a:t> </a:t>
            </a:r>
            <a:r>
              <a:rPr lang="en-US">
                <a:solidFill>
                  <a:schemeClr val="accent2"/>
                </a:solidFill>
              </a:rPr>
              <a:t>v</a:t>
            </a:r>
            <a:r>
              <a:rPr lang="en-US" baseline="-25000">
                <a:solidFill>
                  <a:schemeClr val="accent2"/>
                </a:solidFill>
              </a:rPr>
              <a:t>i</a:t>
            </a:r>
            <a:r>
              <a:rPr lang="en-US">
                <a:solidFill>
                  <a:schemeClr val="accent2"/>
                </a:solidFill>
              </a:rPr>
              <a:t>)/2</a:t>
            </a:r>
            <a:endParaRPr lang="en-US"/>
          </a:p>
        </p:txBody>
      </p:sp>
      <p:sp>
        <p:nvSpPr>
          <p:cNvPr id="23563" name="Rectangle 11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762000"/>
          </a:xfrm>
        </p:spPr>
        <p:txBody>
          <a:bodyPr/>
          <a:lstStyle/>
          <a:p>
            <a:pPr algn="l"/>
            <a:r>
              <a:rPr lang="en-US" sz="2800" b="1"/>
              <a:t>An SDP for Vertex Cover</a:t>
            </a:r>
            <a:endParaRPr lang="en-US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81000" y="990600"/>
            <a:ext cx="1828800" cy="1828800"/>
            <a:chOff x="384" y="1344"/>
            <a:chExt cx="1152" cy="1152"/>
          </a:xfrm>
        </p:grpSpPr>
        <p:sp>
          <p:nvSpPr>
            <p:cNvPr id="23576" name="Oval 24"/>
            <p:cNvSpPr>
              <a:spLocks noChangeArrowheads="1"/>
            </p:cNvSpPr>
            <p:nvPr/>
          </p:nvSpPr>
          <p:spPr bwMode="auto">
            <a:xfrm>
              <a:off x="768" y="1344"/>
              <a:ext cx="96" cy="9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577" name="Oval 25"/>
            <p:cNvSpPr>
              <a:spLocks noChangeArrowheads="1"/>
            </p:cNvSpPr>
            <p:nvPr/>
          </p:nvSpPr>
          <p:spPr bwMode="auto">
            <a:xfrm>
              <a:off x="1056" y="1632"/>
              <a:ext cx="96" cy="9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578" name="Oval 26"/>
            <p:cNvSpPr>
              <a:spLocks noChangeArrowheads="1"/>
            </p:cNvSpPr>
            <p:nvPr/>
          </p:nvSpPr>
          <p:spPr bwMode="auto">
            <a:xfrm>
              <a:off x="384" y="2400"/>
              <a:ext cx="96" cy="9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579" name="Line 27"/>
            <p:cNvSpPr>
              <a:spLocks noChangeShapeType="1"/>
            </p:cNvSpPr>
            <p:nvPr/>
          </p:nvSpPr>
          <p:spPr bwMode="auto">
            <a:xfrm>
              <a:off x="432" y="168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580" name="Line 28"/>
            <p:cNvSpPr>
              <a:spLocks noChangeShapeType="1"/>
            </p:cNvSpPr>
            <p:nvPr/>
          </p:nvSpPr>
          <p:spPr bwMode="auto">
            <a:xfrm flipV="1">
              <a:off x="432" y="2304"/>
              <a:ext cx="76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3581" name="Line 29"/>
            <p:cNvSpPr>
              <a:spLocks noChangeShapeType="1"/>
            </p:cNvSpPr>
            <p:nvPr/>
          </p:nvSpPr>
          <p:spPr bwMode="auto">
            <a:xfrm flipH="1" flipV="1">
              <a:off x="1104" y="1680"/>
              <a:ext cx="9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3582" name="Line 30"/>
            <p:cNvSpPr>
              <a:spLocks noChangeShapeType="1"/>
            </p:cNvSpPr>
            <p:nvPr/>
          </p:nvSpPr>
          <p:spPr bwMode="auto">
            <a:xfrm flipV="1">
              <a:off x="432" y="2064"/>
              <a:ext cx="2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3583" name="Line 31"/>
            <p:cNvSpPr>
              <a:spLocks noChangeShapeType="1"/>
            </p:cNvSpPr>
            <p:nvPr/>
          </p:nvSpPr>
          <p:spPr bwMode="auto">
            <a:xfrm flipV="1">
              <a:off x="672" y="1392"/>
              <a:ext cx="144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3584" name="Line 32"/>
            <p:cNvSpPr>
              <a:spLocks noChangeShapeType="1"/>
            </p:cNvSpPr>
            <p:nvPr/>
          </p:nvSpPr>
          <p:spPr bwMode="auto">
            <a:xfrm flipH="1">
              <a:off x="432" y="1392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3585" name="Oval 33"/>
            <p:cNvSpPr>
              <a:spLocks noChangeArrowheads="1"/>
            </p:cNvSpPr>
            <p:nvPr/>
          </p:nvSpPr>
          <p:spPr bwMode="auto">
            <a:xfrm>
              <a:off x="384" y="1632"/>
              <a:ext cx="96" cy="9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586" name="Oval 34"/>
            <p:cNvSpPr>
              <a:spLocks noChangeArrowheads="1"/>
            </p:cNvSpPr>
            <p:nvPr/>
          </p:nvSpPr>
          <p:spPr bwMode="auto">
            <a:xfrm>
              <a:off x="624" y="2016"/>
              <a:ext cx="96" cy="9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587" name="Oval 35"/>
            <p:cNvSpPr>
              <a:spLocks noChangeArrowheads="1"/>
            </p:cNvSpPr>
            <p:nvPr/>
          </p:nvSpPr>
          <p:spPr bwMode="auto">
            <a:xfrm>
              <a:off x="864" y="1968"/>
              <a:ext cx="96" cy="9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588" name="Line 36"/>
            <p:cNvSpPr>
              <a:spLocks noChangeShapeType="1"/>
            </p:cNvSpPr>
            <p:nvPr/>
          </p:nvSpPr>
          <p:spPr bwMode="auto">
            <a:xfrm flipH="1" flipV="1">
              <a:off x="1104" y="1680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589" name="Line 37"/>
            <p:cNvSpPr>
              <a:spLocks noChangeShapeType="1"/>
            </p:cNvSpPr>
            <p:nvPr/>
          </p:nvSpPr>
          <p:spPr bwMode="auto">
            <a:xfrm flipH="1" flipV="1">
              <a:off x="912" y="2016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590" name="Oval 38"/>
            <p:cNvSpPr>
              <a:spLocks noChangeArrowheads="1"/>
            </p:cNvSpPr>
            <p:nvPr/>
          </p:nvSpPr>
          <p:spPr bwMode="auto">
            <a:xfrm>
              <a:off x="1152" y="2256"/>
              <a:ext cx="96" cy="9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591" name="Oval 39"/>
            <p:cNvSpPr>
              <a:spLocks noChangeArrowheads="1"/>
            </p:cNvSpPr>
            <p:nvPr/>
          </p:nvSpPr>
          <p:spPr bwMode="auto">
            <a:xfrm>
              <a:off x="1440" y="1872"/>
              <a:ext cx="96" cy="9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2743200" y="15240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(1 </a:t>
            </a:r>
            <a:r>
              <a:rPr lang="en-US">
                <a:solidFill>
                  <a:schemeClr val="accent2"/>
                </a:solidFill>
                <a:sym typeface="Symbol" pitchFamily="1" charset="2"/>
              </a:rPr>
              <a:t> </a:t>
            </a:r>
            <a:r>
              <a:rPr lang="en-US">
                <a:solidFill>
                  <a:schemeClr val="accent2"/>
                </a:solidFill>
              </a:rPr>
              <a:t>x</a:t>
            </a:r>
            <a:r>
              <a:rPr lang="en-US" baseline="-25000">
                <a:solidFill>
                  <a:schemeClr val="accent2"/>
                </a:solidFill>
              </a:rPr>
              <a:t>i</a:t>
            </a:r>
            <a:r>
              <a:rPr lang="en-US">
                <a:solidFill>
                  <a:schemeClr val="accent2"/>
                </a:solidFill>
              </a:rPr>
              <a:t>)(1 </a:t>
            </a:r>
            <a:r>
              <a:rPr lang="en-US">
                <a:solidFill>
                  <a:schemeClr val="accent2"/>
                </a:solidFill>
                <a:sym typeface="Symbol" pitchFamily="1" charset="2"/>
              </a:rPr>
              <a:t></a:t>
            </a:r>
            <a:r>
              <a:rPr lang="en-US">
                <a:solidFill>
                  <a:schemeClr val="accent2"/>
                </a:solidFill>
              </a:rPr>
              <a:t> x</a:t>
            </a:r>
            <a:r>
              <a:rPr lang="en-US" baseline="-25000">
                <a:solidFill>
                  <a:schemeClr val="accent2"/>
                </a:solidFill>
              </a:rPr>
              <a:t>j</a:t>
            </a:r>
            <a:r>
              <a:rPr lang="en-US">
                <a:solidFill>
                  <a:schemeClr val="accent2"/>
                </a:solidFill>
              </a:rPr>
              <a:t>)</a:t>
            </a:r>
            <a:r>
              <a:rPr lang="en-US">
                <a:solidFill>
                  <a:schemeClr val="accent2"/>
                </a:solidFill>
                <a:sym typeface="Symbol" pitchFamily="1" charset="2"/>
              </a:rPr>
              <a:t> = 0   </a:t>
            </a:r>
            <a:r>
              <a:rPr lang="en-US">
                <a:solidFill>
                  <a:schemeClr val="accent2"/>
                </a:solidFill>
              </a:rPr>
              <a:t>ij </a:t>
            </a:r>
            <a:r>
              <a:rPr lang="en-US">
                <a:solidFill>
                  <a:schemeClr val="accent2"/>
                </a:solidFill>
                <a:sym typeface="Symbol" pitchFamily="1" charset="2"/>
              </a:rPr>
              <a:t> </a:t>
            </a:r>
            <a:r>
              <a:rPr lang="en-US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23599" name="Rectangle 47"/>
          <p:cNvSpPr>
            <a:spLocks noChangeArrowheads="1"/>
          </p:cNvSpPr>
          <p:nvPr/>
        </p:nvSpPr>
        <p:spPr bwMode="auto">
          <a:xfrm>
            <a:off x="4419600" y="20574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x</a:t>
            </a:r>
            <a:r>
              <a:rPr lang="en-US" baseline="-25000">
                <a:solidFill>
                  <a:schemeClr val="accent2"/>
                </a:solidFill>
              </a:rPr>
              <a:t>i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>
                <a:solidFill>
                  <a:schemeClr val="accent2"/>
                </a:solidFill>
                <a:sym typeface="Symbol" pitchFamily="1" charset="2"/>
              </a:rPr>
              <a:t>=</a:t>
            </a:r>
            <a:r>
              <a:rPr lang="en-US">
                <a:solidFill>
                  <a:schemeClr val="accent2"/>
                </a:solidFill>
              </a:rPr>
              <a:t> 1   </a:t>
            </a:r>
            <a:r>
              <a:rPr lang="en-US">
                <a:solidFill>
                  <a:schemeClr val="accent2"/>
                </a:solidFill>
                <a:sym typeface="Symbol" pitchFamily="1" charset="2"/>
              </a:rPr>
              <a:t></a:t>
            </a:r>
            <a:r>
              <a:rPr lang="en-US">
                <a:solidFill>
                  <a:schemeClr val="accent2"/>
                </a:solidFill>
              </a:rPr>
              <a:t>i </a:t>
            </a:r>
            <a:r>
              <a:rPr lang="en-US">
                <a:solidFill>
                  <a:schemeClr val="accent2"/>
                </a:solidFill>
                <a:sym typeface="Symbol" pitchFamily="1" charset="2"/>
              </a:rPr>
              <a:t> </a:t>
            </a:r>
            <a:r>
              <a:rPr lang="en-US">
                <a:solidFill>
                  <a:schemeClr val="accent2"/>
                </a:solidFill>
              </a:rPr>
              <a:t>V </a:t>
            </a:r>
          </a:p>
        </p:txBody>
      </p:sp>
      <p:sp>
        <p:nvSpPr>
          <p:cNvPr id="23600" name="Text Box 48"/>
          <p:cNvSpPr txBox="1">
            <a:spLocks noChangeArrowheads="1"/>
          </p:cNvSpPr>
          <p:nvPr/>
        </p:nvSpPr>
        <p:spPr bwMode="auto">
          <a:xfrm>
            <a:off x="4572000" y="20574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30000">
                <a:solidFill>
                  <a:schemeClr val="accent2"/>
                </a:solidFill>
              </a:rPr>
              <a:t>2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3603" name="Text Box 51"/>
          <p:cNvSpPr txBox="1">
            <a:spLocks noChangeArrowheads="1"/>
          </p:cNvSpPr>
          <p:nvPr/>
        </p:nvSpPr>
        <p:spPr bwMode="auto">
          <a:xfrm>
            <a:off x="1660525" y="2655888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</a:t>
            </a:r>
            <a:endParaRPr lang="en-US"/>
          </a:p>
        </p:txBody>
      </p:sp>
      <p:sp>
        <p:nvSpPr>
          <p:cNvPr id="23604" name="Text Box 52"/>
          <p:cNvSpPr txBox="1">
            <a:spLocks noChangeArrowheads="1"/>
          </p:cNvSpPr>
          <p:nvPr/>
        </p:nvSpPr>
        <p:spPr bwMode="auto">
          <a:xfrm>
            <a:off x="304800" y="2895600"/>
            <a:ext cx="407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ym typeface="Symbol" pitchFamily="1" charset="2"/>
              </a:rPr>
              <a:t>1</a:t>
            </a:r>
            <a:endParaRPr lang="en-US">
              <a:sym typeface="Symbol" pitchFamily="1" charset="2"/>
            </a:endParaRPr>
          </a:p>
        </p:txBody>
      </p:sp>
      <p:sp>
        <p:nvSpPr>
          <p:cNvPr id="23605" name="Rectangle 53"/>
          <p:cNvSpPr>
            <a:spLocks noChangeArrowheads="1"/>
          </p:cNvSpPr>
          <p:nvPr/>
        </p:nvSpPr>
        <p:spPr bwMode="auto">
          <a:xfrm>
            <a:off x="2286000" y="15240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(v</a:t>
            </a:r>
            <a:r>
              <a:rPr lang="en-US" baseline="-25000">
                <a:solidFill>
                  <a:schemeClr val="accent2"/>
                </a:solidFill>
              </a:rPr>
              <a:t>0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>
                <a:solidFill>
                  <a:schemeClr val="accent2"/>
                </a:solidFill>
                <a:sym typeface="Symbol" pitchFamily="1" charset="2"/>
              </a:rPr>
              <a:t> </a:t>
            </a:r>
            <a:r>
              <a:rPr lang="en-US">
                <a:solidFill>
                  <a:schemeClr val="accent2"/>
                </a:solidFill>
              </a:rPr>
              <a:t>v</a:t>
            </a:r>
            <a:r>
              <a:rPr lang="en-US" baseline="-25000">
                <a:solidFill>
                  <a:schemeClr val="accent2"/>
                </a:solidFill>
              </a:rPr>
              <a:t>i</a:t>
            </a:r>
            <a:r>
              <a:rPr lang="en-US">
                <a:solidFill>
                  <a:schemeClr val="accent2"/>
                </a:solidFill>
              </a:rPr>
              <a:t>) · (v</a:t>
            </a:r>
            <a:r>
              <a:rPr lang="en-US" baseline="-25000">
                <a:solidFill>
                  <a:schemeClr val="accent2"/>
                </a:solidFill>
              </a:rPr>
              <a:t>0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>
                <a:solidFill>
                  <a:schemeClr val="accent2"/>
                </a:solidFill>
                <a:sym typeface="Symbol" pitchFamily="1" charset="2"/>
              </a:rPr>
              <a:t></a:t>
            </a:r>
            <a:r>
              <a:rPr lang="en-US">
                <a:solidFill>
                  <a:schemeClr val="accent2"/>
                </a:solidFill>
              </a:rPr>
              <a:t> v</a:t>
            </a:r>
            <a:r>
              <a:rPr lang="en-US" baseline="-25000">
                <a:solidFill>
                  <a:schemeClr val="accent2"/>
                </a:solidFill>
              </a:rPr>
              <a:t>j</a:t>
            </a:r>
            <a:r>
              <a:rPr lang="en-US">
                <a:solidFill>
                  <a:schemeClr val="accent2"/>
                </a:solidFill>
              </a:rPr>
              <a:t>)</a:t>
            </a:r>
            <a:r>
              <a:rPr lang="en-US">
                <a:solidFill>
                  <a:schemeClr val="accent2"/>
                </a:solidFill>
                <a:sym typeface="Symbol" pitchFamily="1" charset="2"/>
              </a:rPr>
              <a:t> = 0   </a:t>
            </a:r>
            <a:r>
              <a:rPr lang="en-US">
                <a:solidFill>
                  <a:schemeClr val="accent2"/>
                </a:solidFill>
              </a:rPr>
              <a:t>ij </a:t>
            </a:r>
            <a:r>
              <a:rPr lang="en-US">
                <a:solidFill>
                  <a:schemeClr val="accent2"/>
                </a:solidFill>
                <a:sym typeface="Symbol" pitchFamily="1" charset="2"/>
              </a:rPr>
              <a:t> </a:t>
            </a:r>
            <a:r>
              <a:rPr lang="en-US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23606" name="Rectangle 54"/>
          <p:cNvSpPr>
            <a:spLocks noChangeArrowheads="1"/>
          </p:cNvSpPr>
          <p:nvPr/>
        </p:nvSpPr>
        <p:spPr bwMode="auto">
          <a:xfrm>
            <a:off x="3810000" y="2057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|| v</a:t>
            </a:r>
            <a:r>
              <a:rPr lang="en-US" baseline="-25000">
                <a:solidFill>
                  <a:schemeClr val="accent2"/>
                </a:solidFill>
              </a:rPr>
              <a:t>i</a:t>
            </a:r>
            <a:r>
              <a:rPr lang="en-US">
                <a:solidFill>
                  <a:schemeClr val="accent2"/>
                </a:solidFill>
              </a:rPr>
              <a:t> ||</a:t>
            </a:r>
            <a:r>
              <a:rPr lang="en-US" baseline="30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>
                <a:solidFill>
                  <a:schemeClr val="accent2"/>
                </a:solidFill>
                <a:sym typeface="Symbol" pitchFamily="1" charset="2"/>
              </a:rPr>
              <a:t>=</a:t>
            </a:r>
            <a:r>
              <a:rPr lang="en-US">
                <a:solidFill>
                  <a:schemeClr val="accent2"/>
                </a:solidFill>
              </a:rPr>
              <a:t> 1   </a:t>
            </a:r>
            <a:r>
              <a:rPr lang="en-US">
                <a:solidFill>
                  <a:schemeClr val="accent2"/>
                </a:solidFill>
                <a:sym typeface="Symbol" pitchFamily="1" charset="2"/>
              </a:rPr>
              <a:t></a:t>
            </a:r>
            <a:r>
              <a:rPr lang="en-US">
                <a:solidFill>
                  <a:schemeClr val="accent2"/>
                </a:solidFill>
              </a:rPr>
              <a:t>i </a:t>
            </a:r>
            <a:r>
              <a:rPr lang="en-US">
                <a:solidFill>
                  <a:schemeClr val="accent2"/>
                </a:solidFill>
                <a:sym typeface="Symbol" pitchFamily="1" charset="2"/>
              </a:rPr>
              <a:t> </a:t>
            </a:r>
            <a:r>
              <a:rPr lang="en-US">
                <a:solidFill>
                  <a:schemeClr val="accent2"/>
                </a:solidFill>
              </a:rPr>
              <a:t>V </a:t>
            </a:r>
            <a:r>
              <a:rPr lang="en-US">
                <a:solidFill>
                  <a:schemeClr val="accent2"/>
                </a:solidFill>
                <a:sym typeface="Symbol" pitchFamily="1" charset="2"/>
              </a:rPr>
              <a:t> </a:t>
            </a:r>
            <a:r>
              <a:rPr lang="en-US">
                <a:solidFill>
                  <a:schemeClr val="accent2"/>
                </a:solidFill>
              </a:rPr>
              <a:t>{0}</a:t>
            </a:r>
          </a:p>
        </p:txBody>
      </p:sp>
      <p:sp>
        <p:nvSpPr>
          <p:cNvPr id="23612" name="Text Box 60"/>
          <p:cNvSpPr txBox="1">
            <a:spLocks noChangeArrowheads="1"/>
          </p:cNvSpPr>
          <p:nvPr/>
        </p:nvSpPr>
        <p:spPr bwMode="auto">
          <a:xfrm>
            <a:off x="6858000" y="838200"/>
            <a:ext cx="17526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I.G = </a:t>
            </a:r>
            <a:r>
              <a:rPr lang="en-US" sz="2000">
                <a:solidFill>
                  <a:schemeClr val="accent2"/>
                </a:solidFill>
              </a:rPr>
              <a:t>2</a:t>
            </a:r>
            <a:r>
              <a:rPr lang="en-US" sz="2000"/>
              <a:t> </a:t>
            </a:r>
            <a:r>
              <a:rPr lang="en-US" sz="2000">
                <a:solidFill>
                  <a:schemeClr val="accent2"/>
                </a:solidFill>
                <a:sym typeface="Symbol" pitchFamily="1" charset="2"/>
              </a:rPr>
              <a:t> o(1)</a:t>
            </a:r>
            <a:r>
              <a:rPr lang="en-US">
                <a:solidFill>
                  <a:schemeClr val="accent2"/>
                </a:solidFill>
                <a:sym typeface="Symbol" pitchFamily="1" charset="2"/>
              </a:rPr>
              <a:t> </a:t>
            </a:r>
            <a:r>
              <a:rPr lang="en-US">
                <a:sym typeface="Symbol" pitchFamily="1" charset="2"/>
              </a:rPr>
              <a:t>    </a:t>
            </a:r>
            <a:endParaRPr lang="en-US">
              <a:solidFill>
                <a:schemeClr val="accent2"/>
              </a:solidFill>
              <a:sym typeface="Symbol" pitchFamily="1" charset="2"/>
            </a:endParaRPr>
          </a:p>
        </p:txBody>
      </p:sp>
      <p:sp>
        <p:nvSpPr>
          <p:cNvPr id="23643" name="AutoShape 91"/>
          <p:cNvSpPr>
            <a:spLocks/>
          </p:cNvSpPr>
          <p:nvPr/>
        </p:nvSpPr>
        <p:spPr bwMode="auto">
          <a:xfrm>
            <a:off x="4572000" y="2667000"/>
            <a:ext cx="1066800" cy="406400"/>
          </a:xfrm>
          <a:prstGeom prst="borderCallout2">
            <a:avLst>
              <a:gd name="adj1" fmla="val 28125"/>
              <a:gd name="adj2" fmla="val -7144"/>
              <a:gd name="adj3" fmla="val 28125"/>
              <a:gd name="adj4" fmla="val -16815"/>
              <a:gd name="adj5" fmla="val -29296"/>
              <a:gd name="adj6" fmla="val -26787"/>
            </a:avLst>
          </a:prstGeom>
          <a:solidFill>
            <a:srgbClr val="1933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vectors</a:t>
            </a:r>
          </a:p>
        </p:txBody>
      </p:sp>
      <p:sp>
        <p:nvSpPr>
          <p:cNvPr id="23644" name="Text Box 92"/>
          <p:cNvSpPr txBox="1">
            <a:spLocks noChangeArrowheads="1"/>
          </p:cNvSpPr>
          <p:nvPr/>
        </p:nvSpPr>
        <p:spPr bwMode="auto">
          <a:xfrm>
            <a:off x="685800" y="4724400"/>
            <a:ext cx="218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accent2"/>
                </a:solidFill>
              </a:rPr>
              <a:t>Integrality gap</a:t>
            </a:r>
            <a:r>
              <a:rPr lang="en-US"/>
              <a:t> </a:t>
            </a:r>
          </a:p>
        </p:txBody>
      </p:sp>
      <p:sp>
        <p:nvSpPr>
          <p:cNvPr id="23645" name="Text Box 93"/>
          <p:cNvSpPr txBox="1">
            <a:spLocks noChangeArrowheads="1"/>
          </p:cNvSpPr>
          <p:nvPr/>
        </p:nvSpPr>
        <p:spPr bwMode="auto">
          <a:xfrm>
            <a:off x="2743200" y="4724400"/>
            <a:ext cx="1108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=  max</a:t>
            </a:r>
          </a:p>
        </p:txBody>
      </p:sp>
      <p:sp>
        <p:nvSpPr>
          <p:cNvPr id="23646" name="Text Box 94"/>
          <p:cNvSpPr txBox="1">
            <a:spLocks noChangeArrowheads="1"/>
          </p:cNvSpPr>
          <p:nvPr/>
        </p:nvSpPr>
        <p:spPr bwMode="auto">
          <a:xfrm>
            <a:off x="3962400" y="4572000"/>
            <a:ext cx="1185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True min</a:t>
            </a:r>
          </a:p>
        </p:txBody>
      </p:sp>
      <p:sp>
        <p:nvSpPr>
          <p:cNvPr id="23647" name="Text Box 95"/>
          <p:cNvSpPr txBox="1">
            <a:spLocks noChangeArrowheads="1"/>
          </p:cNvSpPr>
          <p:nvPr/>
        </p:nvSpPr>
        <p:spPr bwMode="auto">
          <a:xfrm>
            <a:off x="3962400" y="5000625"/>
            <a:ext cx="1185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SDP min</a:t>
            </a:r>
          </a:p>
        </p:txBody>
      </p:sp>
      <p:sp>
        <p:nvSpPr>
          <p:cNvPr id="23648" name="Text Box 96"/>
          <p:cNvSpPr txBox="1">
            <a:spLocks noChangeArrowheads="1"/>
          </p:cNvSpPr>
          <p:nvPr/>
        </p:nvSpPr>
        <p:spPr bwMode="auto">
          <a:xfrm>
            <a:off x="3200400" y="5105400"/>
            <a:ext cx="590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inputs</a:t>
            </a:r>
            <a:endParaRPr lang="en-US"/>
          </a:p>
        </p:txBody>
      </p:sp>
      <p:sp>
        <p:nvSpPr>
          <p:cNvPr id="23649" name="Line 97"/>
          <p:cNvSpPr>
            <a:spLocks noChangeShapeType="1"/>
          </p:cNvSpPr>
          <p:nvPr/>
        </p:nvSpPr>
        <p:spPr bwMode="auto">
          <a:xfrm>
            <a:off x="3886200" y="4953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50" name="Text Box 98"/>
          <p:cNvSpPr txBox="1">
            <a:spLocks noChangeArrowheads="1"/>
          </p:cNvSpPr>
          <p:nvPr/>
        </p:nvSpPr>
        <p:spPr bwMode="auto">
          <a:xfrm>
            <a:off x="685800" y="3733800"/>
            <a:ext cx="7942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Solvable in poly-time;   But min may be less than true min</a:t>
            </a:r>
            <a:endParaRPr lang="en-US" sz="1800">
              <a:solidFill>
                <a:srgbClr val="999999"/>
              </a:solidFill>
            </a:endParaRPr>
          </a:p>
        </p:txBody>
      </p:sp>
      <p:sp>
        <p:nvSpPr>
          <p:cNvPr id="23651" name="Text Box 99"/>
          <p:cNvSpPr txBox="1">
            <a:spLocks noChangeArrowheads="1"/>
          </p:cNvSpPr>
          <p:nvPr/>
        </p:nvSpPr>
        <p:spPr bwMode="auto">
          <a:xfrm>
            <a:off x="685800" y="5791200"/>
            <a:ext cx="524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“Lower bound” on approximation ratio</a:t>
            </a:r>
          </a:p>
        </p:txBody>
      </p:sp>
      <p:sp>
        <p:nvSpPr>
          <p:cNvPr id="23652" name="Text Box 100"/>
          <p:cNvSpPr txBox="1">
            <a:spLocks noChangeArrowheads="1"/>
          </p:cNvSpPr>
          <p:nvPr/>
        </p:nvSpPr>
        <p:spPr bwMode="auto">
          <a:xfrm>
            <a:off x="7239000" y="1295400"/>
            <a:ext cx="160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999999"/>
                </a:solidFill>
              </a:rPr>
              <a:t>[Kleinberg, </a:t>
            </a:r>
          </a:p>
          <a:p>
            <a:r>
              <a:rPr lang="en-US" sz="1800">
                <a:solidFill>
                  <a:srgbClr val="999999"/>
                </a:solidFill>
              </a:rPr>
              <a:t>Goemans ’98]</a:t>
            </a:r>
            <a:endParaRPr lang="en-US" sz="2000"/>
          </a:p>
        </p:txBody>
      </p:sp>
      <p:sp>
        <p:nvSpPr>
          <p:cNvPr id="23656" name="Line 104"/>
          <p:cNvSpPr>
            <a:spLocks noChangeShapeType="1"/>
          </p:cNvSpPr>
          <p:nvPr/>
        </p:nvSpPr>
        <p:spPr bwMode="auto">
          <a:xfrm flipH="1">
            <a:off x="6477000" y="12192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3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2" grpId="0"/>
      <p:bldP spid="23572" grpId="1"/>
      <p:bldP spid="23608" grpId="0"/>
      <p:bldP spid="23573" grpId="0"/>
      <p:bldP spid="23573" grpId="1"/>
      <p:bldP spid="23599" grpId="0"/>
      <p:bldP spid="23599" grpId="1"/>
      <p:bldP spid="23600" grpId="0"/>
      <p:bldP spid="23600" grpId="1"/>
      <p:bldP spid="23603" grpId="0"/>
      <p:bldP spid="23604" grpId="0"/>
      <p:bldP spid="23605" grpId="0"/>
      <p:bldP spid="23606" grpId="0"/>
      <p:bldP spid="23612" grpId="0" animBg="1"/>
      <p:bldP spid="23643" grpId="0" animBg="1"/>
      <p:bldP spid="23644" grpId="0"/>
      <p:bldP spid="23645" grpId="0"/>
      <p:bldP spid="23646" grpId="0"/>
      <p:bldP spid="23647" grpId="0"/>
      <p:bldP spid="23648" grpId="0"/>
      <p:bldP spid="23649" grpId="0" animBg="1"/>
      <p:bldP spid="23650" grpId="0"/>
      <p:bldP spid="23651" grpId="0"/>
      <p:bldP spid="23652" grpId="0"/>
      <p:bldP spid="23656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Freeform 6"/>
          <p:cNvSpPr>
            <a:spLocks/>
          </p:cNvSpPr>
          <p:nvPr/>
        </p:nvSpPr>
        <p:spPr bwMode="auto">
          <a:xfrm>
            <a:off x="5791200" y="4114800"/>
            <a:ext cx="2514600" cy="2057400"/>
          </a:xfrm>
          <a:custGeom>
            <a:avLst/>
            <a:gdLst/>
            <a:ahLst/>
            <a:cxnLst>
              <a:cxn ang="0">
                <a:pos x="192" y="144"/>
              </a:cxn>
              <a:cxn ang="0">
                <a:pos x="0" y="480"/>
              </a:cxn>
              <a:cxn ang="0">
                <a:pos x="0" y="816"/>
              </a:cxn>
              <a:cxn ang="0">
                <a:pos x="624" y="1296"/>
              </a:cxn>
              <a:cxn ang="0">
                <a:pos x="1200" y="1248"/>
              </a:cxn>
              <a:cxn ang="0">
                <a:pos x="1536" y="1056"/>
              </a:cxn>
              <a:cxn ang="0">
                <a:pos x="1584" y="816"/>
              </a:cxn>
              <a:cxn ang="0">
                <a:pos x="1440" y="288"/>
              </a:cxn>
              <a:cxn ang="0">
                <a:pos x="1008" y="48"/>
              </a:cxn>
              <a:cxn ang="0">
                <a:pos x="432" y="0"/>
              </a:cxn>
              <a:cxn ang="0">
                <a:pos x="192" y="144"/>
              </a:cxn>
            </a:cxnLst>
            <a:rect l="0" t="0" r="r" b="b"/>
            <a:pathLst>
              <a:path w="1584" h="1296">
                <a:moveTo>
                  <a:pt x="192" y="144"/>
                </a:moveTo>
                <a:lnTo>
                  <a:pt x="0" y="480"/>
                </a:lnTo>
                <a:lnTo>
                  <a:pt x="0" y="816"/>
                </a:lnTo>
                <a:lnTo>
                  <a:pt x="624" y="1296"/>
                </a:lnTo>
                <a:lnTo>
                  <a:pt x="1200" y="1248"/>
                </a:lnTo>
                <a:lnTo>
                  <a:pt x="1536" y="1056"/>
                </a:lnTo>
                <a:lnTo>
                  <a:pt x="1584" y="816"/>
                </a:lnTo>
                <a:lnTo>
                  <a:pt x="1440" y="288"/>
                </a:lnTo>
                <a:lnTo>
                  <a:pt x="1008" y="48"/>
                </a:lnTo>
                <a:lnTo>
                  <a:pt x="432" y="0"/>
                </a:lnTo>
                <a:lnTo>
                  <a:pt x="192" y="144"/>
                </a:lnTo>
                <a:close/>
              </a:path>
            </a:pathLst>
          </a:custGeom>
          <a:solidFill>
            <a:srgbClr val="3D7E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5" name="Rectangle 31"/>
          <p:cNvSpPr>
            <a:spLocks noChangeArrowheads="1"/>
          </p:cNvSpPr>
          <p:nvPr/>
        </p:nvSpPr>
        <p:spPr bwMode="auto">
          <a:xfrm>
            <a:off x="3810000" y="2057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|| v</a:t>
            </a:r>
            <a:r>
              <a:rPr lang="en-US" baseline="-25000">
                <a:solidFill>
                  <a:schemeClr val="accent2"/>
                </a:solidFill>
              </a:rPr>
              <a:t>i</a:t>
            </a:r>
            <a:r>
              <a:rPr lang="en-US">
                <a:solidFill>
                  <a:schemeClr val="accent2"/>
                </a:solidFill>
              </a:rPr>
              <a:t> ||</a:t>
            </a:r>
            <a:r>
              <a:rPr lang="en-US" baseline="30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>
                <a:solidFill>
                  <a:schemeClr val="accent2"/>
                </a:solidFill>
                <a:sym typeface="Symbol" pitchFamily="1" charset="2"/>
              </a:rPr>
              <a:t>=</a:t>
            </a:r>
            <a:r>
              <a:rPr lang="en-US">
                <a:solidFill>
                  <a:schemeClr val="accent2"/>
                </a:solidFill>
              </a:rPr>
              <a:t> 1   </a:t>
            </a:r>
            <a:r>
              <a:rPr lang="en-US">
                <a:solidFill>
                  <a:schemeClr val="accent2"/>
                </a:solidFill>
                <a:sym typeface="Symbol" pitchFamily="1" charset="2"/>
              </a:rPr>
              <a:t></a:t>
            </a:r>
            <a:r>
              <a:rPr lang="en-US">
                <a:solidFill>
                  <a:schemeClr val="accent2"/>
                </a:solidFill>
              </a:rPr>
              <a:t>i </a:t>
            </a:r>
            <a:r>
              <a:rPr lang="en-US">
                <a:solidFill>
                  <a:schemeClr val="accent2"/>
                </a:solidFill>
                <a:sym typeface="Symbol" pitchFamily="1" charset="2"/>
              </a:rPr>
              <a:t> </a:t>
            </a:r>
            <a:r>
              <a:rPr lang="en-US">
                <a:solidFill>
                  <a:schemeClr val="accent2"/>
                </a:solidFill>
              </a:rPr>
              <a:t>V </a:t>
            </a:r>
            <a:r>
              <a:rPr lang="en-US">
                <a:solidFill>
                  <a:schemeClr val="accent2"/>
                </a:solidFill>
                <a:sym typeface="Symbol" pitchFamily="1" charset="2"/>
              </a:rPr>
              <a:t> </a:t>
            </a:r>
            <a:r>
              <a:rPr lang="en-US">
                <a:solidFill>
                  <a:schemeClr val="accent2"/>
                </a:solidFill>
              </a:rPr>
              <a:t>{0}</a:t>
            </a:r>
          </a:p>
        </p:txBody>
      </p:sp>
      <p:sp>
        <p:nvSpPr>
          <p:cNvPr id="52254" name="Rectangle 30"/>
          <p:cNvSpPr>
            <a:spLocks noChangeArrowheads="1"/>
          </p:cNvSpPr>
          <p:nvPr/>
        </p:nvSpPr>
        <p:spPr bwMode="auto">
          <a:xfrm>
            <a:off x="2286000" y="15240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(v</a:t>
            </a:r>
            <a:r>
              <a:rPr lang="en-US" baseline="-25000">
                <a:solidFill>
                  <a:schemeClr val="accent2"/>
                </a:solidFill>
              </a:rPr>
              <a:t>0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>
                <a:solidFill>
                  <a:schemeClr val="accent2"/>
                </a:solidFill>
                <a:sym typeface="Symbol" pitchFamily="1" charset="2"/>
              </a:rPr>
              <a:t> </a:t>
            </a:r>
            <a:r>
              <a:rPr lang="en-US">
                <a:solidFill>
                  <a:schemeClr val="accent2"/>
                </a:solidFill>
              </a:rPr>
              <a:t>v</a:t>
            </a:r>
            <a:r>
              <a:rPr lang="en-US" baseline="-25000">
                <a:solidFill>
                  <a:schemeClr val="accent2"/>
                </a:solidFill>
              </a:rPr>
              <a:t>i</a:t>
            </a:r>
            <a:r>
              <a:rPr lang="en-US">
                <a:solidFill>
                  <a:schemeClr val="accent2"/>
                </a:solidFill>
              </a:rPr>
              <a:t>) · (v</a:t>
            </a:r>
            <a:r>
              <a:rPr lang="en-US" baseline="-25000">
                <a:solidFill>
                  <a:schemeClr val="accent2"/>
                </a:solidFill>
              </a:rPr>
              <a:t>0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>
                <a:solidFill>
                  <a:schemeClr val="accent2"/>
                </a:solidFill>
                <a:sym typeface="Symbol" pitchFamily="1" charset="2"/>
              </a:rPr>
              <a:t></a:t>
            </a:r>
            <a:r>
              <a:rPr lang="en-US">
                <a:solidFill>
                  <a:schemeClr val="accent2"/>
                </a:solidFill>
              </a:rPr>
              <a:t> v</a:t>
            </a:r>
            <a:r>
              <a:rPr lang="en-US" baseline="-25000">
                <a:solidFill>
                  <a:schemeClr val="accent2"/>
                </a:solidFill>
              </a:rPr>
              <a:t>j</a:t>
            </a:r>
            <a:r>
              <a:rPr lang="en-US">
                <a:solidFill>
                  <a:schemeClr val="accent2"/>
                </a:solidFill>
              </a:rPr>
              <a:t>)</a:t>
            </a:r>
            <a:r>
              <a:rPr lang="en-US">
                <a:solidFill>
                  <a:schemeClr val="accent2"/>
                </a:solidFill>
                <a:sym typeface="Symbol" pitchFamily="1" charset="2"/>
              </a:rPr>
              <a:t> = 0   </a:t>
            </a:r>
            <a:r>
              <a:rPr lang="en-US">
                <a:solidFill>
                  <a:schemeClr val="accent2"/>
                </a:solidFill>
              </a:rPr>
              <a:t>ij </a:t>
            </a:r>
            <a:r>
              <a:rPr lang="en-US">
                <a:solidFill>
                  <a:schemeClr val="accent2"/>
                </a:solidFill>
                <a:sym typeface="Symbol" pitchFamily="1" charset="2"/>
              </a:rPr>
              <a:t> </a:t>
            </a:r>
            <a:r>
              <a:rPr lang="en-US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438400" y="914400"/>
            <a:ext cx="2863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min  </a:t>
            </a:r>
            <a:r>
              <a:rPr lang="en-US" sz="2800">
                <a:solidFill>
                  <a:schemeClr val="accent2"/>
                </a:solidFill>
                <a:latin typeface="Symbol" pitchFamily="1" charset="2"/>
                <a:sym typeface="Symbol" pitchFamily="1" charset="2"/>
              </a:rPr>
              <a:t></a:t>
            </a:r>
            <a:r>
              <a:rPr lang="en-US">
                <a:solidFill>
                  <a:schemeClr val="accent2"/>
                </a:solidFill>
              </a:rPr>
              <a:t> (1 + v</a:t>
            </a:r>
            <a:r>
              <a:rPr lang="en-US" baseline="-25000">
                <a:solidFill>
                  <a:schemeClr val="accent2"/>
                </a:solidFill>
              </a:rPr>
              <a:t>0 </a:t>
            </a:r>
            <a:r>
              <a:rPr lang="en-US">
                <a:solidFill>
                  <a:schemeClr val="accent2"/>
                </a:solidFill>
              </a:rPr>
              <a:t>·</a:t>
            </a:r>
            <a:r>
              <a:rPr lang="en-US" baseline="-25000">
                <a:solidFill>
                  <a:schemeClr val="accent2"/>
                </a:solidFill>
              </a:rPr>
              <a:t> </a:t>
            </a:r>
            <a:r>
              <a:rPr lang="en-US">
                <a:solidFill>
                  <a:schemeClr val="accent2"/>
                </a:solidFill>
              </a:rPr>
              <a:t>v</a:t>
            </a:r>
            <a:r>
              <a:rPr lang="en-US" baseline="-25000">
                <a:solidFill>
                  <a:schemeClr val="accent2"/>
                </a:solidFill>
              </a:rPr>
              <a:t>i</a:t>
            </a:r>
            <a:r>
              <a:rPr lang="en-US">
                <a:solidFill>
                  <a:schemeClr val="accent2"/>
                </a:solidFill>
              </a:rPr>
              <a:t>)/2</a:t>
            </a:r>
            <a:endParaRPr lang="en-US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457200" y="46482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||v</a:t>
            </a:r>
            <a:r>
              <a:rPr lang="en-US" baseline="-25000">
                <a:solidFill>
                  <a:schemeClr val="accent2"/>
                </a:solidFill>
              </a:rPr>
              <a:t>i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>
                <a:solidFill>
                  <a:schemeClr val="accent2"/>
                </a:solidFill>
                <a:sym typeface="Symbol" pitchFamily="1" charset="2"/>
              </a:rPr>
              <a:t></a:t>
            </a:r>
            <a:r>
              <a:rPr lang="en-US">
                <a:solidFill>
                  <a:schemeClr val="accent2"/>
                </a:solidFill>
              </a:rPr>
              <a:t> v</a:t>
            </a:r>
            <a:r>
              <a:rPr lang="en-US" baseline="-25000">
                <a:solidFill>
                  <a:schemeClr val="accent2"/>
                </a:solidFill>
              </a:rPr>
              <a:t>j</a:t>
            </a:r>
            <a:r>
              <a:rPr lang="en-US">
                <a:solidFill>
                  <a:schemeClr val="accent2"/>
                </a:solidFill>
              </a:rPr>
              <a:t>||</a:t>
            </a:r>
            <a:r>
              <a:rPr lang="en-US" baseline="30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 + ||v</a:t>
            </a:r>
            <a:r>
              <a:rPr lang="en-US" baseline="-25000">
                <a:solidFill>
                  <a:schemeClr val="accent2"/>
                </a:solidFill>
              </a:rPr>
              <a:t>j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>
                <a:solidFill>
                  <a:schemeClr val="accent2"/>
                </a:solidFill>
                <a:sym typeface="Symbol" pitchFamily="1" charset="2"/>
              </a:rPr>
              <a:t></a:t>
            </a:r>
            <a:r>
              <a:rPr lang="en-US">
                <a:solidFill>
                  <a:schemeClr val="accent2"/>
                </a:solidFill>
              </a:rPr>
              <a:t> v</a:t>
            </a:r>
            <a:r>
              <a:rPr lang="en-US" baseline="-25000">
                <a:solidFill>
                  <a:schemeClr val="accent2"/>
                </a:solidFill>
              </a:rPr>
              <a:t>k</a:t>
            </a:r>
            <a:r>
              <a:rPr lang="en-US">
                <a:solidFill>
                  <a:schemeClr val="accent2"/>
                </a:solidFill>
              </a:rPr>
              <a:t>||</a:t>
            </a:r>
            <a:r>
              <a:rPr lang="en-US" baseline="30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 ≥ ||v</a:t>
            </a:r>
            <a:r>
              <a:rPr lang="en-US" baseline="-25000">
                <a:solidFill>
                  <a:schemeClr val="accent2"/>
                </a:solidFill>
              </a:rPr>
              <a:t>i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>
                <a:solidFill>
                  <a:schemeClr val="accent2"/>
                </a:solidFill>
                <a:sym typeface="Symbol" pitchFamily="1" charset="2"/>
              </a:rPr>
              <a:t></a:t>
            </a:r>
            <a:r>
              <a:rPr lang="en-US">
                <a:solidFill>
                  <a:schemeClr val="accent2"/>
                </a:solidFill>
              </a:rPr>
              <a:t> v</a:t>
            </a:r>
            <a:r>
              <a:rPr lang="en-US" baseline="-25000">
                <a:solidFill>
                  <a:schemeClr val="accent2"/>
                </a:solidFill>
              </a:rPr>
              <a:t>k</a:t>
            </a:r>
            <a:r>
              <a:rPr lang="en-US">
                <a:solidFill>
                  <a:schemeClr val="accent2"/>
                </a:solidFill>
              </a:rPr>
              <a:t>||</a:t>
            </a:r>
            <a:r>
              <a:rPr lang="en-US" baseline="30000">
                <a:solidFill>
                  <a:schemeClr val="accent2"/>
                </a:solidFill>
              </a:rPr>
              <a:t>2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52269" name="Freeform 45"/>
          <p:cNvSpPr>
            <a:spLocks/>
          </p:cNvSpPr>
          <p:nvPr/>
        </p:nvSpPr>
        <p:spPr bwMode="auto">
          <a:xfrm>
            <a:off x="7162800" y="3429000"/>
            <a:ext cx="1524000" cy="2819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0" y="1776"/>
              </a:cxn>
              <a:cxn ang="0">
                <a:pos x="672" y="624"/>
              </a:cxn>
              <a:cxn ang="0">
                <a:pos x="0" y="0"/>
              </a:cxn>
            </a:cxnLst>
            <a:rect l="0" t="0" r="r" b="b"/>
            <a:pathLst>
              <a:path w="960" h="1776">
                <a:moveTo>
                  <a:pt x="0" y="0"/>
                </a:moveTo>
                <a:lnTo>
                  <a:pt x="960" y="1776"/>
                </a:lnTo>
                <a:lnTo>
                  <a:pt x="672" y="624"/>
                </a:lnTo>
                <a:lnTo>
                  <a:pt x="0" y="0"/>
                </a:lnTo>
                <a:close/>
              </a:path>
            </a:pathLst>
          </a:custGeom>
          <a:solidFill>
            <a:srgbClr val="00005E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5257800" y="152400"/>
            <a:ext cx="22098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762000"/>
          </a:xfrm>
        </p:spPr>
        <p:txBody>
          <a:bodyPr/>
          <a:lstStyle/>
          <a:p>
            <a:pPr algn="l"/>
            <a:r>
              <a:rPr lang="en-US" sz="2800" b="1"/>
              <a:t>An SDP for Vertex Cover</a:t>
            </a:r>
            <a:endParaRPr lang="en-US"/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381000" y="990600"/>
            <a:ext cx="1828800" cy="1828800"/>
            <a:chOff x="240" y="624"/>
            <a:chExt cx="1152" cy="1152"/>
          </a:xfrm>
        </p:grpSpPr>
        <p:sp>
          <p:nvSpPr>
            <p:cNvPr id="52233" name="Oval 9"/>
            <p:cNvSpPr>
              <a:spLocks noChangeArrowheads="1"/>
            </p:cNvSpPr>
            <p:nvPr/>
          </p:nvSpPr>
          <p:spPr bwMode="auto">
            <a:xfrm>
              <a:off x="624" y="624"/>
              <a:ext cx="96" cy="9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2234" name="Oval 10"/>
            <p:cNvSpPr>
              <a:spLocks noChangeArrowheads="1"/>
            </p:cNvSpPr>
            <p:nvPr/>
          </p:nvSpPr>
          <p:spPr bwMode="auto">
            <a:xfrm>
              <a:off x="912" y="912"/>
              <a:ext cx="96" cy="9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2235" name="Oval 11"/>
            <p:cNvSpPr>
              <a:spLocks noChangeArrowheads="1"/>
            </p:cNvSpPr>
            <p:nvPr/>
          </p:nvSpPr>
          <p:spPr bwMode="auto">
            <a:xfrm>
              <a:off x="240" y="1680"/>
              <a:ext cx="96" cy="9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2236" name="Line 12"/>
            <p:cNvSpPr>
              <a:spLocks noChangeShapeType="1"/>
            </p:cNvSpPr>
            <p:nvPr/>
          </p:nvSpPr>
          <p:spPr bwMode="auto">
            <a:xfrm>
              <a:off x="288" y="96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2237" name="Line 13"/>
            <p:cNvSpPr>
              <a:spLocks noChangeShapeType="1"/>
            </p:cNvSpPr>
            <p:nvPr/>
          </p:nvSpPr>
          <p:spPr bwMode="auto">
            <a:xfrm flipV="1">
              <a:off x="288" y="1584"/>
              <a:ext cx="76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52238" name="Line 14"/>
            <p:cNvSpPr>
              <a:spLocks noChangeShapeType="1"/>
            </p:cNvSpPr>
            <p:nvPr/>
          </p:nvSpPr>
          <p:spPr bwMode="auto">
            <a:xfrm flipH="1" flipV="1">
              <a:off x="960" y="960"/>
              <a:ext cx="9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52239" name="Line 15"/>
            <p:cNvSpPr>
              <a:spLocks noChangeShapeType="1"/>
            </p:cNvSpPr>
            <p:nvPr/>
          </p:nvSpPr>
          <p:spPr bwMode="auto">
            <a:xfrm flipV="1">
              <a:off x="288" y="1344"/>
              <a:ext cx="2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52240" name="Line 16"/>
            <p:cNvSpPr>
              <a:spLocks noChangeShapeType="1"/>
            </p:cNvSpPr>
            <p:nvPr/>
          </p:nvSpPr>
          <p:spPr bwMode="auto">
            <a:xfrm flipV="1">
              <a:off x="528" y="672"/>
              <a:ext cx="144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52241" name="Line 17"/>
            <p:cNvSpPr>
              <a:spLocks noChangeShapeType="1"/>
            </p:cNvSpPr>
            <p:nvPr/>
          </p:nvSpPr>
          <p:spPr bwMode="auto">
            <a:xfrm flipH="1">
              <a:off x="288" y="672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52242" name="Oval 18"/>
            <p:cNvSpPr>
              <a:spLocks noChangeArrowheads="1"/>
            </p:cNvSpPr>
            <p:nvPr/>
          </p:nvSpPr>
          <p:spPr bwMode="auto">
            <a:xfrm>
              <a:off x="240" y="912"/>
              <a:ext cx="96" cy="9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2243" name="Oval 19"/>
            <p:cNvSpPr>
              <a:spLocks noChangeArrowheads="1"/>
            </p:cNvSpPr>
            <p:nvPr/>
          </p:nvSpPr>
          <p:spPr bwMode="auto">
            <a:xfrm>
              <a:off x="480" y="1296"/>
              <a:ext cx="96" cy="9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2244" name="Oval 20"/>
            <p:cNvSpPr>
              <a:spLocks noChangeArrowheads="1"/>
            </p:cNvSpPr>
            <p:nvPr/>
          </p:nvSpPr>
          <p:spPr bwMode="auto">
            <a:xfrm>
              <a:off x="720" y="1248"/>
              <a:ext cx="96" cy="9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2245" name="Line 21"/>
            <p:cNvSpPr>
              <a:spLocks noChangeShapeType="1"/>
            </p:cNvSpPr>
            <p:nvPr/>
          </p:nvSpPr>
          <p:spPr bwMode="auto">
            <a:xfrm flipH="1" flipV="1">
              <a:off x="960" y="960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2246" name="Line 22"/>
            <p:cNvSpPr>
              <a:spLocks noChangeShapeType="1"/>
            </p:cNvSpPr>
            <p:nvPr/>
          </p:nvSpPr>
          <p:spPr bwMode="auto">
            <a:xfrm flipH="1" flipV="1">
              <a:off x="768" y="1296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2247" name="Oval 23"/>
            <p:cNvSpPr>
              <a:spLocks noChangeArrowheads="1"/>
            </p:cNvSpPr>
            <p:nvPr/>
          </p:nvSpPr>
          <p:spPr bwMode="auto">
            <a:xfrm>
              <a:off x="1008" y="1536"/>
              <a:ext cx="96" cy="9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2248" name="Oval 24"/>
            <p:cNvSpPr>
              <a:spLocks noChangeArrowheads="1"/>
            </p:cNvSpPr>
            <p:nvPr/>
          </p:nvSpPr>
          <p:spPr bwMode="auto">
            <a:xfrm>
              <a:off x="1296" y="1152"/>
              <a:ext cx="96" cy="9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2252" name="Text Box 28"/>
          <p:cNvSpPr txBox="1">
            <a:spLocks noChangeArrowheads="1"/>
          </p:cNvSpPr>
          <p:nvPr/>
        </p:nvSpPr>
        <p:spPr bwMode="auto">
          <a:xfrm>
            <a:off x="1660525" y="2655888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</a:t>
            </a:r>
            <a:endParaRPr lang="en-US"/>
          </a:p>
        </p:txBody>
      </p:sp>
      <p:sp>
        <p:nvSpPr>
          <p:cNvPr id="52253" name="Text Box 29"/>
          <p:cNvSpPr txBox="1">
            <a:spLocks noChangeArrowheads="1"/>
          </p:cNvSpPr>
          <p:nvPr/>
        </p:nvSpPr>
        <p:spPr bwMode="auto">
          <a:xfrm>
            <a:off x="304800" y="2895600"/>
            <a:ext cx="407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ym typeface="Symbol" pitchFamily="1" charset="2"/>
              </a:rPr>
              <a:t>1</a:t>
            </a:r>
            <a:endParaRPr lang="en-US">
              <a:sym typeface="Symbol" pitchFamily="1" charset="2"/>
            </a:endParaRPr>
          </a:p>
        </p:txBody>
      </p:sp>
      <p:sp>
        <p:nvSpPr>
          <p:cNvPr id="52257" name="Text Box 33"/>
          <p:cNvSpPr txBox="1">
            <a:spLocks noChangeArrowheads="1"/>
          </p:cNvSpPr>
          <p:nvPr/>
        </p:nvSpPr>
        <p:spPr bwMode="auto">
          <a:xfrm>
            <a:off x="5410200" y="304800"/>
            <a:ext cx="187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Better SDP?</a:t>
            </a:r>
          </a:p>
        </p:txBody>
      </p:sp>
      <p:sp>
        <p:nvSpPr>
          <p:cNvPr id="52259" name="Text Box 35"/>
          <p:cNvSpPr txBox="1">
            <a:spLocks noChangeArrowheads="1"/>
          </p:cNvSpPr>
          <p:nvPr/>
        </p:nvSpPr>
        <p:spPr bwMode="auto">
          <a:xfrm>
            <a:off x="228600" y="4191000"/>
            <a:ext cx="208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  - inequality:</a:t>
            </a:r>
          </a:p>
        </p:txBody>
      </p:sp>
      <p:sp>
        <p:nvSpPr>
          <p:cNvPr id="52260" name="AutoShape 36"/>
          <p:cNvSpPr>
            <a:spLocks noChangeArrowheads="1"/>
          </p:cNvSpPr>
          <p:nvPr/>
        </p:nvSpPr>
        <p:spPr bwMode="auto">
          <a:xfrm>
            <a:off x="304800" y="4267200"/>
            <a:ext cx="228600" cy="228600"/>
          </a:xfrm>
          <a:prstGeom prst="triangle">
            <a:avLst>
              <a:gd name="adj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1" name="Freeform 37"/>
          <p:cNvSpPr>
            <a:spLocks/>
          </p:cNvSpPr>
          <p:nvPr/>
        </p:nvSpPr>
        <p:spPr bwMode="auto">
          <a:xfrm>
            <a:off x="6096000" y="4343400"/>
            <a:ext cx="1905000" cy="1524000"/>
          </a:xfrm>
          <a:custGeom>
            <a:avLst/>
            <a:gdLst/>
            <a:ahLst/>
            <a:cxnLst>
              <a:cxn ang="0">
                <a:pos x="480" y="0"/>
              </a:cxn>
              <a:cxn ang="0">
                <a:pos x="96" y="192"/>
              </a:cxn>
              <a:cxn ang="0">
                <a:pos x="0" y="432"/>
              </a:cxn>
              <a:cxn ang="0">
                <a:pos x="96" y="720"/>
              </a:cxn>
              <a:cxn ang="0">
                <a:pos x="528" y="960"/>
              </a:cxn>
              <a:cxn ang="0">
                <a:pos x="864" y="912"/>
              </a:cxn>
              <a:cxn ang="0">
                <a:pos x="1104" y="768"/>
              </a:cxn>
              <a:cxn ang="0">
                <a:pos x="1200" y="432"/>
              </a:cxn>
              <a:cxn ang="0">
                <a:pos x="912" y="192"/>
              </a:cxn>
              <a:cxn ang="0">
                <a:pos x="480" y="0"/>
              </a:cxn>
            </a:cxnLst>
            <a:rect l="0" t="0" r="r" b="b"/>
            <a:pathLst>
              <a:path w="1200" h="960">
                <a:moveTo>
                  <a:pt x="480" y="0"/>
                </a:moveTo>
                <a:lnTo>
                  <a:pt x="96" y="192"/>
                </a:lnTo>
                <a:lnTo>
                  <a:pt x="0" y="432"/>
                </a:lnTo>
                <a:lnTo>
                  <a:pt x="96" y="720"/>
                </a:lnTo>
                <a:lnTo>
                  <a:pt x="528" y="960"/>
                </a:lnTo>
                <a:lnTo>
                  <a:pt x="864" y="912"/>
                </a:lnTo>
                <a:lnTo>
                  <a:pt x="1104" y="768"/>
                </a:lnTo>
                <a:lnTo>
                  <a:pt x="1200" y="432"/>
                </a:lnTo>
                <a:lnTo>
                  <a:pt x="912" y="192"/>
                </a:lnTo>
                <a:lnTo>
                  <a:pt x="480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2" name="Text Box 38"/>
          <p:cNvSpPr txBox="1">
            <a:spLocks noChangeArrowheads="1"/>
          </p:cNvSpPr>
          <p:nvPr/>
        </p:nvSpPr>
        <p:spPr bwMode="auto">
          <a:xfrm>
            <a:off x="6400800" y="4953000"/>
            <a:ext cx="1235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Integral hull</a:t>
            </a:r>
            <a:endParaRPr lang="en-US"/>
          </a:p>
        </p:txBody>
      </p:sp>
      <p:sp>
        <p:nvSpPr>
          <p:cNvPr id="52265" name="Text Box 41"/>
          <p:cNvSpPr txBox="1">
            <a:spLocks noChangeArrowheads="1"/>
          </p:cNvSpPr>
          <p:nvPr/>
        </p:nvSpPr>
        <p:spPr bwMode="auto">
          <a:xfrm>
            <a:off x="228600" y="5257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I.G. still </a:t>
            </a:r>
            <a:r>
              <a:rPr lang="en-US">
                <a:solidFill>
                  <a:schemeClr val="accent2"/>
                </a:solidFill>
              </a:rPr>
              <a:t>2</a:t>
            </a:r>
            <a:r>
              <a:rPr lang="en-US"/>
              <a:t> </a:t>
            </a:r>
            <a:r>
              <a:rPr lang="en-US">
                <a:solidFill>
                  <a:schemeClr val="accent2"/>
                </a:solidFill>
                <a:sym typeface="Symbol" pitchFamily="1" charset="2"/>
              </a:rPr>
              <a:t> o(1)</a:t>
            </a:r>
          </a:p>
        </p:txBody>
      </p:sp>
      <p:sp>
        <p:nvSpPr>
          <p:cNvPr id="52266" name="Text Box 42"/>
          <p:cNvSpPr txBox="1">
            <a:spLocks noChangeArrowheads="1"/>
          </p:cNvSpPr>
          <p:nvPr/>
        </p:nvSpPr>
        <p:spPr bwMode="auto">
          <a:xfrm>
            <a:off x="609600" y="563880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999999"/>
                </a:solidFill>
              </a:rPr>
              <a:t>[Charikar ’98]</a:t>
            </a:r>
            <a:endParaRPr lang="en-US" sz="2000"/>
          </a:p>
        </p:txBody>
      </p:sp>
      <p:sp>
        <p:nvSpPr>
          <p:cNvPr id="52267" name="Text Box 43"/>
          <p:cNvSpPr txBox="1">
            <a:spLocks noChangeArrowheads="1"/>
          </p:cNvSpPr>
          <p:nvPr/>
        </p:nvSpPr>
        <p:spPr bwMode="auto">
          <a:xfrm>
            <a:off x="228600" y="6248400"/>
            <a:ext cx="6570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Systematic way generating all poly-time SDPs?</a:t>
            </a:r>
          </a:p>
        </p:txBody>
      </p:sp>
      <p:sp>
        <p:nvSpPr>
          <p:cNvPr id="52268" name="Line 44"/>
          <p:cNvSpPr>
            <a:spLocks noChangeShapeType="1"/>
          </p:cNvSpPr>
          <p:nvPr/>
        </p:nvSpPr>
        <p:spPr bwMode="auto">
          <a:xfrm flipH="1" flipV="1">
            <a:off x="7162800" y="3429000"/>
            <a:ext cx="1524000" cy="2819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70" name="AutoShape 46"/>
          <p:cNvSpPr>
            <a:spLocks/>
          </p:cNvSpPr>
          <p:nvPr/>
        </p:nvSpPr>
        <p:spPr bwMode="auto">
          <a:xfrm>
            <a:off x="4572000" y="2667000"/>
            <a:ext cx="1066800" cy="406400"/>
          </a:xfrm>
          <a:prstGeom prst="borderCallout2">
            <a:avLst>
              <a:gd name="adj1" fmla="val 28125"/>
              <a:gd name="adj2" fmla="val -7144"/>
              <a:gd name="adj3" fmla="val 28125"/>
              <a:gd name="adj4" fmla="val -16815"/>
              <a:gd name="adj5" fmla="val -29296"/>
              <a:gd name="adj6" fmla="val -26787"/>
            </a:avLst>
          </a:prstGeom>
          <a:solidFill>
            <a:srgbClr val="1933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vectors</a:t>
            </a:r>
          </a:p>
        </p:txBody>
      </p:sp>
      <p:sp>
        <p:nvSpPr>
          <p:cNvPr id="52279" name="Text Box 55"/>
          <p:cNvSpPr txBox="1">
            <a:spLocks noChangeArrowheads="1"/>
          </p:cNvSpPr>
          <p:nvPr/>
        </p:nvSpPr>
        <p:spPr bwMode="auto">
          <a:xfrm>
            <a:off x="4953000" y="5486400"/>
            <a:ext cx="108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integer </a:t>
            </a:r>
          </a:p>
          <a:p>
            <a:r>
              <a:rPr lang="en-US" sz="1800"/>
              <a:t>solutions</a:t>
            </a:r>
            <a:endParaRPr lang="en-US" sz="1800" baseline="-25000">
              <a:solidFill>
                <a:schemeClr val="accent2"/>
              </a:solidFill>
            </a:endParaRPr>
          </a:p>
        </p:txBody>
      </p:sp>
      <p:sp>
        <p:nvSpPr>
          <p:cNvPr id="52280" name="Text Box 56"/>
          <p:cNvSpPr txBox="1">
            <a:spLocks noChangeArrowheads="1"/>
          </p:cNvSpPr>
          <p:nvPr/>
        </p:nvSpPr>
        <p:spPr bwMode="auto">
          <a:xfrm>
            <a:off x="4572000" y="3429000"/>
            <a:ext cx="1963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vector solutions</a:t>
            </a:r>
          </a:p>
          <a:p>
            <a:r>
              <a:rPr lang="en-US" sz="1800"/>
              <a:t>of SDP relaxation</a:t>
            </a:r>
            <a:endParaRPr lang="en-US" sz="2000" baseline="-25000">
              <a:solidFill>
                <a:schemeClr val="accent2"/>
              </a:solidFill>
            </a:endParaRPr>
          </a:p>
        </p:txBody>
      </p:sp>
      <p:sp>
        <p:nvSpPr>
          <p:cNvPr id="52281" name="Line 57"/>
          <p:cNvSpPr>
            <a:spLocks noChangeShapeType="1"/>
          </p:cNvSpPr>
          <p:nvPr/>
        </p:nvSpPr>
        <p:spPr bwMode="auto">
          <a:xfrm>
            <a:off x="5867400" y="4038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82" name="Line 58"/>
          <p:cNvSpPr>
            <a:spLocks noChangeShapeType="1"/>
          </p:cNvSpPr>
          <p:nvPr/>
        </p:nvSpPr>
        <p:spPr bwMode="auto">
          <a:xfrm flipV="1">
            <a:off x="5867400" y="54864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83" name="Line 59"/>
          <p:cNvSpPr>
            <a:spLocks noChangeShapeType="1"/>
          </p:cNvSpPr>
          <p:nvPr/>
        </p:nvSpPr>
        <p:spPr bwMode="auto">
          <a:xfrm flipV="1">
            <a:off x="8382000" y="40386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84" name="Text Box 60"/>
          <p:cNvSpPr txBox="1">
            <a:spLocks noChangeArrowheads="1"/>
          </p:cNvSpPr>
          <p:nvPr/>
        </p:nvSpPr>
        <p:spPr bwMode="auto">
          <a:xfrm>
            <a:off x="8021638" y="3200400"/>
            <a:ext cx="11223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Direction</a:t>
            </a:r>
          </a:p>
          <a:p>
            <a:r>
              <a:rPr lang="en-US" sz="1600"/>
              <a:t>objective</a:t>
            </a:r>
          </a:p>
          <a:p>
            <a:r>
              <a:rPr lang="en-US" sz="1600"/>
              <a:t>decreases</a:t>
            </a:r>
          </a:p>
        </p:txBody>
      </p:sp>
      <p:sp>
        <p:nvSpPr>
          <p:cNvPr id="52285" name="Oval 61"/>
          <p:cNvSpPr>
            <a:spLocks noChangeArrowheads="1"/>
          </p:cNvSpPr>
          <p:nvPr/>
        </p:nvSpPr>
        <p:spPr bwMode="auto">
          <a:xfrm>
            <a:off x="8001000" y="44958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2286" name="Oval 62"/>
          <p:cNvSpPr>
            <a:spLocks noChangeArrowheads="1"/>
          </p:cNvSpPr>
          <p:nvPr/>
        </p:nvSpPr>
        <p:spPr bwMode="auto">
          <a:xfrm>
            <a:off x="7924800" y="49530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2287" name="Oval 63"/>
          <p:cNvSpPr>
            <a:spLocks noChangeArrowheads="1"/>
          </p:cNvSpPr>
          <p:nvPr/>
        </p:nvSpPr>
        <p:spPr bwMode="auto">
          <a:xfrm>
            <a:off x="7572375" y="4257675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2289" name="Text Box 65"/>
          <p:cNvSpPr txBox="1">
            <a:spLocks noChangeArrowheads="1"/>
          </p:cNvSpPr>
          <p:nvPr/>
        </p:nvSpPr>
        <p:spPr bwMode="auto">
          <a:xfrm>
            <a:off x="228600" y="3352800"/>
            <a:ext cx="250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Add inequalities?</a:t>
            </a:r>
          </a:p>
        </p:txBody>
      </p:sp>
      <p:sp>
        <p:nvSpPr>
          <p:cNvPr id="52291" name="Text Box 67"/>
          <p:cNvSpPr txBox="1">
            <a:spLocks noChangeArrowheads="1"/>
          </p:cNvSpPr>
          <p:nvPr/>
        </p:nvSpPr>
        <p:spPr bwMode="auto">
          <a:xfrm>
            <a:off x="6827838" y="838200"/>
            <a:ext cx="23161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Goal:</a:t>
            </a:r>
            <a:r>
              <a:rPr lang="en-US" sz="2000"/>
              <a:t>  Rule out </a:t>
            </a:r>
            <a:r>
              <a:rPr lang="en-US" sz="2000" i="1"/>
              <a:t>all</a:t>
            </a:r>
            <a:r>
              <a:rPr lang="en-US" sz="2000"/>
              <a:t> </a:t>
            </a:r>
          </a:p>
          <a:p>
            <a:r>
              <a:rPr lang="en-US" sz="2000"/>
              <a:t>    poly-time SDPs!</a:t>
            </a:r>
          </a:p>
        </p:txBody>
      </p:sp>
      <p:sp>
        <p:nvSpPr>
          <p:cNvPr id="52293" name="Rectangle 69"/>
          <p:cNvSpPr>
            <a:spLocks noChangeArrowheads="1"/>
          </p:cNvSpPr>
          <p:nvPr/>
        </p:nvSpPr>
        <p:spPr bwMode="auto">
          <a:xfrm>
            <a:off x="2362200" y="1524000"/>
            <a:ext cx="4953000" cy="9906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2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2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2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52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 animBg="1"/>
      <p:bldP spid="52228" grpId="0"/>
      <p:bldP spid="52269" grpId="0" animBg="1"/>
      <p:bldP spid="52259" grpId="0"/>
      <p:bldP spid="52260" grpId="0" animBg="1"/>
      <p:bldP spid="52261" grpId="0" animBg="1"/>
      <p:bldP spid="52262" grpId="0"/>
      <p:bldP spid="52265" grpId="0"/>
      <p:bldP spid="52266" grpId="0"/>
      <p:bldP spid="52267" grpId="0"/>
      <p:bldP spid="52268" grpId="0" animBg="1"/>
      <p:bldP spid="52268" grpId="1" animBg="1"/>
      <p:bldP spid="52279" grpId="0"/>
      <p:bldP spid="52280" grpId="0"/>
      <p:bldP spid="52281" grpId="0" animBg="1"/>
      <p:bldP spid="52282" grpId="0" animBg="1"/>
      <p:bldP spid="52283" grpId="0" animBg="1"/>
      <p:bldP spid="52284" grpId="0"/>
      <p:bldP spid="52285" grpId="0" animBg="1"/>
      <p:bldP spid="52285" grpId="1" animBg="1"/>
      <p:bldP spid="52286" grpId="0" animBg="1"/>
      <p:bldP spid="52286" grpId="1" animBg="1"/>
      <p:bldP spid="52287" grpId="0" animBg="1"/>
      <p:bldP spid="52289" grpId="0"/>
      <p:bldP spid="52291" grpId="0"/>
      <p:bldP spid="52293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6"/>
          <p:cNvGrpSpPr>
            <a:grpSpLocks/>
          </p:cNvGrpSpPr>
          <p:nvPr/>
        </p:nvGrpSpPr>
        <p:grpSpPr bwMode="auto">
          <a:xfrm>
            <a:off x="1447800" y="1295400"/>
            <a:ext cx="3048000" cy="2743200"/>
            <a:chOff x="816" y="816"/>
            <a:chExt cx="1920" cy="1728"/>
          </a:xfrm>
        </p:grpSpPr>
        <p:sp>
          <p:nvSpPr>
            <p:cNvPr id="29780" name="Freeform 84"/>
            <p:cNvSpPr>
              <a:spLocks/>
            </p:cNvSpPr>
            <p:nvPr/>
          </p:nvSpPr>
          <p:spPr bwMode="auto">
            <a:xfrm>
              <a:off x="1111" y="816"/>
              <a:ext cx="665" cy="47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432" y="0"/>
                </a:cxn>
                <a:cxn ang="0">
                  <a:pos x="336" y="288"/>
                </a:cxn>
                <a:cxn ang="0">
                  <a:pos x="0" y="144"/>
                </a:cxn>
              </a:cxnLst>
              <a:rect l="0" t="0" r="r" b="b"/>
              <a:pathLst>
                <a:path w="432" h="288">
                  <a:moveTo>
                    <a:pt x="0" y="144"/>
                  </a:moveTo>
                  <a:lnTo>
                    <a:pt x="432" y="0"/>
                  </a:lnTo>
                  <a:lnTo>
                    <a:pt x="336" y="28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2D5CB8"/>
            </a:solidFill>
            <a:ln w="9525">
              <a:solidFill>
                <a:srgbClr val="2D5CB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1" name="Freeform 85"/>
            <p:cNvSpPr>
              <a:spLocks/>
            </p:cNvSpPr>
            <p:nvPr/>
          </p:nvSpPr>
          <p:spPr bwMode="auto">
            <a:xfrm>
              <a:off x="1038" y="1052"/>
              <a:ext cx="590" cy="392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240"/>
                </a:cxn>
                <a:cxn ang="0">
                  <a:pos x="384" y="144"/>
                </a:cxn>
                <a:cxn ang="0">
                  <a:pos x="48" y="0"/>
                </a:cxn>
              </a:cxnLst>
              <a:rect l="0" t="0" r="r" b="b"/>
              <a:pathLst>
                <a:path w="384" h="240">
                  <a:moveTo>
                    <a:pt x="48" y="0"/>
                  </a:moveTo>
                  <a:lnTo>
                    <a:pt x="0" y="240"/>
                  </a:lnTo>
                  <a:lnTo>
                    <a:pt x="384" y="14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234B95"/>
            </a:solidFill>
            <a:ln w="9525">
              <a:solidFill>
                <a:srgbClr val="234B9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2" name="Freeform 86"/>
            <p:cNvSpPr>
              <a:spLocks/>
            </p:cNvSpPr>
            <p:nvPr/>
          </p:nvSpPr>
          <p:spPr bwMode="auto">
            <a:xfrm>
              <a:off x="1038" y="1287"/>
              <a:ext cx="1181" cy="943"/>
            </a:xfrm>
            <a:custGeom>
              <a:avLst/>
              <a:gdLst/>
              <a:ahLst/>
              <a:cxnLst>
                <a:cxn ang="0">
                  <a:pos x="384" y="0"/>
                </a:cxn>
                <a:cxn ang="0">
                  <a:pos x="768" y="240"/>
                </a:cxn>
                <a:cxn ang="0">
                  <a:pos x="528" y="576"/>
                </a:cxn>
                <a:cxn ang="0">
                  <a:pos x="0" y="432"/>
                </a:cxn>
                <a:cxn ang="0">
                  <a:pos x="0" y="96"/>
                </a:cxn>
                <a:cxn ang="0">
                  <a:pos x="384" y="0"/>
                </a:cxn>
              </a:cxnLst>
              <a:rect l="0" t="0" r="r" b="b"/>
              <a:pathLst>
                <a:path w="768" h="576">
                  <a:moveTo>
                    <a:pt x="384" y="0"/>
                  </a:moveTo>
                  <a:lnTo>
                    <a:pt x="768" y="240"/>
                  </a:lnTo>
                  <a:lnTo>
                    <a:pt x="528" y="576"/>
                  </a:lnTo>
                  <a:lnTo>
                    <a:pt x="0" y="432"/>
                  </a:lnTo>
                  <a:lnTo>
                    <a:pt x="0" y="96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254C9C"/>
            </a:solidFill>
            <a:ln w="9525">
              <a:solidFill>
                <a:srgbClr val="254C9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3" name="Freeform 87"/>
            <p:cNvSpPr>
              <a:spLocks/>
            </p:cNvSpPr>
            <p:nvPr/>
          </p:nvSpPr>
          <p:spPr bwMode="auto">
            <a:xfrm>
              <a:off x="816" y="1052"/>
              <a:ext cx="295" cy="392"/>
            </a:xfrm>
            <a:custGeom>
              <a:avLst/>
              <a:gdLst/>
              <a:ahLst/>
              <a:cxnLst>
                <a:cxn ang="0">
                  <a:pos x="144" y="240"/>
                </a:cxn>
                <a:cxn ang="0">
                  <a:pos x="192" y="0"/>
                </a:cxn>
                <a:cxn ang="0">
                  <a:pos x="0" y="144"/>
                </a:cxn>
                <a:cxn ang="0">
                  <a:pos x="144" y="240"/>
                </a:cxn>
              </a:cxnLst>
              <a:rect l="0" t="0" r="r" b="b"/>
              <a:pathLst>
                <a:path w="192" h="240">
                  <a:moveTo>
                    <a:pt x="144" y="240"/>
                  </a:moveTo>
                  <a:lnTo>
                    <a:pt x="192" y="0"/>
                  </a:lnTo>
                  <a:lnTo>
                    <a:pt x="0" y="144"/>
                  </a:lnTo>
                  <a:lnTo>
                    <a:pt x="144" y="240"/>
                  </a:lnTo>
                  <a:close/>
                </a:path>
              </a:pathLst>
            </a:custGeom>
            <a:solidFill>
              <a:srgbClr val="1E3E7B"/>
            </a:solidFill>
            <a:ln w="9525">
              <a:solidFill>
                <a:srgbClr val="1E3E7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4" name="Freeform 88"/>
            <p:cNvSpPr>
              <a:spLocks/>
            </p:cNvSpPr>
            <p:nvPr/>
          </p:nvSpPr>
          <p:spPr bwMode="auto">
            <a:xfrm>
              <a:off x="816" y="1287"/>
              <a:ext cx="222" cy="707"/>
            </a:xfrm>
            <a:custGeom>
              <a:avLst/>
              <a:gdLst/>
              <a:ahLst/>
              <a:cxnLst>
                <a:cxn ang="0">
                  <a:pos x="144" y="96"/>
                </a:cxn>
                <a:cxn ang="0">
                  <a:pos x="144" y="432"/>
                </a:cxn>
                <a:cxn ang="0">
                  <a:pos x="0" y="0"/>
                </a:cxn>
                <a:cxn ang="0">
                  <a:pos x="144" y="96"/>
                </a:cxn>
              </a:cxnLst>
              <a:rect l="0" t="0" r="r" b="b"/>
              <a:pathLst>
                <a:path w="144" h="432">
                  <a:moveTo>
                    <a:pt x="144" y="96"/>
                  </a:moveTo>
                  <a:lnTo>
                    <a:pt x="144" y="432"/>
                  </a:lnTo>
                  <a:lnTo>
                    <a:pt x="0" y="0"/>
                  </a:lnTo>
                  <a:lnTo>
                    <a:pt x="144" y="96"/>
                  </a:lnTo>
                  <a:close/>
                </a:path>
              </a:pathLst>
            </a:custGeom>
            <a:solidFill>
              <a:srgbClr val="132851"/>
            </a:solidFill>
            <a:ln w="9525">
              <a:solidFill>
                <a:srgbClr val="13285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5" name="Freeform 89"/>
            <p:cNvSpPr>
              <a:spLocks/>
            </p:cNvSpPr>
            <p:nvPr/>
          </p:nvSpPr>
          <p:spPr bwMode="auto">
            <a:xfrm>
              <a:off x="816" y="1287"/>
              <a:ext cx="222" cy="1021"/>
            </a:xfrm>
            <a:custGeom>
              <a:avLst/>
              <a:gdLst/>
              <a:ahLst/>
              <a:cxnLst>
                <a:cxn ang="0">
                  <a:pos x="144" y="432"/>
                </a:cxn>
                <a:cxn ang="0">
                  <a:pos x="96" y="624"/>
                </a:cxn>
                <a:cxn ang="0">
                  <a:pos x="0" y="0"/>
                </a:cxn>
                <a:cxn ang="0">
                  <a:pos x="144" y="432"/>
                </a:cxn>
              </a:cxnLst>
              <a:rect l="0" t="0" r="r" b="b"/>
              <a:pathLst>
                <a:path w="144" h="624">
                  <a:moveTo>
                    <a:pt x="144" y="432"/>
                  </a:moveTo>
                  <a:lnTo>
                    <a:pt x="96" y="624"/>
                  </a:lnTo>
                  <a:lnTo>
                    <a:pt x="0" y="0"/>
                  </a:lnTo>
                  <a:lnTo>
                    <a:pt x="144" y="432"/>
                  </a:lnTo>
                  <a:close/>
                </a:path>
              </a:pathLst>
            </a:custGeom>
            <a:solidFill>
              <a:srgbClr val="0D1B37"/>
            </a:solidFill>
            <a:ln w="9525">
              <a:solidFill>
                <a:srgbClr val="0D1B3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6" name="Freeform 90"/>
            <p:cNvSpPr>
              <a:spLocks/>
            </p:cNvSpPr>
            <p:nvPr/>
          </p:nvSpPr>
          <p:spPr bwMode="auto">
            <a:xfrm>
              <a:off x="964" y="1994"/>
              <a:ext cx="517" cy="55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336" y="336"/>
                </a:cxn>
                <a:cxn ang="0">
                  <a:pos x="48" y="0"/>
                </a:cxn>
                <a:cxn ang="0">
                  <a:pos x="0" y="192"/>
                </a:cxn>
              </a:cxnLst>
              <a:rect l="0" t="0" r="r" b="b"/>
              <a:pathLst>
                <a:path w="336" h="336">
                  <a:moveTo>
                    <a:pt x="0" y="192"/>
                  </a:moveTo>
                  <a:lnTo>
                    <a:pt x="336" y="336"/>
                  </a:lnTo>
                  <a:lnTo>
                    <a:pt x="48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0A152C"/>
            </a:solidFill>
            <a:ln w="9525">
              <a:solidFill>
                <a:srgbClr val="0A152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7" name="Freeform 91"/>
            <p:cNvSpPr>
              <a:spLocks/>
            </p:cNvSpPr>
            <p:nvPr/>
          </p:nvSpPr>
          <p:spPr bwMode="auto">
            <a:xfrm>
              <a:off x="1038" y="1994"/>
              <a:ext cx="812" cy="550"/>
            </a:xfrm>
            <a:custGeom>
              <a:avLst/>
              <a:gdLst/>
              <a:ahLst/>
              <a:cxnLst>
                <a:cxn ang="0">
                  <a:pos x="288" y="336"/>
                </a:cxn>
                <a:cxn ang="0">
                  <a:pos x="0" y="0"/>
                </a:cxn>
                <a:cxn ang="0">
                  <a:pos x="528" y="144"/>
                </a:cxn>
                <a:cxn ang="0">
                  <a:pos x="288" y="336"/>
                </a:cxn>
              </a:cxnLst>
              <a:rect l="0" t="0" r="r" b="b"/>
              <a:pathLst>
                <a:path w="528" h="336">
                  <a:moveTo>
                    <a:pt x="288" y="336"/>
                  </a:moveTo>
                  <a:lnTo>
                    <a:pt x="0" y="0"/>
                  </a:lnTo>
                  <a:lnTo>
                    <a:pt x="528" y="144"/>
                  </a:lnTo>
                  <a:lnTo>
                    <a:pt x="288" y="336"/>
                  </a:lnTo>
                  <a:close/>
                </a:path>
              </a:pathLst>
            </a:custGeom>
            <a:solidFill>
              <a:srgbClr val="132851"/>
            </a:solidFill>
            <a:ln w="9525">
              <a:solidFill>
                <a:srgbClr val="13285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8" name="Freeform 92"/>
            <p:cNvSpPr>
              <a:spLocks/>
            </p:cNvSpPr>
            <p:nvPr/>
          </p:nvSpPr>
          <p:spPr bwMode="auto">
            <a:xfrm>
              <a:off x="1481" y="2230"/>
              <a:ext cx="664" cy="314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432" y="144"/>
                </a:cxn>
                <a:cxn ang="0">
                  <a:pos x="240" y="0"/>
                </a:cxn>
                <a:cxn ang="0">
                  <a:pos x="0" y="192"/>
                </a:cxn>
              </a:cxnLst>
              <a:rect l="0" t="0" r="r" b="b"/>
              <a:pathLst>
                <a:path w="432" h="192">
                  <a:moveTo>
                    <a:pt x="0" y="192"/>
                  </a:moveTo>
                  <a:lnTo>
                    <a:pt x="432" y="144"/>
                  </a:lnTo>
                  <a:lnTo>
                    <a:pt x="24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193369"/>
            </a:solidFill>
            <a:ln w="9525">
              <a:solidFill>
                <a:srgbClr val="19336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9" name="Freeform 93"/>
            <p:cNvSpPr>
              <a:spLocks/>
            </p:cNvSpPr>
            <p:nvPr/>
          </p:nvSpPr>
          <p:spPr bwMode="auto">
            <a:xfrm>
              <a:off x="1850" y="1601"/>
              <a:ext cx="886" cy="629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576" y="240"/>
                </a:cxn>
                <a:cxn ang="0">
                  <a:pos x="480" y="0"/>
                </a:cxn>
                <a:cxn ang="0">
                  <a:pos x="240" y="48"/>
                </a:cxn>
                <a:cxn ang="0">
                  <a:pos x="0" y="384"/>
                </a:cxn>
              </a:cxnLst>
              <a:rect l="0" t="0" r="r" b="b"/>
              <a:pathLst>
                <a:path w="576" h="384">
                  <a:moveTo>
                    <a:pt x="0" y="384"/>
                  </a:moveTo>
                  <a:lnTo>
                    <a:pt x="576" y="240"/>
                  </a:lnTo>
                  <a:lnTo>
                    <a:pt x="480" y="0"/>
                  </a:lnTo>
                  <a:lnTo>
                    <a:pt x="240" y="48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2F61C4"/>
            </a:solidFill>
            <a:ln w="9525">
              <a:solidFill>
                <a:srgbClr val="2F61C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90" name="Freeform 94"/>
            <p:cNvSpPr>
              <a:spLocks/>
            </p:cNvSpPr>
            <p:nvPr/>
          </p:nvSpPr>
          <p:spPr bwMode="auto">
            <a:xfrm>
              <a:off x="1850" y="1994"/>
              <a:ext cx="886" cy="471"/>
            </a:xfrm>
            <a:custGeom>
              <a:avLst/>
              <a:gdLst/>
              <a:ahLst/>
              <a:cxnLst>
                <a:cxn ang="0">
                  <a:pos x="192" y="288"/>
                </a:cxn>
                <a:cxn ang="0">
                  <a:pos x="576" y="0"/>
                </a:cxn>
                <a:cxn ang="0">
                  <a:pos x="0" y="144"/>
                </a:cxn>
                <a:cxn ang="0">
                  <a:pos x="192" y="288"/>
                </a:cxn>
              </a:cxnLst>
              <a:rect l="0" t="0" r="r" b="b"/>
              <a:pathLst>
                <a:path w="576" h="288">
                  <a:moveTo>
                    <a:pt x="192" y="288"/>
                  </a:moveTo>
                  <a:lnTo>
                    <a:pt x="576" y="0"/>
                  </a:lnTo>
                  <a:lnTo>
                    <a:pt x="0" y="144"/>
                  </a:lnTo>
                  <a:lnTo>
                    <a:pt x="192" y="288"/>
                  </a:lnTo>
                  <a:close/>
                </a:path>
              </a:pathLst>
            </a:custGeom>
            <a:solidFill>
              <a:srgbClr val="27509F"/>
            </a:solidFill>
            <a:ln w="9525">
              <a:solidFill>
                <a:srgbClr val="27509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91" name="Freeform 95"/>
            <p:cNvSpPr>
              <a:spLocks/>
            </p:cNvSpPr>
            <p:nvPr/>
          </p:nvSpPr>
          <p:spPr bwMode="auto">
            <a:xfrm>
              <a:off x="1628" y="816"/>
              <a:ext cx="960" cy="864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24" y="480"/>
                </a:cxn>
                <a:cxn ang="0">
                  <a:pos x="384" y="528"/>
                </a:cxn>
                <a:cxn ang="0">
                  <a:pos x="0" y="288"/>
                </a:cxn>
                <a:cxn ang="0">
                  <a:pos x="96" y="0"/>
                </a:cxn>
              </a:cxnLst>
              <a:rect l="0" t="0" r="r" b="b"/>
              <a:pathLst>
                <a:path w="624" h="528">
                  <a:moveTo>
                    <a:pt x="96" y="0"/>
                  </a:moveTo>
                  <a:lnTo>
                    <a:pt x="624" y="480"/>
                  </a:lnTo>
                  <a:lnTo>
                    <a:pt x="384" y="528"/>
                  </a:lnTo>
                  <a:lnTo>
                    <a:pt x="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3470DF"/>
            </a:solidFill>
            <a:ln w="9525">
              <a:solidFill>
                <a:srgbClr val="3470D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92" name="Freeform 96"/>
            <p:cNvSpPr>
              <a:spLocks/>
            </p:cNvSpPr>
            <p:nvPr/>
          </p:nvSpPr>
          <p:spPr bwMode="auto">
            <a:xfrm>
              <a:off x="1776" y="816"/>
              <a:ext cx="886" cy="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" y="288"/>
                </a:cxn>
                <a:cxn ang="0">
                  <a:pos x="528" y="480"/>
                </a:cxn>
                <a:cxn ang="0">
                  <a:pos x="0" y="0"/>
                </a:cxn>
              </a:cxnLst>
              <a:rect l="0" t="0" r="r" b="b"/>
              <a:pathLst>
                <a:path w="576" h="480">
                  <a:moveTo>
                    <a:pt x="0" y="0"/>
                  </a:moveTo>
                  <a:lnTo>
                    <a:pt x="576" y="288"/>
                  </a:lnTo>
                  <a:lnTo>
                    <a:pt x="528" y="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80FF"/>
            </a:solidFill>
            <a:ln w="9525">
              <a:solidFill>
                <a:srgbClr val="3E8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93" name="Freeform 97"/>
            <p:cNvSpPr>
              <a:spLocks/>
            </p:cNvSpPr>
            <p:nvPr/>
          </p:nvSpPr>
          <p:spPr bwMode="auto">
            <a:xfrm>
              <a:off x="2588" y="1287"/>
              <a:ext cx="148" cy="707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96" y="432"/>
                </a:cxn>
                <a:cxn ang="0">
                  <a:pos x="0" y="192"/>
                </a:cxn>
                <a:cxn ang="0">
                  <a:pos x="48" y="0"/>
                </a:cxn>
              </a:cxnLst>
              <a:rect l="0" t="0" r="r" b="b"/>
              <a:pathLst>
                <a:path w="96" h="432">
                  <a:moveTo>
                    <a:pt x="48" y="0"/>
                  </a:moveTo>
                  <a:lnTo>
                    <a:pt x="96" y="432"/>
                  </a:lnTo>
                  <a:lnTo>
                    <a:pt x="0" y="19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571E5"/>
            </a:solidFill>
            <a:ln w="9525">
              <a:solidFill>
                <a:srgbClr val="3571E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23"/>
          <p:cNvGrpSpPr>
            <a:grpSpLocks/>
          </p:cNvGrpSpPr>
          <p:nvPr/>
        </p:nvGrpSpPr>
        <p:grpSpPr bwMode="auto">
          <a:xfrm>
            <a:off x="1828800" y="1676400"/>
            <a:ext cx="2362200" cy="1981200"/>
            <a:chOff x="3888" y="2592"/>
            <a:chExt cx="1440" cy="1248"/>
          </a:xfrm>
        </p:grpSpPr>
        <p:sp>
          <p:nvSpPr>
            <p:cNvPr id="29813" name="Freeform 117"/>
            <p:cNvSpPr>
              <a:spLocks/>
            </p:cNvSpPr>
            <p:nvPr/>
          </p:nvSpPr>
          <p:spPr bwMode="auto">
            <a:xfrm>
              <a:off x="4080" y="2832"/>
              <a:ext cx="1008" cy="720"/>
            </a:xfrm>
            <a:custGeom>
              <a:avLst/>
              <a:gdLst/>
              <a:ahLst/>
              <a:cxnLst>
                <a:cxn ang="0">
                  <a:pos x="432" y="0"/>
                </a:cxn>
                <a:cxn ang="0">
                  <a:pos x="0" y="336"/>
                </a:cxn>
                <a:cxn ang="0">
                  <a:pos x="192" y="720"/>
                </a:cxn>
                <a:cxn ang="0">
                  <a:pos x="912" y="624"/>
                </a:cxn>
                <a:cxn ang="0">
                  <a:pos x="1008" y="240"/>
                </a:cxn>
                <a:cxn ang="0">
                  <a:pos x="432" y="0"/>
                </a:cxn>
              </a:cxnLst>
              <a:rect l="0" t="0" r="r" b="b"/>
              <a:pathLst>
                <a:path w="1008" h="720">
                  <a:moveTo>
                    <a:pt x="432" y="0"/>
                  </a:moveTo>
                  <a:lnTo>
                    <a:pt x="0" y="336"/>
                  </a:lnTo>
                  <a:lnTo>
                    <a:pt x="192" y="720"/>
                  </a:lnTo>
                  <a:lnTo>
                    <a:pt x="912" y="624"/>
                  </a:lnTo>
                  <a:lnTo>
                    <a:pt x="1008" y="24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2F61C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4" name="Freeform 118"/>
            <p:cNvSpPr>
              <a:spLocks/>
            </p:cNvSpPr>
            <p:nvPr/>
          </p:nvSpPr>
          <p:spPr bwMode="auto">
            <a:xfrm>
              <a:off x="3888" y="2592"/>
              <a:ext cx="624" cy="576"/>
            </a:xfrm>
            <a:custGeom>
              <a:avLst/>
              <a:gdLst/>
              <a:ahLst/>
              <a:cxnLst>
                <a:cxn ang="0">
                  <a:pos x="624" y="240"/>
                </a:cxn>
                <a:cxn ang="0">
                  <a:pos x="624" y="0"/>
                </a:cxn>
                <a:cxn ang="0">
                  <a:pos x="240" y="96"/>
                </a:cxn>
                <a:cxn ang="0">
                  <a:pos x="0" y="480"/>
                </a:cxn>
                <a:cxn ang="0">
                  <a:pos x="192" y="576"/>
                </a:cxn>
                <a:cxn ang="0">
                  <a:pos x="624" y="240"/>
                </a:cxn>
              </a:cxnLst>
              <a:rect l="0" t="0" r="r" b="b"/>
              <a:pathLst>
                <a:path w="624" h="576">
                  <a:moveTo>
                    <a:pt x="624" y="240"/>
                  </a:moveTo>
                  <a:lnTo>
                    <a:pt x="624" y="0"/>
                  </a:lnTo>
                  <a:lnTo>
                    <a:pt x="240" y="96"/>
                  </a:lnTo>
                  <a:lnTo>
                    <a:pt x="0" y="480"/>
                  </a:lnTo>
                  <a:lnTo>
                    <a:pt x="192" y="576"/>
                  </a:lnTo>
                  <a:lnTo>
                    <a:pt x="624" y="240"/>
                  </a:lnTo>
                  <a:close/>
                </a:path>
              </a:pathLst>
            </a:custGeom>
            <a:solidFill>
              <a:srgbClr val="1F458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5" name="Freeform 119"/>
            <p:cNvSpPr>
              <a:spLocks/>
            </p:cNvSpPr>
            <p:nvPr/>
          </p:nvSpPr>
          <p:spPr bwMode="auto">
            <a:xfrm>
              <a:off x="3888" y="3072"/>
              <a:ext cx="384" cy="720"/>
            </a:xfrm>
            <a:custGeom>
              <a:avLst/>
              <a:gdLst/>
              <a:ahLst/>
              <a:cxnLst>
                <a:cxn ang="0">
                  <a:pos x="384" y="480"/>
                </a:cxn>
                <a:cxn ang="0">
                  <a:pos x="336" y="720"/>
                </a:cxn>
                <a:cxn ang="0">
                  <a:pos x="48" y="432"/>
                </a:cxn>
                <a:cxn ang="0">
                  <a:pos x="0" y="0"/>
                </a:cxn>
                <a:cxn ang="0">
                  <a:pos x="192" y="96"/>
                </a:cxn>
                <a:cxn ang="0">
                  <a:pos x="384" y="480"/>
                </a:cxn>
              </a:cxnLst>
              <a:rect l="0" t="0" r="r" b="b"/>
              <a:pathLst>
                <a:path w="384" h="720">
                  <a:moveTo>
                    <a:pt x="384" y="480"/>
                  </a:moveTo>
                  <a:lnTo>
                    <a:pt x="336" y="720"/>
                  </a:lnTo>
                  <a:lnTo>
                    <a:pt x="48" y="432"/>
                  </a:lnTo>
                  <a:lnTo>
                    <a:pt x="0" y="0"/>
                  </a:lnTo>
                  <a:lnTo>
                    <a:pt x="192" y="96"/>
                  </a:lnTo>
                  <a:lnTo>
                    <a:pt x="384" y="480"/>
                  </a:lnTo>
                  <a:close/>
                </a:path>
              </a:pathLst>
            </a:custGeom>
            <a:solidFill>
              <a:srgbClr val="0E1E3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6" name="Freeform 120"/>
            <p:cNvSpPr>
              <a:spLocks/>
            </p:cNvSpPr>
            <p:nvPr/>
          </p:nvSpPr>
          <p:spPr bwMode="auto">
            <a:xfrm>
              <a:off x="4224" y="3456"/>
              <a:ext cx="960" cy="384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528" y="384"/>
                </a:cxn>
                <a:cxn ang="0">
                  <a:pos x="960" y="192"/>
                </a:cxn>
                <a:cxn ang="0">
                  <a:pos x="768" y="0"/>
                </a:cxn>
                <a:cxn ang="0">
                  <a:pos x="48" y="96"/>
                </a:cxn>
                <a:cxn ang="0">
                  <a:pos x="0" y="336"/>
                </a:cxn>
              </a:cxnLst>
              <a:rect l="0" t="0" r="r" b="b"/>
              <a:pathLst>
                <a:path w="960" h="384">
                  <a:moveTo>
                    <a:pt x="0" y="336"/>
                  </a:moveTo>
                  <a:lnTo>
                    <a:pt x="528" y="384"/>
                  </a:lnTo>
                  <a:lnTo>
                    <a:pt x="960" y="192"/>
                  </a:lnTo>
                  <a:lnTo>
                    <a:pt x="768" y="0"/>
                  </a:lnTo>
                  <a:lnTo>
                    <a:pt x="48" y="96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17336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7" name="Freeform 121"/>
            <p:cNvSpPr>
              <a:spLocks/>
            </p:cNvSpPr>
            <p:nvPr/>
          </p:nvSpPr>
          <p:spPr bwMode="auto">
            <a:xfrm>
              <a:off x="4992" y="2976"/>
              <a:ext cx="336" cy="672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96" y="96"/>
                </a:cxn>
                <a:cxn ang="0">
                  <a:pos x="288" y="0"/>
                </a:cxn>
                <a:cxn ang="0">
                  <a:pos x="336" y="336"/>
                </a:cxn>
                <a:cxn ang="0">
                  <a:pos x="192" y="672"/>
                </a:cxn>
                <a:cxn ang="0">
                  <a:pos x="0" y="480"/>
                </a:cxn>
              </a:cxnLst>
              <a:rect l="0" t="0" r="r" b="b"/>
              <a:pathLst>
                <a:path w="336" h="672">
                  <a:moveTo>
                    <a:pt x="0" y="480"/>
                  </a:moveTo>
                  <a:lnTo>
                    <a:pt x="96" y="96"/>
                  </a:lnTo>
                  <a:lnTo>
                    <a:pt x="288" y="0"/>
                  </a:lnTo>
                  <a:lnTo>
                    <a:pt x="336" y="336"/>
                  </a:lnTo>
                  <a:lnTo>
                    <a:pt x="192" y="672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2250A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8" name="Freeform 122"/>
            <p:cNvSpPr>
              <a:spLocks/>
            </p:cNvSpPr>
            <p:nvPr/>
          </p:nvSpPr>
          <p:spPr bwMode="auto">
            <a:xfrm>
              <a:off x="4512" y="2592"/>
              <a:ext cx="768" cy="48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0" y="0"/>
                </a:cxn>
                <a:cxn ang="0">
                  <a:pos x="432" y="96"/>
                </a:cxn>
                <a:cxn ang="0">
                  <a:pos x="768" y="384"/>
                </a:cxn>
                <a:cxn ang="0">
                  <a:pos x="576" y="480"/>
                </a:cxn>
                <a:cxn ang="0">
                  <a:pos x="0" y="240"/>
                </a:cxn>
              </a:cxnLst>
              <a:rect l="0" t="0" r="r" b="b"/>
              <a:pathLst>
                <a:path w="768" h="480">
                  <a:moveTo>
                    <a:pt x="0" y="240"/>
                  </a:moveTo>
                  <a:lnTo>
                    <a:pt x="0" y="0"/>
                  </a:lnTo>
                  <a:lnTo>
                    <a:pt x="432" y="96"/>
                  </a:lnTo>
                  <a:lnTo>
                    <a:pt x="768" y="384"/>
                  </a:lnTo>
                  <a:lnTo>
                    <a:pt x="576" y="480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2A63C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00" name="Freeform 4"/>
          <p:cNvSpPr>
            <a:spLocks/>
          </p:cNvSpPr>
          <p:nvPr/>
        </p:nvSpPr>
        <p:spPr bwMode="auto">
          <a:xfrm>
            <a:off x="762000" y="4648200"/>
            <a:ext cx="4648200" cy="1752600"/>
          </a:xfrm>
          <a:custGeom>
            <a:avLst/>
            <a:gdLst/>
            <a:ahLst/>
            <a:cxnLst>
              <a:cxn ang="0">
                <a:pos x="192" y="144"/>
              </a:cxn>
              <a:cxn ang="0">
                <a:pos x="0" y="480"/>
              </a:cxn>
              <a:cxn ang="0">
                <a:pos x="0" y="816"/>
              </a:cxn>
              <a:cxn ang="0">
                <a:pos x="624" y="1296"/>
              </a:cxn>
              <a:cxn ang="0">
                <a:pos x="1200" y="1248"/>
              </a:cxn>
              <a:cxn ang="0">
                <a:pos x="1536" y="1056"/>
              </a:cxn>
              <a:cxn ang="0">
                <a:pos x="1584" y="816"/>
              </a:cxn>
              <a:cxn ang="0">
                <a:pos x="1440" y="288"/>
              </a:cxn>
              <a:cxn ang="0">
                <a:pos x="1008" y="48"/>
              </a:cxn>
              <a:cxn ang="0">
                <a:pos x="432" y="0"/>
              </a:cxn>
              <a:cxn ang="0">
                <a:pos x="192" y="144"/>
              </a:cxn>
            </a:cxnLst>
            <a:rect l="0" t="0" r="r" b="b"/>
            <a:pathLst>
              <a:path w="1584" h="1296">
                <a:moveTo>
                  <a:pt x="192" y="144"/>
                </a:moveTo>
                <a:lnTo>
                  <a:pt x="0" y="480"/>
                </a:lnTo>
                <a:lnTo>
                  <a:pt x="0" y="816"/>
                </a:lnTo>
                <a:lnTo>
                  <a:pt x="624" y="1296"/>
                </a:lnTo>
                <a:lnTo>
                  <a:pt x="1200" y="1248"/>
                </a:lnTo>
                <a:lnTo>
                  <a:pt x="1536" y="1056"/>
                </a:lnTo>
                <a:lnTo>
                  <a:pt x="1584" y="816"/>
                </a:lnTo>
                <a:lnTo>
                  <a:pt x="1440" y="288"/>
                </a:lnTo>
                <a:lnTo>
                  <a:pt x="1008" y="48"/>
                </a:lnTo>
                <a:lnTo>
                  <a:pt x="432" y="0"/>
                </a:lnTo>
                <a:lnTo>
                  <a:pt x="192" y="144"/>
                </a:lnTo>
                <a:close/>
              </a:path>
            </a:pathLst>
          </a:custGeom>
          <a:solidFill>
            <a:srgbClr val="3D7E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Freeform 5"/>
          <p:cNvSpPr>
            <a:spLocks/>
          </p:cNvSpPr>
          <p:nvPr/>
        </p:nvSpPr>
        <p:spPr bwMode="auto">
          <a:xfrm>
            <a:off x="1447800" y="4724400"/>
            <a:ext cx="3048000" cy="1557338"/>
          </a:xfrm>
          <a:custGeom>
            <a:avLst/>
            <a:gdLst/>
            <a:ahLst/>
            <a:cxnLst>
              <a:cxn ang="0">
                <a:pos x="96" y="240"/>
              </a:cxn>
              <a:cxn ang="0">
                <a:pos x="0" y="720"/>
              </a:cxn>
              <a:cxn ang="0">
                <a:pos x="288" y="1008"/>
              </a:cxn>
              <a:cxn ang="0">
                <a:pos x="816" y="1152"/>
              </a:cxn>
              <a:cxn ang="0">
                <a:pos x="1440" y="912"/>
              </a:cxn>
              <a:cxn ang="0">
                <a:pos x="1440" y="528"/>
              </a:cxn>
              <a:cxn ang="0">
                <a:pos x="1104" y="96"/>
              </a:cxn>
              <a:cxn ang="0">
                <a:pos x="432" y="0"/>
              </a:cxn>
              <a:cxn ang="0">
                <a:pos x="96" y="240"/>
              </a:cxn>
            </a:cxnLst>
            <a:rect l="0" t="0" r="r" b="b"/>
            <a:pathLst>
              <a:path w="1440" h="1152">
                <a:moveTo>
                  <a:pt x="96" y="240"/>
                </a:moveTo>
                <a:lnTo>
                  <a:pt x="0" y="720"/>
                </a:lnTo>
                <a:lnTo>
                  <a:pt x="288" y="1008"/>
                </a:lnTo>
                <a:lnTo>
                  <a:pt x="816" y="1152"/>
                </a:lnTo>
                <a:lnTo>
                  <a:pt x="1440" y="912"/>
                </a:lnTo>
                <a:lnTo>
                  <a:pt x="1440" y="528"/>
                </a:lnTo>
                <a:lnTo>
                  <a:pt x="1104" y="96"/>
                </a:lnTo>
                <a:lnTo>
                  <a:pt x="432" y="0"/>
                </a:lnTo>
                <a:lnTo>
                  <a:pt x="96" y="240"/>
                </a:lnTo>
                <a:close/>
              </a:path>
            </a:pathLst>
          </a:custGeom>
          <a:solidFill>
            <a:srgbClr val="2954AB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762000"/>
          </a:xfrm>
        </p:spPr>
        <p:txBody>
          <a:bodyPr/>
          <a:lstStyle/>
          <a:p>
            <a:pPr algn="l"/>
            <a:r>
              <a:rPr lang="en-US" sz="2800" b="1"/>
              <a:t>Systematic tightening: Lift-and-project hierarchies</a:t>
            </a:r>
            <a:endParaRPr lang="en-US"/>
          </a:p>
        </p:txBody>
      </p:sp>
      <p:sp>
        <p:nvSpPr>
          <p:cNvPr id="29743" name="Freeform 47"/>
          <p:cNvSpPr>
            <a:spLocks/>
          </p:cNvSpPr>
          <p:nvPr/>
        </p:nvSpPr>
        <p:spPr bwMode="auto">
          <a:xfrm>
            <a:off x="1828800" y="4876800"/>
            <a:ext cx="2362200" cy="1222375"/>
          </a:xfrm>
          <a:custGeom>
            <a:avLst/>
            <a:gdLst/>
            <a:ahLst/>
            <a:cxnLst>
              <a:cxn ang="0">
                <a:pos x="480" y="0"/>
              </a:cxn>
              <a:cxn ang="0">
                <a:pos x="96" y="192"/>
              </a:cxn>
              <a:cxn ang="0">
                <a:pos x="0" y="432"/>
              </a:cxn>
              <a:cxn ang="0">
                <a:pos x="96" y="720"/>
              </a:cxn>
              <a:cxn ang="0">
                <a:pos x="528" y="960"/>
              </a:cxn>
              <a:cxn ang="0">
                <a:pos x="864" y="912"/>
              </a:cxn>
              <a:cxn ang="0">
                <a:pos x="1104" y="768"/>
              </a:cxn>
              <a:cxn ang="0">
                <a:pos x="1200" y="432"/>
              </a:cxn>
              <a:cxn ang="0">
                <a:pos x="912" y="192"/>
              </a:cxn>
              <a:cxn ang="0">
                <a:pos x="480" y="0"/>
              </a:cxn>
            </a:cxnLst>
            <a:rect l="0" t="0" r="r" b="b"/>
            <a:pathLst>
              <a:path w="1200" h="960">
                <a:moveTo>
                  <a:pt x="480" y="0"/>
                </a:moveTo>
                <a:lnTo>
                  <a:pt x="96" y="192"/>
                </a:lnTo>
                <a:lnTo>
                  <a:pt x="0" y="432"/>
                </a:lnTo>
                <a:lnTo>
                  <a:pt x="96" y="720"/>
                </a:lnTo>
                <a:lnTo>
                  <a:pt x="528" y="960"/>
                </a:lnTo>
                <a:lnTo>
                  <a:pt x="864" y="912"/>
                </a:lnTo>
                <a:lnTo>
                  <a:pt x="1104" y="768"/>
                </a:lnTo>
                <a:lnTo>
                  <a:pt x="1200" y="432"/>
                </a:lnTo>
                <a:lnTo>
                  <a:pt x="912" y="192"/>
                </a:lnTo>
                <a:lnTo>
                  <a:pt x="480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804" name="Line 108"/>
          <p:cNvSpPr>
            <a:spLocks noChangeShapeType="1"/>
          </p:cNvSpPr>
          <p:nvPr/>
        </p:nvSpPr>
        <p:spPr bwMode="auto">
          <a:xfrm flipV="1">
            <a:off x="1143000" y="15240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805" name="Line 109"/>
          <p:cNvSpPr>
            <a:spLocks noChangeShapeType="1"/>
          </p:cNvSpPr>
          <p:nvPr/>
        </p:nvSpPr>
        <p:spPr bwMode="auto">
          <a:xfrm>
            <a:off x="1143000" y="4419600"/>
            <a:ext cx="449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806" name="Line 110"/>
          <p:cNvSpPr>
            <a:spLocks noChangeShapeType="1"/>
          </p:cNvSpPr>
          <p:nvPr/>
        </p:nvSpPr>
        <p:spPr bwMode="auto">
          <a:xfrm flipH="1">
            <a:off x="76200" y="4419600"/>
            <a:ext cx="10668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807" name="Line 111"/>
          <p:cNvSpPr>
            <a:spLocks noChangeShapeType="1"/>
          </p:cNvSpPr>
          <p:nvPr/>
        </p:nvSpPr>
        <p:spPr bwMode="auto">
          <a:xfrm>
            <a:off x="1447800" y="2057400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808" name="Line 112"/>
          <p:cNvSpPr>
            <a:spLocks noChangeShapeType="1"/>
          </p:cNvSpPr>
          <p:nvPr/>
        </p:nvSpPr>
        <p:spPr bwMode="auto">
          <a:xfrm>
            <a:off x="4495800" y="32004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809" name="Freeform 113"/>
          <p:cNvSpPr>
            <a:spLocks/>
          </p:cNvSpPr>
          <p:nvPr/>
        </p:nvSpPr>
        <p:spPr bwMode="auto">
          <a:xfrm>
            <a:off x="2057400" y="5029200"/>
            <a:ext cx="1905000" cy="914400"/>
          </a:xfrm>
          <a:custGeom>
            <a:avLst/>
            <a:gdLst/>
            <a:ahLst/>
            <a:cxnLst>
              <a:cxn ang="0">
                <a:pos x="240" y="48"/>
              </a:cxn>
              <a:cxn ang="0">
                <a:pos x="48" y="288"/>
              </a:cxn>
              <a:cxn ang="0">
                <a:pos x="0" y="576"/>
              </a:cxn>
              <a:cxn ang="0">
                <a:pos x="96" y="816"/>
              </a:cxn>
              <a:cxn ang="0">
                <a:pos x="384" y="1008"/>
              </a:cxn>
              <a:cxn ang="0">
                <a:pos x="624" y="1056"/>
              </a:cxn>
              <a:cxn ang="0">
                <a:pos x="1200" y="960"/>
              </a:cxn>
              <a:cxn ang="0">
                <a:pos x="1680" y="672"/>
              </a:cxn>
              <a:cxn ang="0">
                <a:pos x="1584" y="432"/>
              </a:cxn>
              <a:cxn ang="0">
                <a:pos x="1200" y="96"/>
              </a:cxn>
              <a:cxn ang="0">
                <a:pos x="720" y="0"/>
              </a:cxn>
              <a:cxn ang="0">
                <a:pos x="240" y="48"/>
              </a:cxn>
            </a:cxnLst>
            <a:rect l="0" t="0" r="r" b="b"/>
            <a:pathLst>
              <a:path w="1680" h="1056">
                <a:moveTo>
                  <a:pt x="240" y="48"/>
                </a:moveTo>
                <a:lnTo>
                  <a:pt x="48" y="288"/>
                </a:lnTo>
                <a:lnTo>
                  <a:pt x="0" y="576"/>
                </a:lnTo>
                <a:lnTo>
                  <a:pt x="96" y="816"/>
                </a:lnTo>
                <a:lnTo>
                  <a:pt x="384" y="1008"/>
                </a:lnTo>
                <a:lnTo>
                  <a:pt x="624" y="1056"/>
                </a:lnTo>
                <a:lnTo>
                  <a:pt x="1200" y="960"/>
                </a:lnTo>
                <a:lnTo>
                  <a:pt x="1680" y="672"/>
                </a:lnTo>
                <a:lnTo>
                  <a:pt x="1584" y="432"/>
                </a:lnTo>
                <a:lnTo>
                  <a:pt x="1200" y="96"/>
                </a:lnTo>
                <a:lnTo>
                  <a:pt x="720" y="0"/>
                </a:lnTo>
                <a:lnTo>
                  <a:pt x="240" y="48"/>
                </a:lnTo>
                <a:close/>
              </a:path>
            </a:pathLst>
          </a:custGeom>
          <a:solidFill>
            <a:srgbClr val="070E1E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810" name="Text Box 114"/>
          <p:cNvSpPr txBox="1">
            <a:spLocks noChangeArrowheads="1"/>
          </p:cNvSpPr>
          <p:nvPr/>
        </p:nvSpPr>
        <p:spPr bwMode="auto">
          <a:xfrm>
            <a:off x="5181600" y="990600"/>
            <a:ext cx="1487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Intuition:</a:t>
            </a:r>
          </a:p>
        </p:txBody>
      </p:sp>
      <p:sp>
        <p:nvSpPr>
          <p:cNvPr id="29811" name="Text Box 115"/>
          <p:cNvSpPr txBox="1">
            <a:spLocks noChangeArrowheads="1"/>
          </p:cNvSpPr>
          <p:nvPr/>
        </p:nvSpPr>
        <p:spPr bwMode="auto">
          <a:xfrm>
            <a:off x="5410200" y="1447800"/>
            <a:ext cx="3759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Complicated</a:t>
            </a:r>
            <a:r>
              <a:rPr lang="en-US"/>
              <a:t> convex body </a:t>
            </a:r>
          </a:p>
          <a:p>
            <a:r>
              <a:rPr lang="en-US"/>
              <a:t>can be projection of</a:t>
            </a:r>
          </a:p>
          <a:p>
            <a:r>
              <a:rPr lang="en-US" i="1"/>
              <a:t>simpler</a:t>
            </a:r>
            <a:r>
              <a:rPr lang="en-US"/>
              <a:t> convex body</a:t>
            </a:r>
          </a:p>
        </p:txBody>
      </p:sp>
      <p:sp>
        <p:nvSpPr>
          <p:cNvPr id="29820" name="Line 124"/>
          <p:cNvSpPr>
            <a:spLocks noChangeShapeType="1"/>
          </p:cNvSpPr>
          <p:nvPr/>
        </p:nvSpPr>
        <p:spPr bwMode="auto">
          <a:xfrm>
            <a:off x="4191000" y="28194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821" name="Line 125"/>
          <p:cNvSpPr>
            <a:spLocks noChangeShapeType="1"/>
          </p:cNvSpPr>
          <p:nvPr/>
        </p:nvSpPr>
        <p:spPr bwMode="auto">
          <a:xfrm>
            <a:off x="1828800" y="24384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823" name="Text Box 127"/>
          <p:cNvSpPr txBox="1">
            <a:spLocks noChangeArrowheads="1"/>
          </p:cNvSpPr>
          <p:nvPr/>
        </p:nvSpPr>
        <p:spPr bwMode="auto">
          <a:xfrm>
            <a:off x="5410200" y="3276600"/>
            <a:ext cx="29289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Sherali-Adams ’90</a:t>
            </a:r>
          </a:p>
          <a:p>
            <a:r>
              <a:rPr lang="en-US"/>
              <a:t>Lovász-Schrijver ’91</a:t>
            </a:r>
          </a:p>
          <a:p>
            <a:r>
              <a:rPr lang="en-US"/>
              <a:t>Lasserre ’01</a:t>
            </a:r>
          </a:p>
        </p:txBody>
      </p:sp>
      <p:sp>
        <p:nvSpPr>
          <p:cNvPr id="29824" name="Text Box 128"/>
          <p:cNvSpPr txBox="1">
            <a:spLocks noChangeArrowheads="1"/>
          </p:cNvSpPr>
          <p:nvPr/>
        </p:nvSpPr>
        <p:spPr bwMode="auto">
          <a:xfrm>
            <a:off x="5181600" y="2819400"/>
            <a:ext cx="160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Examples:</a:t>
            </a:r>
          </a:p>
        </p:txBody>
      </p:sp>
      <p:sp>
        <p:nvSpPr>
          <p:cNvPr id="29825" name="Text Box 129"/>
          <p:cNvSpPr txBox="1">
            <a:spLocks noChangeArrowheads="1"/>
          </p:cNvSpPr>
          <p:nvPr/>
        </p:nvSpPr>
        <p:spPr bwMode="auto">
          <a:xfrm>
            <a:off x="5715000" y="4953000"/>
            <a:ext cx="23828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</a:t>
            </a:r>
            <a:r>
              <a:rPr lang="en-US">
                <a:solidFill>
                  <a:schemeClr val="accent2"/>
                </a:solidFill>
              </a:rPr>
              <a:t>n</a:t>
            </a:r>
            <a:r>
              <a:rPr lang="en-US"/>
              <a:t> rounds</a:t>
            </a:r>
          </a:p>
          <a:p>
            <a:r>
              <a:rPr lang="en-US">
                <a:sym typeface="Symbol" pitchFamily="1" charset="2"/>
              </a:rPr>
              <a:t>   </a:t>
            </a:r>
            <a:r>
              <a:rPr lang="en-US"/>
              <a:t> integral hull</a:t>
            </a:r>
          </a:p>
        </p:txBody>
      </p:sp>
      <p:sp>
        <p:nvSpPr>
          <p:cNvPr id="29826" name="Text Box 130"/>
          <p:cNvSpPr txBox="1">
            <a:spLocks noChangeArrowheads="1"/>
          </p:cNvSpPr>
          <p:nvPr/>
        </p:nvSpPr>
        <p:spPr bwMode="auto">
          <a:xfrm>
            <a:off x="5715000" y="5867400"/>
            <a:ext cx="3209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time </a:t>
            </a:r>
            <a:r>
              <a:rPr lang="en-US">
                <a:solidFill>
                  <a:schemeClr val="accent2"/>
                </a:solidFill>
              </a:rPr>
              <a:t>n</a:t>
            </a:r>
            <a:r>
              <a:rPr lang="en-US" baseline="30000">
                <a:solidFill>
                  <a:schemeClr val="accent2"/>
                </a:solidFill>
              </a:rPr>
              <a:t>O(r)</a:t>
            </a:r>
            <a:r>
              <a:rPr lang="en-US"/>
              <a:t> to optimize </a:t>
            </a:r>
          </a:p>
          <a:p>
            <a:r>
              <a:rPr lang="en-US"/>
              <a:t>  over </a:t>
            </a:r>
            <a:r>
              <a:rPr lang="en-US">
                <a:solidFill>
                  <a:schemeClr val="accent2"/>
                </a:solidFill>
              </a:rPr>
              <a:t>r</a:t>
            </a:r>
            <a:r>
              <a:rPr lang="en-US" baseline="30000"/>
              <a:t>th</a:t>
            </a:r>
            <a:r>
              <a:rPr lang="en-US"/>
              <a:t> round</a:t>
            </a:r>
          </a:p>
        </p:txBody>
      </p:sp>
      <p:sp>
        <p:nvSpPr>
          <p:cNvPr id="29827" name="Text Box 131"/>
          <p:cNvSpPr txBox="1">
            <a:spLocks noChangeArrowheads="1"/>
          </p:cNvSpPr>
          <p:nvPr/>
        </p:nvSpPr>
        <p:spPr bwMode="auto">
          <a:xfrm>
            <a:off x="2286000" y="5334000"/>
            <a:ext cx="1235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Integral hull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98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9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9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9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 animBg="1"/>
      <p:bldP spid="29743" grpId="0" animBg="1"/>
      <p:bldP spid="29804" grpId="0" animBg="1"/>
      <p:bldP spid="29805" grpId="0" animBg="1"/>
      <p:bldP spid="29806" grpId="0" animBg="1"/>
      <p:bldP spid="29807" grpId="0" animBg="1"/>
      <p:bldP spid="29807" grpId="1" animBg="1"/>
      <p:bldP spid="29808" grpId="0" animBg="1"/>
      <p:bldP spid="29808" grpId="1" animBg="1"/>
      <p:bldP spid="29809" grpId="0" animBg="1"/>
      <p:bldP spid="29820" grpId="0" animBg="1"/>
      <p:bldP spid="29820" grpId="1" animBg="1"/>
      <p:bldP spid="29821" grpId="0" animBg="1"/>
      <p:bldP spid="29821" grpId="1" animBg="1"/>
      <p:bldP spid="29823" grpId="0"/>
      <p:bldP spid="29824" grpId="0"/>
      <p:bldP spid="29825" grpId="0"/>
      <p:bldP spid="29826" grpId="0"/>
      <p:bldP spid="29827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The Good News</a:t>
            </a:r>
            <a:endParaRPr lang="en-US" sz="3600" b="1" dirty="0">
              <a:solidFill>
                <a:srgbClr val="7030A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No analogue to natural proofs</a:t>
            </a:r>
          </a:p>
          <a:p>
            <a:pPr>
              <a:buNone/>
            </a:pPr>
            <a:endParaRPr lang="en-US" sz="2800" dirty="0" smtClean="0">
              <a:latin typeface="Comic Sans MS"/>
              <a:cs typeface="Comic Sans MS"/>
            </a:endParaRPr>
          </a:p>
          <a:p>
            <a:r>
              <a:rPr lang="en-US" sz="2800" dirty="0" smtClean="0">
                <a:latin typeface="Comic Sans MS"/>
                <a:cs typeface="Comic Sans MS"/>
              </a:rPr>
              <a:t>Nonstandard interpretation seems </a:t>
            </a:r>
            <a:r>
              <a:rPr lang="en-US" sz="2800" dirty="0" smtClean="0">
                <a:latin typeface="Comic Sans MS"/>
                <a:cs typeface="Comic Sans MS"/>
              </a:rPr>
              <a:t>generalizable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smtClean="0">
                <a:latin typeface="Comic Sans MS"/>
                <a:cs typeface="Comic Sans MS"/>
              </a:rPr>
              <a:t>[</a:t>
            </a:r>
            <a:r>
              <a:rPr lang="en-US" sz="2800" dirty="0" err="1" smtClean="0">
                <a:latin typeface="Comic Sans MS"/>
                <a:cs typeface="Comic Sans MS"/>
              </a:rPr>
              <a:t>Krajicek</a:t>
            </a:r>
            <a:r>
              <a:rPr lang="en-US" sz="2800" dirty="0" smtClean="0">
                <a:latin typeface="Comic Sans MS"/>
                <a:cs typeface="Comic Sans MS"/>
              </a:rPr>
              <a:t>]</a:t>
            </a:r>
            <a:endParaRPr lang="en-US" sz="2800" dirty="0" smtClean="0">
              <a:latin typeface="Comic Sans MS"/>
              <a:cs typeface="Comic Sans MS"/>
            </a:endParaRPr>
          </a:p>
          <a:p>
            <a:pPr>
              <a:buNone/>
            </a:pPr>
            <a:endParaRPr lang="en-US" sz="2800" dirty="0" smtClean="0">
              <a:latin typeface="Comic Sans MS"/>
              <a:cs typeface="Comic Sans MS"/>
            </a:endParaRPr>
          </a:p>
          <a:p>
            <a:r>
              <a:rPr lang="en-US" sz="2800" dirty="0" smtClean="0">
                <a:latin typeface="Comic Sans MS"/>
                <a:cs typeface="Comic Sans MS"/>
              </a:rPr>
              <a:t>Applications to concrete algorithms is very promising and there are still a lot of open accessible problems.</a:t>
            </a:r>
            <a:endParaRPr lang="en-US" sz="28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4000" b="1" dirty="0">
                <a:solidFill>
                  <a:srgbClr val="663399"/>
                </a:solidFill>
                <a:latin typeface="Comic Sans MS"/>
                <a:cs typeface="Comic Sans MS"/>
              </a:rPr>
              <a:t>L</a:t>
            </a:r>
            <a:r>
              <a:rPr lang="en-US" sz="4000" b="1" dirty="0" smtClean="0">
                <a:solidFill>
                  <a:srgbClr val="663399"/>
                </a:solidFill>
                <a:latin typeface="Comic Sans MS"/>
                <a:cs typeface="Comic Sans MS"/>
              </a:rPr>
              <a:t>ongstanding Lower Bound Problems</a:t>
            </a:r>
            <a:endParaRPr lang="en-US" sz="4000" b="1" dirty="0">
              <a:solidFill>
                <a:srgbClr val="663399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Comic Sans MS"/>
                <a:cs typeface="Comic Sans MS"/>
              </a:rPr>
              <a:t>exp</a:t>
            </a:r>
            <a:r>
              <a:rPr lang="en-US" sz="2800" dirty="0" smtClean="0">
                <a:latin typeface="Comic Sans MS"/>
                <a:cs typeface="Comic Sans MS"/>
              </a:rPr>
              <a:t>(n</a:t>
            </a:r>
            <a:r>
              <a:rPr lang="en-US" sz="2800" baseline="30000" dirty="0" smtClean="0">
                <a:latin typeface="Comic Sans MS"/>
                <a:cs typeface="Comic Sans MS"/>
              </a:rPr>
              <a:t>1/d</a:t>
            </a:r>
            <a:r>
              <a:rPr lang="en-US" sz="2800" dirty="0" smtClean="0">
                <a:latin typeface="Comic Sans MS"/>
                <a:cs typeface="Comic Sans MS"/>
              </a:rPr>
              <a:t> ) for depth-d </a:t>
            </a:r>
            <a:r>
              <a:rPr lang="en-US" sz="2800" dirty="0" err="1" smtClean="0">
                <a:latin typeface="Comic Sans MS"/>
                <a:cs typeface="Comic Sans MS"/>
              </a:rPr>
              <a:t>Frege</a:t>
            </a:r>
            <a:r>
              <a:rPr lang="en-US" sz="2800" dirty="0" smtClean="0">
                <a:latin typeface="Comic Sans MS"/>
                <a:cs typeface="Comic Sans MS"/>
              </a:rPr>
              <a:t> proofs of PHP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Lower Bounds for CP refutations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2800" dirty="0" smtClean="0">
                <a:latin typeface="Comic Sans MS"/>
                <a:cs typeface="Comic Sans MS"/>
              </a:rPr>
              <a:t>of </a:t>
            </a:r>
            <a:r>
              <a:rPr lang="en-US" sz="2800" dirty="0" err="1" smtClean="0">
                <a:latin typeface="Comic Sans MS"/>
                <a:cs typeface="Comic Sans MS"/>
              </a:rPr>
              <a:t>Tseitin</a:t>
            </a:r>
            <a:endParaRPr lang="en-US" sz="2800" dirty="0" smtClean="0">
              <a:latin typeface="Comic Sans MS"/>
              <a:cs typeface="Comic Sans MS"/>
            </a:endParaRPr>
          </a:p>
          <a:p>
            <a:r>
              <a:rPr lang="en-US" sz="2800" dirty="0" smtClean="0">
                <a:latin typeface="Comic Sans MS"/>
                <a:cs typeface="Comic Sans MS"/>
              </a:rPr>
              <a:t>Random CNFs and ACO-</a:t>
            </a:r>
            <a:r>
              <a:rPr lang="en-US" sz="2800" dirty="0" err="1" smtClean="0">
                <a:latin typeface="Comic Sans MS"/>
                <a:cs typeface="Comic Sans MS"/>
              </a:rPr>
              <a:t>Frege</a:t>
            </a:r>
            <a:endParaRPr lang="en-US" sz="2800" dirty="0" smtClean="0">
              <a:latin typeface="Comic Sans MS"/>
              <a:cs typeface="Comic Sans MS"/>
            </a:endParaRPr>
          </a:p>
          <a:p>
            <a:r>
              <a:rPr lang="en-US" sz="2800" dirty="0" smtClean="0">
                <a:latin typeface="Comic Sans MS"/>
                <a:cs typeface="Comic Sans MS"/>
              </a:rPr>
              <a:t>AC0-Frege hierarchy theorem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ACO[2]-</a:t>
            </a:r>
            <a:r>
              <a:rPr lang="en-US" sz="2800" dirty="0" err="1" smtClean="0">
                <a:latin typeface="Comic Sans MS"/>
                <a:cs typeface="Comic Sans MS"/>
              </a:rPr>
              <a:t>Frege</a:t>
            </a:r>
            <a:r>
              <a:rPr lang="en-US" sz="2800" dirty="0" smtClean="0">
                <a:latin typeface="Comic Sans MS"/>
                <a:cs typeface="Comic Sans MS"/>
              </a:rPr>
              <a:t> lower bounds</a:t>
            </a:r>
          </a:p>
          <a:p>
            <a:r>
              <a:rPr lang="en-US" sz="2800" dirty="0" err="1" smtClean="0">
                <a:latin typeface="Comic Sans MS"/>
                <a:cs typeface="Comic Sans MS"/>
              </a:rPr>
              <a:t>Frege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latin typeface="Comic Sans MS"/>
                <a:cs typeface="Comic Sans MS"/>
              </a:rPr>
              <a:t>vs</a:t>
            </a:r>
            <a:r>
              <a:rPr lang="en-US" sz="2800" dirty="0" smtClean="0">
                <a:latin typeface="Comic Sans MS"/>
                <a:cs typeface="Comic Sans MS"/>
              </a:rPr>
              <a:t> Extended </a:t>
            </a:r>
            <a:r>
              <a:rPr lang="en-US" sz="2800" dirty="0" err="1" smtClean="0">
                <a:latin typeface="Comic Sans MS"/>
                <a:cs typeface="Comic Sans MS"/>
              </a:rPr>
              <a:t>Frege</a:t>
            </a:r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09837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6633CC"/>
                </a:solidFill>
                <a:latin typeface="Comic Sans MS"/>
                <a:cs typeface="Comic Sans MS"/>
              </a:rPr>
              <a:t>Other</a:t>
            </a:r>
            <a:endParaRPr lang="en-US" sz="3600" b="1" dirty="0">
              <a:solidFill>
                <a:srgbClr val="6633CC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Approximate counting and existence of infinitely many primes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Is there an optimal proof system?</a:t>
            </a:r>
          </a:p>
          <a:p>
            <a:r>
              <a:rPr lang="en-US" sz="2800" dirty="0" err="1" smtClean="0">
                <a:latin typeface="Comic Sans MS"/>
                <a:cs typeface="Comic Sans MS"/>
              </a:rPr>
              <a:t>Automatizability</a:t>
            </a:r>
            <a:r>
              <a:rPr lang="en-US" sz="2800" dirty="0" smtClean="0">
                <a:latin typeface="Comic Sans MS"/>
                <a:cs typeface="Comic Sans MS"/>
              </a:rPr>
              <a:t> of Resolution?</a:t>
            </a:r>
          </a:p>
          <a:p>
            <a:pPr marL="0" indent="0">
              <a:buNone/>
            </a:pPr>
            <a:r>
              <a:rPr lang="en-US" sz="2800" dirty="0">
                <a:latin typeface="Comic Sans MS"/>
                <a:cs typeface="Comic Sans MS"/>
              </a:rPr>
              <a:t>	</a:t>
            </a:r>
            <a:r>
              <a:rPr lang="en-US" sz="2800" dirty="0" smtClean="0">
                <a:latin typeface="Comic Sans MS"/>
                <a:cs typeface="Comic Sans MS"/>
              </a:rPr>
              <a:t>(Can proofs be found in </a:t>
            </a:r>
            <a:r>
              <a:rPr lang="en-US" sz="2800" dirty="0" err="1" smtClean="0">
                <a:latin typeface="Comic Sans MS"/>
                <a:cs typeface="Comic Sans MS"/>
              </a:rPr>
              <a:t>quasipolytime</a:t>
            </a:r>
            <a:r>
              <a:rPr lang="en-US" sz="2800" dirty="0" smtClean="0">
                <a:latin typeface="Comic Sans MS"/>
                <a:cs typeface="Comic Sans MS"/>
              </a:rPr>
              <a:t>?)</a:t>
            </a:r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75307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Proof Systems corresponding to Circuit Classes</a:t>
            </a:r>
            <a:endParaRPr lang="en-US" sz="3200" b="1" dirty="0">
              <a:solidFill>
                <a:srgbClr val="7030A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Tree-Resolution:  query literals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AC0-Frege  :  query AC0 formulas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AC0[p]-</a:t>
            </a:r>
            <a:r>
              <a:rPr lang="en-US" sz="2800" dirty="0" err="1" smtClean="0">
                <a:latin typeface="Comic Sans MS"/>
                <a:cs typeface="Comic Sans MS"/>
              </a:rPr>
              <a:t>Frege</a:t>
            </a:r>
            <a:r>
              <a:rPr lang="en-US" sz="2800" dirty="0" smtClean="0">
                <a:latin typeface="Comic Sans MS"/>
                <a:cs typeface="Comic Sans MS"/>
              </a:rPr>
              <a:t>  : query AC0[p] formulas</a:t>
            </a:r>
          </a:p>
          <a:p>
            <a:r>
              <a:rPr lang="en-US" sz="2800" dirty="0" err="1" smtClean="0">
                <a:latin typeface="Comic Sans MS"/>
                <a:cs typeface="Comic Sans MS"/>
              </a:rPr>
              <a:t>Frege</a:t>
            </a:r>
            <a:r>
              <a:rPr lang="en-US" sz="2800" dirty="0" smtClean="0">
                <a:latin typeface="Comic Sans MS"/>
                <a:cs typeface="Comic Sans MS"/>
              </a:rPr>
              <a:t> : query formulas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Extended </a:t>
            </a:r>
            <a:r>
              <a:rPr lang="en-US" sz="2800" dirty="0" err="1" smtClean="0">
                <a:latin typeface="Comic Sans MS"/>
                <a:cs typeface="Comic Sans MS"/>
              </a:rPr>
              <a:t>Frege</a:t>
            </a:r>
            <a:r>
              <a:rPr lang="en-US" sz="2800" dirty="0" smtClean="0">
                <a:latin typeface="Comic Sans MS"/>
                <a:cs typeface="Comic Sans MS"/>
              </a:rPr>
              <a:t> : query circuits</a:t>
            </a:r>
          </a:p>
          <a:p>
            <a:endParaRPr lang="en-US" sz="2800" dirty="0" smtClean="0">
              <a:latin typeface="Comic Sans MS"/>
              <a:cs typeface="Comic Sans MS"/>
            </a:endParaRPr>
          </a:p>
          <a:p>
            <a:pPr>
              <a:buNone/>
            </a:pPr>
            <a:r>
              <a:rPr lang="en-US" sz="2800" dirty="0" smtClean="0">
                <a:latin typeface="Comic Sans MS"/>
                <a:cs typeface="Comic Sans MS"/>
              </a:rPr>
              <a:t>Proof size = sum of sizes of all queries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6633CC"/>
                </a:solidFill>
                <a:latin typeface="Comic Sans MS"/>
                <a:cs typeface="Comic Sans MS"/>
              </a:rPr>
              <a:t>What we haven’t covered</a:t>
            </a:r>
            <a:endParaRPr lang="en-US" sz="3600" b="1" dirty="0">
              <a:solidFill>
                <a:srgbClr val="6633CC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Upper Bounds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Space complexity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Time-space </a:t>
            </a:r>
            <a:r>
              <a:rPr lang="en-US" sz="2800" dirty="0" smtClean="0">
                <a:latin typeface="Comic Sans MS"/>
                <a:cs typeface="Comic Sans MS"/>
              </a:rPr>
              <a:t>tradeoffs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Other proof systems (quantum, interactive proofs, </a:t>
            </a:r>
            <a:r>
              <a:rPr lang="en-US" sz="2800" dirty="0" err="1" smtClean="0">
                <a:latin typeface="Comic Sans MS"/>
                <a:cs typeface="Comic Sans MS"/>
              </a:rPr>
              <a:t>etc</a:t>
            </a:r>
            <a:r>
              <a:rPr lang="en-US" sz="2800" dirty="0" smtClean="0">
                <a:latin typeface="Comic Sans MS"/>
                <a:cs typeface="Comic Sans MS"/>
              </a:rPr>
              <a:t>)</a:t>
            </a:r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64070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mic Sans MS"/>
                <a:cs typeface="Comic Sans MS"/>
              </a:rPr>
              <a:t>Thanks!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41148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Comic Sans MS" pitchFamily="66" charset="0"/>
              </a:rPr>
              <a:t>Upper Bounds imply Lower Bounds</a:t>
            </a:r>
            <a:endParaRPr lang="en-US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</a:rPr>
              <a:t>Many exciting such results in complexity theory : </a:t>
            </a:r>
          </a:p>
          <a:p>
            <a:pPr marL="0" indent="0">
              <a:buNone/>
            </a:pPr>
            <a:r>
              <a:rPr lang="en-US" sz="2000" dirty="0">
                <a:latin typeface="Comic Sans MS" pitchFamily="66" charset="0"/>
              </a:rPr>
              <a:t>	</a:t>
            </a:r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[</a:t>
            </a:r>
            <a:r>
              <a:rPr lang="en-US" sz="2000" b="1" dirty="0" err="1" smtClean="0">
                <a:solidFill>
                  <a:srgbClr val="00B050"/>
                </a:solidFill>
                <a:latin typeface="Comic Sans MS" pitchFamily="66" charset="0"/>
              </a:rPr>
              <a:t>Impagliazzo-Kabanets</a:t>
            </a:r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]: </a:t>
            </a:r>
            <a:r>
              <a:rPr lang="en-US" sz="2000" dirty="0" err="1" smtClean="0">
                <a:latin typeface="Comic Sans MS" pitchFamily="66" charset="0"/>
              </a:rPr>
              <a:t>Derandomization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 lower bounds</a:t>
            </a:r>
            <a:endParaRPr lang="en-US" sz="2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2000" dirty="0">
                <a:latin typeface="Comic Sans MS" pitchFamily="66" charset="0"/>
              </a:rPr>
              <a:t>	</a:t>
            </a:r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[Williams]: </a:t>
            </a:r>
            <a:r>
              <a:rPr lang="en-US" sz="2000" dirty="0" smtClean="0">
                <a:latin typeface="Comic Sans MS" pitchFamily="66" charset="0"/>
              </a:rPr>
              <a:t>ACC not in NEXP. (Nontrivial ACC-SAT 			algorithm implies ACC not in NEXP)</a:t>
            </a:r>
          </a:p>
          <a:p>
            <a:pPr marL="0" indent="0">
              <a:buNone/>
            </a:pPr>
            <a:endParaRPr lang="en-US" sz="20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</a:rPr>
              <a:t>Closely related are normal form theorems for small depth circuits:</a:t>
            </a:r>
          </a:p>
          <a:p>
            <a:pPr marL="0" indent="0">
              <a:buNone/>
            </a:pPr>
            <a:r>
              <a:rPr lang="en-US" sz="2000" dirty="0">
                <a:latin typeface="Comic Sans MS" pitchFamily="66" charset="0"/>
              </a:rPr>
              <a:t>	</a:t>
            </a:r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[</a:t>
            </a:r>
            <a:r>
              <a:rPr lang="en-US" sz="2000" b="1" dirty="0" err="1" smtClean="0">
                <a:solidFill>
                  <a:srgbClr val="00B050"/>
                </a:solidFill>
                <a:latin typeface="Comic Sans MS" pitchFamily="66" charset="0"/>
              </a:rPr>
              <a:t>Allender</a:t>
            </a:r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]: </a:t>
            </a:r>
            <a:r>
              <a:rPr lang="en-US" sz="2000" dirty="0" err="1" smtClean="0">
                <a:latin typeface="Comic Sans MS" pitchFamily="66" charset="0"/>
              </a:rPr>
              <a:t>quasipoly</a:t>
            </a:r>
            <a:r>
              <a:rPr lang="en-US" sz="2000" dirty="0" smtClean="0">
                <a:latin typeface="Comic Sans MS" pitchFamily="66" charset="0"/>
              </a:rPr>
              <a:t> AC0[2] = </a:t>
            </a:r>
            <a:r>
              <a:rPr lang="en-US" sz="2000" dirty="0" err="1" smtClean="0">
                <a:latin typeface="Comic Sans MS" pitchFamily="66" charset="0"/>
              </a:rPr>
              <a:t>quasipoly</a:t>
            </a:r>
            <a:r>
              <a:rPr lang="en-US" sz="2000" dirty="0" smtClean="0">
                <a:latin typeface="Comic Sans MS" pitchFamily="66" charset="0"/>
              </a:rPr>
              <a:t> depth 4 AC0[2]</a:t>
            </a:r>
          </a:p>
          <a:p>
            <a:pPr marL="0" indent="0">
              <a:buNone/>
            </a:pP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            Many others: </a:t>
            </a:r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[</a:t>
            </a:r>
            <a:r>
              <a:rPr lang="en-US" sz="2000" b="1" dirty="0" err="1" smtClean="0">
                <a:solidFill>
                  <a:srgbClr val="00B050"/>
                </a:solidFill>
                <a:latin typeface="Comic Sans MS" pitchFamily="66" charset="0"/>
              </a:rPr>
              <a:t>Beigel-Tarui</a:t>
            </a:r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], [Barrington]</a:t>
            </a:r>
            <a:r>
              <a:rPr lang="en-US" sz="2000" dirty="0" smtClean="0">
                <a:latin typeface="Comic Sans MS" pitchFamily="66" charset="0"/>
              </a:rPr>
              <a:t>,… </a:t>
            </a:r>
          </a:p>
          <a:p>
            <a:pPr marL="0" indent="0"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What about similar results in proof complexity?</a:t>
            </a:r>
          </a:p>
          <a:p>
            <a:pPr marL="0" indent="0">
              <a:buNone/>
            </a:pPr>
            <a:r>
              <a:rPr lang="en-US" sz="2000" dirty="0">
                <a:latin typeface="Comic Sans MS" pitchFamily="66" charset="0"/>
              </a:rPr>
              <a:t>	</a:t>
            </a:r>
            <a:r>
              <a:rPr lang="en-US" sz="2000" dirty="0" smtClean="0">
                <a:latin typeface="Comic Sans MS" pitchFamily="66" charset="0"/>
              </a:rPr>
              <a:t>Surprisingly few examples.</a:t>
            </a:r>
          </a:p>
          <a:p>
            <a:pPr marL="0" indent="0">
              <a:buNone/>
            </a:pPr>
            <a:endParaRPr lang="en-US" sz="20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991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72352-EB6A-4B2F-859F-6872555D1391}" type="slidenum">
              <a:rPr lang="en-US"/>
              <a:pPr/>
              <a:t>123</a:t>
            </a:fld>
            <a:endParaRPr lang="en-US">
              <a:solidFill>
                <a:schemeClr val="accent2"/>
              </a:solidFill>
            </a:endParaRPr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rgbClr val="7030A0"/>
                </a:solidFill>
              </a:rPr>
              <a:t>Lovasz-Schrijver</a:t>
            </a:r>
            <a:r>
              <a:rPr lang="en-US" sz="3600" dirty="0">
                <a:solidFill>
                  <a:srgbClr val="7030A0"/>
                </a:solidFill>
              </a:rPr>
              <a:t> (</a:t>
            </a:r>
            <a:r>
              <a:rPr lang="en-US" sz="3600" dirty="0" smtClean="0">
                <a:solidFill>
                  <a:srgbClr val="7030A0"/>
                </a:solidFill>
              </a:rPr>
              <a:t>LS+) </a:t>
            </a:r>
            <a:r>
              <a:rPr lang="en-US" sz="3600" dirty="0">
                <a:solidFill>
                  <a:srgbClr val="7030A0"/>
                </a:solidFill>
              </a:rPr>
              <a:t>Proofs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Linear inequalities</a:t>
            </a:r>
          </a:p>
          <a:p>
            <a:pPr>
              <a:lnSpc>
                <a:spcPct val="90000"/>
              </a:lnSpc>
            </a:pPr>
            <a:r>
              <a:rPr lang="en-US" dirty="0"/>
              <a:t>Steps: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accent1"/>
                </a:solidFill>
              </a:rPr>
              <a:t>Lift </a:t>
            </a:r>
            <a:r>
              <a:rPr lang="en-US" dirty="0"/>
              <a:t>to get degree 2 inequalities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E.g. multiply inequalities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accent1"/>
                </a:solidFill>
              </a:rPr>
              <a:t>Project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Combine degree 2 inequalities plus </a:t>
            </a:r>
            <a:r>
              <a:rPr lang="en-US" b="1" dirty="0">
                <a:solidFill>
                  <a:schemeClr val="accent2"/>
                </a:solidFill>
              </a:rPr>
              <a:t>x</a:t>
            </a:r>
            <a:r>
              <a:rPr lang="en-US" b="1" baseline="30000" dirty="0">
                <a:solidFill>
                  <a:schemeClr val="accent2"/>
                </a:solidFill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=</a:t>
            </a:r>
            <a:r>
              <a:rPr lang="en-US" b="1" dirty="0">
                <a:solidFill>
                  <a:schemeClr val="accent2"/>
                </a:solidFill>
              </a:rPr>
              <a:t>x</a:t>
            </a:r>
            <a:r>
              <a:rPr lang="en-US" dirty="0"/>
              <a:t> to cancel out degree 2 terms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Captures properties of semi-definite programming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Alternative Formulation: </a:t>
            </a:r>
            <a:br>
              <a:rPr lang="en-US" sz="3200" b="1" dirty="0" smtClean="0">
                <a:solidFill>
                  <a:srgbClr val="7030A0"/>
                </a:solidFill>
                <a:latin typeface="Comic Sans MS"/>
                <a:cs typeface="Comic Sans MS"/>
              </a:rPr>
            </a:br>
            <a:r>
              <a:rPr lang="en-US" sz="32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Propositional Sequent Calculus (PK)</a:t>
            </a:r>
            <a:endParaRPr lang="en-US" sz="3200" b="1" dirty="0">
              <a:solidFill>
                <a:srgbClr val="7030A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Lines are </a:t>
            </a:r>
            <a:r>
              <a:rPr lang="en-US" sz="28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sequents</a:t>
            </a: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 :  </a:t>
            </a:r>
            <a:r>
              <a:rPr lang="el-GR" sz="2800" dirty="0" smtClean="0">
                <a:latin typeface="Comic Sans MS"/>
                <a:cs typeface="Comic Sans MS"/>
              </a:rPr>
              <a:t>Γ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l-GR" sz="2800" dirty="0" smtClean="0">
                <a:latin typeface="Comic Sans MS"/>
                <a:cs typeface="Comic Sans MS"/>
                <a:sym typeface="Symbol"/>
              </a:rPr>
              <a:t></a:t>
            </a:r>
            <a:r>
              <a:rPr lang="en-US" sz="2800" dirty="0" smtClean="0">
                <a:latin typeface="Comic Sans MS"/>
                <a:cs typeface="Comic Sans MS"/>
                <a:sym typeface="Symbol"/>
              </a:rPr>
              <a:t> </a:t>
            </a:r>
            <a:r>
              <a:rPr lang="el-GR" sz="2800" dirty="0" smtClean="0">
                <a:latin typeface="Comic Sans MS"/>
                <a:cs typeface="Comic Sans MS"/>
                <a:sym typeface="Symbol"/>
              </a:rPr>
              <a:t>Δ</a:t>
            </a:r>
            <a:r>
              <a:rPr lang="en-US" sz="2800" dirty="0" smtClean="0">
                <a:latin typeface="Comic Sans MS"/>
                <a:cs typeface="Comic Sans MS"/>
                <a:sym typeface="Symbol"/>
              </a:rPr>
              <a:t>, where </a:t>
            </a:r>
            <a:r>
              <a:rPr lang="el-GR" sz="2800" dirty="0" smtClean="0">
                <a:latin typeface="Comic Sans MS"/>
                <a:cs typeface="Comic Sans MS"/>
                <a:sym typeface="Symbol"/>
              </a:rPr>
              <a:t>Γ</a:t>
            </a:r>
            <a:r>
              <a:rPr lang="en-US" sz="2800" dirty="0" smtClean="0">
                <a:latin typeface="Comic Sans MS"/>
                <a:cs typeface="Comic Sans MS"/>
                <a:sym typeface="Symbol"/>
              </a:rPr>
              <a:t>, </a:t>
            </a:r>
            <a:r>
              <a:rPr lang="el-GR" sz="2800" dirty="0" smtClean="0">
                <a:latin typeface="Comic Sans MS"/>
                <a:cs typeface="Comic Sans MS"/>
                <a:sym typeface="Symbol"/>
              </a:rPr>
              <a:t>Δ</a:t>
            </a:r>
            <a:r>
              <a:rPr lang="en-US" sz="2800" dirty="0" smtClean="0">
                <a:latin typeface="Comic Sans MS"/>
                <a:cs typeface="Comic Sans MS"/>
                <a:sym typeface="Symbol"/>
              </a:rPr>
              <a:t> are sets of propositional formulas.</a:t>
            </a:r>
          </a:p>
          <a:p>
            <a:pPr>
              <a:buNone/>
            </a:pPr>
            <a:endParaRPr lang="en-US" sz="2800" dirty="0" smtClean="0">
              <a:latin typeface="Comic Sans MS"/>
              <a:cs typeface="Comic Sans MS"/>
              <a:sym typeface="Symbol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  <a:sym typeface="Symbol"/>
              </a:rPr>
              <a:t>Intended meaning: </a:t>
            </a:r>
            <a:r>
              <a:rPr lang="en-US" sz="2800" dirty="0" smtClean="0">
                <a:latin typeface="Comic Sans MS"/>
                <a:cs typeface="Comic Sans MS"/>
                <a:sym typeface="Symbol"/>
              </a:rPr>
              <a:t>The conjunction of formulas in </a:t>
            </a:r>
            <a:r>
              <a:rPr lang="el-GR" sz="2800" dirty="0" smtClean="0">
                <a:latin typeface="Comic Sans MS"/>
                <a:cs typeface="Comic Sans MS"/>
                <a:sym typeface="Symbol"/>
              </a:rPr>
              <a:t>Γ</a:t>
            </a:r>
            <a:r>
              <a:rPr lang="en-US" sz="2800" dirty="0" smtClean="0">
                <a:latin typeface="Comic Sans MS"/>
                <a:cs typeface="Comic Sans MS"/>
                <a:sym typeface="Symbol"/>
              </a:rPr>
              <a:t> implies the disjunction of formulas in </a:t>
            </a:r>
            <a:r>
              <a:rPr lang="el-GR" sz="2800" dirty="0" smtClean="0">
                <a:latin typeface="Comic Sans MS"/>
                <a:cs typeface="Comic Sans MS"/>
                <a:sym typeface="Symbol"/>
              </a:rPr>
              <a:t>Δ</a:t>
            </a:r>
            <a:endParaRPr lang="en-US" sz="2800" dirty="0" smtClean="0">
              <a:latin typeface="Comic Sans MS"/>
              <a:cs typeface="Comic Sans MS"/>
              <a:sym typeface="Symbol"/>
            </a:endParaRPr>
          </a:p>
          <a:p>
            <a:pPr>
              <a:buNone/>
            </a:pPr>
            <a:endParaRPr lang="en-US" sz="2800" dirty="0" smtClean="0">
              <a:latin typeface="Comic Sans MS"/>
              <a:cs typeface="Comic Sans MS"/>
              <a:sym typeface="Symbol"/>
            </a:endParaRPr>
          </a:p>
          <a:p>
            <a:pPr>
              <a:buNone/>
            </a:pPr>
            <a:r>
              <a:rPr lang="en-US" sz="2800" dirty="0" smtClean="0">
                <a:latin typeface="Comic Sans MS"/>
                <a:cs typeface="Comic Sans MS"/>
              </a:rPr>
              <a:t>-Simple rules corresponding to “truth table” contradictions, plus “cut-rule” corresponding to decision tree queries.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01000" cy="5635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Propositional Sequent Calculus (PK)</a:t>
            </a:r>
            <a:endParaRPr lang="en-US" sz="3200" b="1" dirty="0">
              <a:solidFill>
                <a:srgbClr val="7030A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5791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Axiom:	A, </a:t>
            </a:r>
            <a:r>
              <a:rPr lang="el-GR" dirty="0" smtClean="0">
                <a:latin typeface="Palatino Linotype"/>
              </a:rPr>
              <a:t>Γ</a:t>
            </a:r>
            <a:r>
              <a:rPr lang="el-GR" dirty="0" smtClean="0">
                <a:latin typeface="Palatino Linotype"/>
                <a:sym typeface="Symbol"/>
              </a:rPr>
              <a:t>Δ</a:t>
            </a:r>
            <a:r>
              <a:rPr lang="en-US" dirty="0" smtClean="0">
                <a:latin typeface="Palatino Linotype"/>
                <a:sym typeface="Symbol"/>
              </a:rPr>
              <a:t>, A</a:t>
            </a:r>
          </a:p>
          <a:p>
            <a:pPr>
              <a:buNone/>
            </a:pPr>
            <a:endParaRPr lang="en-US" dirty="0" smtClean="0">
              <a:latin typeface="Palatino Linotype"/>
              <a:sym typeface="Symbol"/>
            </a:endParaRPr>
          </a:p>
          <a:p>
            <a:pPr>
              <a:buNone/>
            </a:pPr>
            <a:r>
              <a:rPr lang="en-US" dirty="0" smtClean="0">
                <a:latin typeface="Palatino Linotype"/>
                <a:sym typeface="Symbol"/>
              </a:rPr>
              <a:t>AND           </a:t>
            </a:r>
            <a:r>
              <a:rPr lang="el-GR" dirty="0" smtClean="0">
                <a:latin typeface="Palatino Linotype"/>
                <a:sym typeface="Symbol"/>
              </a:rPr>
              <a:t>ΓΔ</a:t>
            </a:r>
            <a:r>
              <a:rPr lang="en-US" dirty="0" smtClean="0">
                <a:latin typeface="Palatino Linotype"/>
                <a:sym typeface="Symbol"/>
              </a:rPr>
              <a:t>, A   </a:t>
            </a:r>
            <a:r>
              <a:rPr lang="el-GR" dirty="0" smtClean="0">
                <a:latin typeface="Palatino Linotype"/>
                <a:sym typeface="Symbol"/>
              </a:rPr>
              <a:t>ΓΔ</a:t>
            </a:r>
            <a:r>
              <a:rPr lang="en-US" dirty="0" smtClean="0">
                <a:latin typeface="Palatino Linotype"/>
                <a:sym typeface="Symbol"/>
              </a:rPr>
              <a:t>, B	             A, B,  </a:t>
            </a:r>
            <a:r>
              <a:rPr lang="el-GR" dirty="0" smtClean="0">
                <a:latin typeface="Palatino Linotype"/>
                <a:sym typeface="Symbol"/>
              </a:rPr>
              <a:t>ΓΔ</a:t>
            </a:r>
            <a:endParaRPr lang="en-US" dirty="0" smtClean="0">
              <a:latin typeface="Palatino Linotype"/>
              <a:sym typeface="Symbol"/>
            </a:endParaRPr>
          </a:p>
          <a:p>
            <a:pPr>
              <a:buNone/>
            </a:pPr>
            <a:r>
              <a:rPr lang="en-US" dirty="0" smtClean="0">
                <a:latin typeface="Palatino Linotype"/>
                <a:sym typeface="Symbol"/>
              </a:rPr>
              <a:t> rules               </a:t>
            </a:r>
            <a:r>
              <a:rPr lang="el-GR" dirty="0" smtClean="0">
                <a:latin typeface="Palatino Linotype"/>
                <a:sym typeface="Symbol"/>
              </a:rPr>
              <a:t>Γ</a:t>
            </a:r>
            <a:r>
              <a:rPr lang="en-US" dirty="0" smtClean="0">
                <a:latin typeface="Palatino Linotype"/>
                <a:sym typeface="Symbol"/>
              </a:rPr>
              <a:t>   </a:t>
            </a:r>
            <a:r>
              <a:rPr lang="el-GR" dirty="0" smtClean="0">
                <a:latin typeface="Palatino Linotype"/>
                <a:sym typeface="Symbol"/>
              </a:rPr>
              <a:t>Δ</a:t>
            </a:r>
            <a:r>
              <a:rPr lang="en-US" dirty="0" smtClean="0">
                <a:latin typeface="Palatino Linotype"/>
                <a:sym typeface="Symbol"/>
              </a:rPr>
              <a:t>, A ∧ B                     A ∧ B, </a:t>
            </a:r>
            <a:r>
              <a:rPr lang="el-GR" dirty="0" smtClean="0">
                <a:latin typeface="Palatino Linotype"/>
                <a:sym typeface="Symbol"/>
              </a:rPr>
              <a:t>ΓΔ</a:t>
            </a:r>
            <a:endParaRPr lang="en-US" dirty="0" smtClean="0">
              <a:latin typeface="Palatino Linotype"/>
              <a:sym typeface="Symbol"/>
            </a:endParaRPr>
          </a:p>
          <a:p>
            <a:pPr>
              <a:buNone/>
            </a:pPr>
            <a:endParaRPr lang="en-US" dirty="0" smtClean="0">
              <a:latin typeface="Palatino Linotype"/>
              <a:sym typeface="Symbol"/>
            </a:endParaRPr>
          </a:p>
          <a:p>
            <a:pPr>
              <a:buNone/>
            </a:pPr>
            <a:r>
              <a:rPr lang="en-US" dirty="0" smtClean="0">
                <a:latin typeface="Palatino Linotype"/>
                <a:sym typeface="Symbol"/>
              </a:rPr>
              <a:t>OR              Γ</a:t>
            </a:r>
            <a:r>
              <a:rPr lang="el-GR" dirty="0" smtClean="0">
                <a:latin typeface="Palatino Linotype"/>
                <a:sym typeface="Symbol"/>
              </a:rPr>
              <a:t>Δ</a:t>
            </a:r>
            <a:r>
              <a:rPr lang="en-US" dirty="0" smtClean="0">
                <a:latin typeface="Palatino Linotype"/>
                <a:sym typeface="Symbol"/>
              </a:rPr>
              <a:t> , A, B                      </a:t>
            </a:r>
            <a:r>
              <a:rPr lang="el-GR" dirty="0" smtClean="0">
                <a:latin typeface="Palatino Linotype"/>
                <a:sym typeface="Symbol"/>
              </a:rPr>
              <a:t>ΓΔ</a:t>
            </a:r>
            <a:r>
              <a:rPr lang="en-US" dirty="0" smtClean="0">
                <a:latin typeface="Palatino Linotype"/>
                <a:sym typeface="Symbol"/>
              </a:rPr>
              <a:t>, A     </a:t>
            </a:r>
            <a:r>
              <a:rPr lang="el-GR" dirty="0" smtClean="0">
                <a:latin typeface="Palatino Linotype"/>
                <a:sym typeface="Symbol"/>
              </a:rPr>
              <a:t>ΓΔ</a:t>
            </a:r>
            <a:r>
              <a:rPr lang="en-US" dirty="0" smtClean="0">
                <a:latin typeface="Palatino Linotype"/>
                <a:sym typeface="Symbol"/>
              </a:rPr>
              <a:t>, B  </a:t>
            </a:r>
          </a:p>
          <a:p>
            <a:pPr>
              <a:buNone/>
            </a:pPr>
            <a:r>
              <a:rPr lang="en-US" dirty="0" smtClean="0">
                <a:latin typeface="Palatino Linotype"/>
                <a:sym typeface="Symbol"/>
              </a:rPr>
              <a:t>rules           </a:t>
            </a:r>
            <a:r>
              <a:rPr lang="el-GR" dirty="0" smtClean="0">
                <a:latin typeface="Palatino Linotype"/>
                <a:sym typeface="Symbol"/>
              </a:rPr>
              <a:t>ΓΔ</a:t>
            </a:r>
            <a:r>
              <a:rPr lang="en-US" dirty="0" smtClean="0">
                <a:latin typeface="Palatino Linotype"/>
                <a:sym typeface="Symbol"/>
              </a:rPr>
              <a:t>, A ∨ B                           A ∨ B, </a:t>
            </a:r>
            <a:r>
              <a:rPr lang="el-GR" dirty="0" smtClean="0">
                <a:latin typeface="Palatino Linotype"/>
                <a:sym typeface="Symbol"/>
              </a:rPr>
              <a:t>Γ</a:t>
            </a:r>
            <a:r>
              <a:rPr lang="en-US" dirty="0" smtClean="0">
                <a:latin typeface="Palatino Linotype"/>
                <a:sym typeface="Symbol"/>
              </a:rPr>
              <a:t> </a:t>
            </a:r>
            <a:r>
              <a:rPr lang="el-GR" dirty="0" smtClean="0">
                <a:latin typeface="Palatino Linotype"/>
                <a:sym typeface="Symbol"/>
              </a:rPr>
              <a:t>Δ</a:t>
            </a:r>
            <a:endParaRPr lang="en-US" dirty="0" smtClean="0">
              <a:latin typeface="Palatino Linotype"/>
              <a:sym typeface="Symbol"/>
            </a:endParaRPr>
          </a:p>
          <a:p>
            <a:pPr>
              <a:buNone/>
            </a:pPr>
            <a:endParaRPr lang="en-US" dirty="0" smtClean="0">
              <a:latin typeface="Palatino Linotype"/>
              <a:sym typeface="Symbol"/>
            </a:endParaRPr>
          </a:p>
          <a:p>
            <a:pPr>
              <a:buNone/>
            </a:pPr>
            <a:r>
              <a:rPr lang="en-US" dirty="0" smtClean="0">
                <a:latin typeface="Palatino Linotype"/>
                <a:sym typeface="Symbol"/>
              </a:rPr>
              <a:t>NEG           A, </a:t>
            </a:r>
            <a:r>
              <a:rPr lang="el-GR" dirty="0" smtClean="0">
                <a:latin typeface="Palatino Linotype"/>
                <a:sym typeface="Symbol"/>
              </a:rPr>
              <a:t>ΓΔ</a:t>
            </a:r>
            <a:r>
              <a:rPr lang="en-US" dirty="0" smtClean="0">
                <a:latin typeface="Palatino Linotype"/>
                <a:sym typeface="Symbol"/>
              </a:rPr>
              <a:t>	                          </a:t>
            </a:r>
            <a:r>
              <a:rPr lang="el-GR" dirty="0" smtClean="0">
                <a:latin typeface="Palatino Linotype"/>
                <a:sym typeface="Symbol"/>
              </a:rPr>
              <a:t>Γ</a:t>
            </a:r>
            <a:r>
              <a:rPr lang="en-US" dirty="0" smtClean="0">
                <a:latin typeface="Palatino Linotype"/>
                <a:sym typeface="Symbol"/>
              </a:rPr>
              <a:t> </a:t>
            </a:r>
            <a:r>
              <a:rPr lang="el-GR" dirty="0" smtClean="0">
                <a:latin typeface="Palatino Linotype"/>
                <a:sym typeface="Symbol"/>
              </a:rPr>
              <a:t></a:t>
            </a:r>
            <a:r>
              <a:rPr lang="en-US" dirty="0" smtClean="0">
                <a:latin typeface="Palatino Linotype"/>
                <a:sym typeface="Symbol"/>
              </a:rPr>
              <a:t> </a:t>
            </a:r>
            <a:r>
              <a:rPr lang="el-GR" dirty="0" smtClean="0">
                <a:latin typeface="Palatino Linotype"/>
                <a:sym typeface="Symbol"/>
              </a:rPr>
              <a:t>Δ</a:t>
            </a:r>
            <a:r>
              <a:rPr lang="en-US" dirty="0" smtClean="0">
                <a:latin typeface="Palatino Linotype"/>
                <a:sym typeface="Symbol"/>
              </a:rPr>
              <a:t>, A</a:t>
            </a:r>
          </a:p>
          <a:p>
            <a:pPr>
              <a:buNone/>
            </a:pPr>
            <a:r>
              <a:rPr lang="en-US" dirty="0" smtClean="0">
                <a:latin typeface="Palatino Linotype"/>
                <a:sym typeface="Symbol"/>
              </a:rPr>
              <a:t>rules                </a:t>
            </a:r>
            <a:r>
              <a:rPr lang="el-GR" dirty="0" smtClean="0">
                <a:latin typeface="Palatino Linotype"/>
                <a:sym typeface="Symbol"/>
              </a:rPr>
              <a:t>Γ</a:t>
            </a:r>
            <a:r>
              <a:rPr lang="en-US" dirty="0" smtClean="0">
                <a:latin typeface="Palatino Linotype"/>
                <a:sym typeface="Symbol"/>
              </a:rPr>
              <a:t> </a:t>
            </a:r>
            <a:r>
              <a:rPr lang="el-GR" dirty="0" smtClean="0">
                <a:latin typeface="Palatino Linotype"/>
                <a:sym typeface="Symbol"/>
              </a:rPr>
              <a:t>Δ</a:t>
            </a:r>
            <a:r>
              <a:rPr lang="en-US" dirty="0" smtClean="0">
                <a:latin typeface="Palatino Linotype"/>
                <a:sym typeface="Symbol"/>
              </a:rPr>
              <a:t>, </a:t>
            </a:r>
            <a:r>
              <a:rPr lang="el-GR" dirty="0" smtClean="0">
                <a:latin typeface="Palatino Linotype"/>
                <a:sym typeface="Symbol"/>
              </a:rPr>
              <a:t>῀</a:t>
            </a:r>
            <a:r>
              <a:rPr lang="en-US" dirty="0" smtClean="0">
                <a:latin typeface="Palatino Linotype"/>
                <a:sym typeface="Symbol"/>
              </a:rPr>
              <a:t>A                         </a:t>
            </a:r>
            <a:r>
              <a:rPr lang="en-US" dirty="0" err="1" smtClean="0">
                <a:latin typeface="Palatino Linotype"/>
                <a:sym typeface="Symbol"/>
              </a:rPr>
              <a:t>A</a:t>
            </a:r>
            <a:r>
              <a:rPr lang="en-US" dirty="0" smtClean="0">
                <a:latin typeface="Palatino Linotype"/>
                <a:sym typeface="Symbol"/>
              </a:rPr>
              <a:t>,  </a:t>
            </a:r>
            <a:r>
              <a:rPr lang="el-GR" dirty="0" smtClean="0">
                <a:latin typeface="Palatino Linotype"/>
                <a:sym typeface="Symbol"/>
              </a:rPr>
              <a:t>ΓΔ</a:t>
            </a:r>
            <a:r>
              <a:rPr lang="en-US" dirty="0" smtClean="0">
                <a:latin typeface="Palatino Linotype"/>
                <a:sym typeface="Symbol"/>
              </a:rPr>
              <a:t>    </a:t>
            </a:r>
          </a:p>
          <a:p>
            <a:pPr>
              <a:buNone/>
            </a:pPr>
            <a:endParaRPr lang="en-US" dirty="0" smtClean="0">
              <a:latin typeface="Palatino Linotype"/>
              <a:sym typeface="Symbol"/>
            </a:endParaRPr>
          </a:p>
          <a:p>
            <a:pPr>
              <a:buNone/>
            </a:pPr>
            <a:r>
              <a:rPr lang="en-US" dirty="0" smtClean="0">
                <a:latin typeface="Palatino Linotype"/>
                <a:sym typeface="Symbol"/>
              </a:rPr>
              <a:t>CUT           A,</a:t>
            </a:r>
            <a:r>
              <a:rPr lang="el-GR" dirty="0" smtClean="0">
                <a:latin typeface="Palatino Linotype"/>
                <a:sym typeface="Symbol"/>
              </a:rPr>
              <a:t>ΓΔ</a:t>
            </a:r>
            <a:r>
              <a:rPr lang="en-US" dirty="0" smtClean="0">
                <a:latin typeface="Palatino Linotype"/>
                <a:sym typeface="Symbol"/>
              </a:rPr>
              <a:t>     </a:t>
            </a:r>
            <a:r>
              <a:rPr lang="el-GR" dirty="0" smtClean="0">
                <a:latin typeface="Palatino Linotype"/>
                <a:sym typeface="Symbol"/>
              </a:rPr>
              <a:t>ΓΔ</a:t>
            </a:r>
            <a:r>
              <a:rPr lang="en-US" dirty="0" smtClean="0">
                <a:latin typeface="Palatino Linotype"/>
                <a:sym typeface="Symbol"/>
              </a:rPr>
              <a:t>, A</a:t>
            </a:r>
          </a:p>
          <a:p>
            <a:pPr>
              <a:buNone/>
            </a:pPr>
            <a:r>
              <a:rPr lang="en-US" dirty="0" smtClean="0">
                <a:latin typeface="Palatino Linotype"/>
                <a:sym typeface="Symbol"/>
              </a:rPr>
              <a:t> rule                      </a:t>
            </a:r>
            <a:r>
              <a:rPr lang="el-GR" dirty="0" smtClean="0">
                <a:latin typeface="Palatino Linotype"/>
                <a:sym typeface="Symbol"/>
              </a:rPr>
              <a:t>ΓΔ</a:t>
            </a:r>
            <a:r>
              <a:rPr lang="en-US" dirty="0" smtClean="0">
                <a:latin typeface="Palatino Linotype"/>
                <a:sym typeface="Symbol"/>
              </a:rPr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663399"/>
                </a:solidFill>
                <a:latin typeface="Comic Sans MS"/>
                <a:cs typeface="Comic Sans MS"/>
              </a:rPr>
              <a:t>Polynomial Simulations</a:t>
            </a:r>
            <a:endParaRPr lang="en-US" sz="3200" b="1" dirty="0">
              <a:solidFill>
                <a:srgbClr val="663399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Definition.</a:t>
            </a:r>
            <a:r>
              <a:rPr lang="en-US" sz="2800" dirty="0" smtClean="0">
                <a:latin typeface="Comic Sans MS"/>
                <a:cs typeface="Comic Sans MS"/>
              </a:rPr>
              <a:t> Proof system A p-simulates B if for all tautologies f, f has an A-proof of size at most poly(size of shortest B-proof of f)</a:t>
            </a:r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92340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752600" y="6019800"/>
            <a:ext cx="2147807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33400" y="5562600"/>
            <a:ext cx="1219199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52400" y="4800600"/>
            <a:ext cx="2147807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52400" y="3962400"/>
            <a:ext cx="2147807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2590800" y="3124200"/>
            <a:ext cx="2147807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228600" y="2743200"/>
            <a:ext cx="2147807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228600" y="1828800"/>
            <a:ext cx="2147807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9" name="Straight Arrow Connector 48"/>
          <p:cNvCxnSpPr>
            <a:stCxn id="12" idx="2"/>
            <a:endCxn id="16" idx="5"/>
          </p:cNvCxnSpPr>
          <p:nvPr/>
        </p:nvCxnSpPr>
        <p:spPr>
          <a:xfrm flipH="1" flipV="1">
            <a:off x="1574051" y="6103499"/>
            <a:ext cx="178549" cy="23315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6" idx="0"/>
            <a:endCxn id="19" idx="4"/>
          </p:cNvCxnSpPr>
          <p:nvPr/>
        </p:nvCxnSpPr>
        <p:spPr>
          <a:xfrm flipV="1">
            <a:off x="1143000" y="5434303"/>
            <a:ext cx="83304" cy="12829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9" idx="0"/>
            <a:endCxn id="32" idx="4"/>
          </p:cNvCxnSpPr>
          <p:nvPr/>
        </p:nvCxnSpPr>
        <p:spPr>
          <a:xfrm flipV="1">
            <a:off x="1226304" y="4596103"/>
            <a:ext cx="0" cy="20449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 flipV="1">
            <a:off x="2362200" y="3048000"/>
            <a:ext cx="457200" cy="2286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35" idx="5"/>
            <a:endCxn id="35" idx="5"/>
          </p:cNvCxnSpPr>
          <p:nvPr/>
        </p:nvCxnSpPr>
        <p:spPr>
          <a:xfrm>
            <a:off x="4424068" y="3665099"/>
            <a:ext cx="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38" idx="0"/>
            <a:endCxn id="47" idx="4"/>
          </p:cNvCxnSpPr>
          <p:nvPr/>
        </p:nvCxnSpPr>
        <p:spPr>
          <a:xfrm flipV="1">
            <a:off x="1302504" y="2462503"/>
            <a:ext cx="0" cy="28069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9600" y="4114800"/>
            <a:ext cx="11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AC0-Frege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819400"/>
            <a:ext cx="767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Frege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905000"/>
            <a:ext cx="1645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Extended </a:t>
            </a:r>
            <a:r>
              <a:rPr lang="en-US" dirty="0" err="1" smtClean="0"/>
              <a:t>Frege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895600" y="3200400"/>
            <a:ext cx="1416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AC0[p]-</a:t>
            </a:r>
            <a:r>
              <a:rPr lang="en-US" dirty="0" err="1" smtClean="0"/>
              <a:t>Frege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4876800"/>
            <a:ext cx="1293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Resolution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5715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DPLL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057400" y="6172200"/>
            <a:ext cx="1442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Truth tables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3048000" y="228600"/>
            <a:ext cx="53697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663399"/>
                </a:solidFill>
                <a:latin typeface="Comic Sans MS"/>
                <a:cs typeface="Comic Sans MS"/>
              </a:rPr>
              <a:t>The Proof Complexity Zoo</a:t>
            </a:r>
            <a:endParaRPr lang="en-US" sz="3200" b="1" dirty="0">
              <a:solidFill>
                <a:srgbClr val="663399"/>
              </a:solidFill>
              <a:latin typeface="Comic Sans MS"/>
              <a:cs typeface="Comic Sans MS"/>
            </a:endParaRPr>
          </a:p>
        </p:txBody>
      </p:sp>
      <p:pic>
        <p:nvPicPr>
          <p:cNvPr id="11" name="Picture 10" descr="hipp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3" y="152400"/>
            <a:ext cx="2514600" cy="1447800"/>
          </a:xfrm>
          <a:prstGeom prst="rect">
            <a:avLst/>
          </a:prstGeom>
        </p:spPr>
      </p:pic>
      <p:sp>
        <p:nvSpPr>
          <p:cNvPr id="104" name="TextBox 103"/>
          <p:cNvSpPr txBox="1"/>
          <p:nvPr/>
        </p:nvSpPr>
        <p:spPr>
          <a:xfrm>
            <a:off x="4343400" y="167640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smtClean="0"/>
              <a:t>      </a:t>
            </a:r>
            <a:endParaRPr lang="en-US" sz="2000" dirty="0"/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2133600" y="3810000"/>
            <a:ext cx="919671" cy="31390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4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Achievements: Lower Bounds</a:t>
            </a:r>
            <a:endParaRPr lang="en-US" sz="3600" b="1" dirty="0">
              <a:solidFill>
                <a:srgbClr val="7030A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Width-based lower bounds via expansion</a:t>
            </a:r>
          </a:p>
          <a:p>
            <a:pPr>
              <a:buNone/>
            </a:pPr>
            <a:r>
              <a:rPr lang="en-US" sz="2800" dirty="0" smtClean="0">
                <a:latin typeface="Comic Sans MS"/>
                <a:cs typeface="Comic Sans MS"/>
              </a:rPr>
              <a:t>		(Resolution, PC, LS+, </a:t>
            </a:r>
            <a:r>
              <a:rPr lang="en-US" sz="2800" dirty="0" err="1" smtClean="0">
                <a:latin typeface="Comic Sans MS"/>
                <a:cs typeface="Comic Sans MS"/>
              </a:rPr>
              <a:t>Lasserre</a:t>
            </a:r>
            <a:r>
              <a:rPr lang="en-US" sz="2800" dirty="0" smtClean="0">
                <a:latin typeface="Comic Sans MS"/>
                <a:cs typeface="Comic Sans MS"/>
              </a:rPr>
              <a:t>)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Interpolation (Resolution, CP)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Communication Complexity (Res, CP, algebraic systems)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Nonstandard models/Switching Lemma (AC0-Frege)</a:t>
            </a:r>
          </a:p>
          <a:p>
            <a:pPr>
              <a:buNone/>
            </a:pPr>
            <a:endParaRPr lang="en-US" sz="2800" dirty="0" smtClean="0">
              <a:latin typeface="Comic Sans MS"/>
              <a:cs typeface="Comic Sans MS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Fundamental Hard Formula: PHP</a:t>
            </a:r>
          </a:p>
          <a:p>
            <a:pPr>
              <a:buNone/>
            </a:pPr>
            <a:r>
              <a:rPr lang="en-US" sz="2800" dirty="0" smtClean="0">
                <a:latin typeface="Comic Sans MS"/>
                <a:cs typeface="Comic Sans MS"/>
              </a:rPr>
              <a:t>	Variables P[</a:t>
            </a:r>
            <a:r>
              <a:rPr lang="en-US" sz="2800" dirty="0" err="1" smtClean="0">
                <a:latin typeface="Comic Sans MS"/>
                <a:cs typeface="Comic Sans MS"/>
              </a:rPr>
              <a:t>i,j</a:t>
            </a:r>
            <a:r>
              <a:rPr lang="en-US" sz="2800" dirty="0" smtClean="0">
                <a:latin typeface="Comic Sans MS"/>
                <a:cs typeface="Comic Sans MS"/>
              </a:rPr>
              <a:t>]</a:t>
            </a:r>
          </a:p>
          <a:p>
            <a:pPr>
              <a:buNone/>
            </a:pPr>
            <a:r>
              <a:rPr lang="en-US" sz="2800" dirty="0" smtClean="0">
                <a:latin typeface="Comic Sans MS"/>
                <a:cs typeface="Comic Sans MS"/>
              </a:rPr>
              <a:t>	Hole clauses: (~P[2,3] v ~P[3,3])</a:t>
            </a:r>
          </a:p>
          <a:p>
            <a:pPr>
              <a:buNone/>
            </a:pPr>
            <a:r>
              <a:rPr lang="en-US" sz="2800" dirty="0" smtClean="0">
                <a:latin typeface="Comic Sans MS"/>
                <a:cs typeface="Comic Sans MS"/>
              </a:rPr>
              <a:t>	Pigeon clauses: </a:t>
            </a:r>
          </a:p>
          <a:p>
            <a:pPr>
              <a:buNone/>
            </a:pPr>
            <a:r>
              <a:rPr lang="en-US" sz="2800" dirty="0" smtClean="0">
                <a:latin typeface="Comic Sans MS"/>
                <a:cs typeface="Comic Sans MS"/>
              </a:rPr>
              <a:t>		(P[1,1]  v … v P[1,9])</a:t>
            </a:r>
            <a:endParaRPr lang="en-US" sz="2800" dirty="0">
              <a:latin typeface="Comic Sans MS"/>
              <a:cs typeface="Comic Sans MS"/>
            </a:endParaRPr>
          </a:p>
        </p:txBody>
      </p:sp>
      <p:pic>
        <p:nvPicPr>
          <p:cNvPr id="4" name="Picture 3" descr="pigeo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581400"/>
            <a:ext cx="2857500" cy="22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77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Achievements: Lower Bounds</a:t>
            </a:r>
            <a:endParaRPr lang="en-US" sz="3600" b="1" dirty="0">
              <a:solidFill>
                <a:srgbClr val="7030A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>
            <a:normAutofit fontScale="85000" lnSpcReduction="10000"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Width-based lower bounds via expansion</a:t>
            </a:r>
          </a:p>
          <a:p>
            <a:pPr>
              <a:buNone/>
            </a:pPr>
            <a:r>
              <a:rPr lang="en-US" sz="2800" dirty="0" smtClean="0">
                <a:latin typeface="Comic Sans MS"/>
                <a:cs typeface="Comic Sans MS"/>
              </a:rPr>
              <a:t>		(Resolution, PC, LS+, </a:t>
            </a:r>
            <a:r>
              <a:rPr lang="en-US" sz="2800" dirty="0" err="1" smtClean="0">
                <a:latin typeface="Comic Sans MS"/>
                <a:cs typeface="Comic Sans MS"/>
              </a:rPr>
              <a:t>Lasserre</a:t>
            </a:r>
            <a:r>
              <a:rPr lang="en-US" sz="2800" dirty="0" smtClean="0">
                <a:latin typeface="Comic Sans MS"/>
                <a:cs typeface="Comic Sans MS"/>
              </a:rPr>
              <a:t>)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Interpolation (Resolution, CP)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Communication Complexity (Res, CP, algebraic systems)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Nonstandard models/Switching Lemma (AC0-Frege)</a:t>
            </a:r>
          </a:p>
          <a:p>
            <a:pPr>
              <a:buNone/>
            </a:pPr>
            <a:endParaRPr lang="en-US" sz="2800" dirty="0" smtClean="0">
              <a:latin typeface="Comic Sans MS"/>
              <a:cs typeface="Comic Sans MS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Fundamental Hard Formula: PHP</a:t>
            </a:r>
          </a:p>
          <a:p>
            <a:pPr>
              <a:buNone/>
            </a:pPr>
            <a:r>
              <a:rPr lang="en-US" sz="2800" dirty="0" smtClean="0">
                <a:latin typeface="Comic Sans MS"/>
                <a:cs typeface="Comic Sans MS"/>
              </a:rPr>
              <a:t>	Variables P[</a:t>
            </a:r>
            <a:r>
              <a:rPr lang="en-US" sz="2800" dirty="0" err="1" smtClean="0">
                <a:latin typeface="Comic Sans MS"/>
                <a:cs typeface="Comic Sans MS"/>
              </a:rPr>
              <a:t>i,j</a:t>
            </a:r>
            <a:r>
              <a:rPr lang="en-US" sz="2800" dirty="0" smtClean="0">
                <a:latin typeface="Comic Sans MS"/>
                <a:cs typeface="Comic Sans MS"/>
              </a:rPr>
              <a:t>]</a:t>
            </a:r>
          </a:p>
          <a:p>
            <a:pPr>
              <a:buNone/>
            </a:pPr>
            <a:r>
              <a:rPr lang="en-US" sz="2800" dirty="0" smtClean="0">
                <a:latin typeface="Comic Sans MS"/>
                <a:cs typeface="Comic Sans MS"/>
              </a:rPr>
              <a:t>	Hole clauses: (~P[2,3] v ~P[3,3])</a:t>
            </a:r>
          </a:p>
          <a:p>
            <a:pPr>
              <a:buNone/>
            </a:pPr>
            <a:r>
              <a:rPr lang="en-US" sz="2800" dirty="0" smtClean="0">
                <a:latin typeface="Comic Sans MS"/>
                <a:cs typeface="Comic Sans MS"/>
              </a:rPr>
              <a:t>	Pigeon clauses: </a:t>
            </a:r>
          </a:p>
          <a:p>
            <a:pPr>
              <a:buNone/>
            </a:pPr>
            <a:r>
              <a:rPr lang="en-US" sz="2800" dirty="0" smtClean="0">
                <a:latin typeface="Comic Sans MS"/>
                <a:cs typeface="Comic Sans MS"/>
              </a:rPr>
              <a:t>		(P[1,1]  v … v P[1,9])</a:t>
            </a:r>
            <a:endParaRPr lang="en-US" sz="2800" dirty="0">
              <a:latin typeface="Comic Sans MS"/>
              <a:cs typeface="Comic Sans MS"/>
            </a:endParaRPr>
          </a:p>
        </p:txBody>
      </p:sp>
      <p:pic>
        <p:nvPicPr>
          <p:cNvPr id="4" name="Picture 3" descr="pigeo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581400"/>
            <a:ext cx="2857500" cy="22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83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Lower Bounds I: </a:t>
            </a:r>
            <a:br>
              <a:rPr lang="en-US" sz="3600" b="1" dirty="0" smtClean="0">
                <a:solidFill>
                  <a:srgbClr val="7030A0"/>
                </a:solidFill>
                <a:latin typeface="Comic Sans MS"/>
                <a:cs typeface="Comic Sans MS"/>
              </a:rPr>
            </a:br>
            <a:r>
              <a:rPr lang="en-US" sz="36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Width lower bounds via Expansion  </a:t>
            </a:r>
            <a:endParaRPr lang="en-US" sz="3600" b="1" dirty="0">
              <a:solidFill>
                <a:srgbClr val="7030A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10600" cy="4724401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                                  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 It’s not size, it’s width!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>
                <a:latin typeface="Comic Sans MS"/>
                <a:cs typeface="Comic Sans MS"/>
              </a:rPr>
              <a:t>Width(R) = max width over all clauses in R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Width(f) = min width over all refutations of f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Reduce size bounds to width bounds </a:t>
            </a:r>
          </a:p>
          <a:p>
            <a:pPr lvl="1">
              <a:buNone/>
            </a:pPr>
            <a:r>
              <a:rPr lang="en-US" sz="2000" b="1" i="1" dirty="0" smtClean="0">
                <a:latin typeface="Comic Sans MS"/>
                <a:cs typeface="Comic Sans MS"/>
              </a:rPr>
              <a:t>   </a:t>
            </a:r>
            <a:r>
              <a:rPr lang="en-US" sz="2000" dirty="0" smtClean="0">
                <a:latin typeface="Comic Sans MS"/>
                <a:cs typeface="Comic Sans MS"/>
              </a:rPr>
              <a:t>(</a:t>
            </a:r>
            <a:r>
              <a:rPr lang="en-US" sz="2400" dirty="0" smtClean="0">
                <a:latin typeface="Comic Sans MS"/>
                <a:cs typeface="Comic Sans MS"/>
              </a:rPr>
              <a:t>via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 restriction argument, or size-width tradeoff)</a:t>
            </a:r>
            <a:endParaRPr lang="en-US" sz="2000" b="1" i="1" dirty="0" smtClean="0">
              <a:latin typeface="Comic Sans MS"/>
              <a:cs typeface="Comic Sans MS"/>
            </a:endParaRPr>
          </a:p>
          <a:p>
            <a:r>
              <a:rPr lang="en-US" sz="2400" dirty="0" smtClean="0">
                <a:latin typeface="Comic Sans MS"/>
                <a:cs typeface="Comic Sans MS"/>
              </a:rPr>
              <a:t>Lower bounds for Resolution, </a:t>
            </a:r>
          </a:p>
          <a:p>
            <a:pPr>
              <a:buNone/>
            </a:pPr>
            <a:r>
              <a:rPr lang="en-US" sz="2400" dirty="0" smtClean="0">
                <a:latin typeface="Comic Sans MS"/>
                <a:cs typeface="Comic Sans MS"/>
              </a:rPr>
              <a:t>		Polynomial calculus, SOS/</a:t>
            </a:r>
            <a:r>
              <a:rPr lang="en-US" sz="2400" dirty="0" err="1" smtClean="0">
                <a:latin typeface="Comic Sans MS"/>
                <a:cs typeface="Comic Sans MS"/>
              </a:rPr>
              <a:t>Lasserre</a:t>
            </a:r>
            <a:r>
              <a:rPr lang="en-US" sz="2400" dirty="0" smtClean="0">
                <a:latin typeface="Comic Sans MS"/>
                <a:cs typeface="Comic Sans MS"/>
              </a:rPr>
              <a:t> integrality gaps.</a:t>
            </a:r>
          </a:p>
          <a:p>
            <a:pPr>
              <a:buNone/>
            </a:pPr>
            <a:endParaRPr lang="en-US" sz="2400" dirty="0" smtClean="0">
              <a:latin typeface="Comic Sans MS"/>
              <a:cs typeface="Comic Sans MS"/>
            </a:endParaRPr>
          </a:p>
        </p:txBody>
      </p:sp>
      <p:pic>
        <p:nvPicPr>
          <p:cNvPr id="4" name="Picture 3" descr="gir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447800"/>
            <a:ext cx="2081626" cy="2719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663399"/>
                </a:solidFill>
                <a:latin typeface="Comic Sans MS"/>
                <a:cs typeface="Comic Sans MS"/>
              </a:rPr>
              <a:t>Overview</a:t>
            </a:r>
            <a:endParaRPr lang="en-US" sz="3600" b="1" dirty="0">
              <a:solidFill>
                <a:srgbClr val="663399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2578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omic Sans MS"/>
                <a:cs typeface="Comic Sans MS"/>
              </a:rPr>
              <a:t>P</a:t>
            </a:r>
            <a:r>
              <a:rPr lang="en-US" sz="2400" dirty="0" smtClean="0">
                <a:latin typeface="Comic Sans MS"/>
                <a:cs typeface="Comic Sans MS"/>
              </a:rPr>
              <a:t>roof systems we will cover</a:t>
            </a:r>
          </a:p>
          <a:p>
            <a:pPr lvl="1"/>
            <a:r>
              <a:rPr lang="en-US" sz="2000" dirty="0" smtClean="0">
                <a:latin typeface="Comic Sans MS"/>
                <a:cs typeface="Comic Sans MS"/>
              </a:rPr>
              <a:t>Propositional, Algebraic, Semi-Algebraic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(Size) Lower bound methods</a:t>
            </a:r>
          </a:p>
          <a:p>
            <a:pPr>
              <a:buNone/>
            </a:pPr>
            <a:r>
              <a:rPr lang="en-US" sz="2400" dirty="0" smtClean="0">
                <a:latin typeface="Comic Sans MS"/>
                <a:cs typeface="Comic Sans MS"/>
              </a:rPr>
              <a:t>		      -width-based method via expansion</a:t>
            </a:r>
          </a:p>
          <a:p>
            <a:pPr>
              <a:buNone/>
            </a:pPr>
            <a:r>
              <a:rPr lang="en-US" sz="2400" dirty="0" smtClean="0">
                <a:latin typeface="Comic Sans MS"/>
                <a:cs typeface="Comic Sans MS"/>
              </a:rPr>
              <a:t>		      -feasible interpolation</a:t>
            </a:r>
          </a:p>
          <a:p>
            <a:pPr>
              <a:buNone/>
            </a:pPr>
            <a:r>
              <a:rPr lang="en-US" sz="2400" dirty="0" smtClean="0">
                <a:latin typeface="Comic Sans MS"/>
                <a:cs typeface="Comic Sans MS"/>
              </a:rPr>
              <a:t>		      -communication complexity</a:t>
            </a:r>
          </a:p>
          <a:p>
            <a:pPr>
              <a:buNone/>
            </a:pPr>
            <a:r>
              <a:rPr lang="en-US" sz="2400" dirty="0">
                <a:latin typeface="Comic Sans MS"/>
                <a:cs typeface="Comic Sans MS"/>
              </a:rPr>
              <a:t>	</a:t>
            </a:r>
            <a:r>
              <a:rPr lang="en-US" sz="2400" dirty="0" smtClean="0">
                <a:latin typeface="Comic Sans MS"/>
                <a:cs typeface="Comic Sans MS"/>
              </a:rPr>
              <a:t>	      -nonstandard models/</a:t>
            </a:r>
            <a:r>
              <a:rPr lang="en-US" sz="2400" smtClean="0">
                <a:latin typeface="Comic Sans MS"/>
                <a:cs typeface="Comic Sans MS"/>
              </a:rPr>
              <a:t>switching lemma</a:t>
            </a:r>
            <a:endParaRPr lang="en-US" sz="2400" dirty="0" smtClean="0">
              <a:latin typeface="Comic Sans MS"/>
              <a:cs typeface="Comic Sans MS"/>
            </a:endParaRPr>
          </a:p>
          <a:p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>
                <a:latin typeface="Comic Sans MS"/>
                <a:cs typeface="Comic Sans MS"/>
              </a:rPr>
              <a:t>A</a:t>
            </a:r>
            <a:r>
              <a:rPr lang="en-US" sz="2400" dirty="0" smtClean="0">
                <a:latin typeface="Comic Sans MS"/>
                <a:cs typeface="Comic Sans MS"/>
              </a:rPr>
              <a:t>lgorithmic implications of proof complexity </a:t>
            </a:r>
          </a:p>
          <a:p>
            <a:pPr>
              <a:buNone/>
            </a:pPr>
            <a:r>
              <a:rPr lang="en-US" sz="2400" dirty="0" smtClean="0">
                <a:latin typeface="Comic Sans MS"/>
                <a:cs typeface="Comic Sans MS"/>
              </a:rPr>
              <a:t>			-SAT solving algorithms</a:t>
            </a:r>
          </a:p>
          <a:p>
            <a:pPr>
              <a:buNone/>
            </a:pPr>
            <a:r>
              <a:rPr lang="en-US" sz="2400" dirty="0" smtClean="0">
                <a:latin typeface="Comic Sans MS"/>
                <a:cs typeface="Comic Sans MS"/>
              </a:rPr>
              <a:t>			-SDP/LP integrality gaps</a:t>
            </a:r>
          </a:p>
          <a:p>
            <a:pPr>
              <a:buNone/>
            </a:pPr>
            <a:r>
              <a:rPr lang="en-US" sz="2400" dirty="0">
                <a:latin typeface="Comic Sans MS"/>
                <a:cs typeface="Comic Sans MS"/>
              </a:rPr>
              <a:t>	</a:t>
            </a:r>
            <a:r>
              <a:rPr lang="en-US" sz="2400" dirty="0" smtClean="0">
                <a:latin typeface="Comic Sans MS"/>
                <a:cs typeface="Comic Sans MS"/>
              </a:rPr>
              <a:t>	          -Lower Bounds for Extended Formulations 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Open Problems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Lower Bounds I: </a:t>
            </a:r>
            <a:br>
              <a:rPr lang="en-US" sz="3600" b="1" dirty="0" smtClean="0">
                <a:solidFill>
                  <a:srgbClr val="7030A0"/>
                </a:solidFill>
                <a:latin typeface="Comic Sans MS"/>
                <a:cs typeface="Comic Sans MS"/>
              </a:rPr>
            </a:br>
            <a:r>
              <a:rPr lang="en-US" sz="36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Width lower bounds via Expansion  </a:t>
            </a:r>
            <a:endParaRPr lang="en-US" sz="3600" b="1" dirty="0">
              <a:solidFill>
                <a:srgbClr val="7030A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724401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                                   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It’s not size, it’s width!</a:t>
            </a:r>
          </a:p>
          <a:p>
            <a:pPr>
              <a:buNone/>
            </a:pPr>
            <a:endParaRPr lang="en-US" sz="2800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b="1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Theorem. [Ben-</a:t>
            </a:r>
            <a:r>
              <a:rPr lang="en-US" sz="2800" b="1" u="sng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Sasson</a:t>
            </a:r>
            <a:r>
              <a:rPr lang="en-US" sz="2800" b="1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, </a:t>
            </a:r>
            <a:r>
              <a:rPr lang="en-US" sz="2800" b="1" u="sng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Wigderson</a:t>
            </a:r>
            <a:r>
              <a:rPr lang="en-US" sz="2800" b="1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]</a:t>
            </a: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Let F be a k-CNF formula over n variables.</a:t>
            </a:r>
          </a:p>
          <a:p>
            <a:pPr marL="514350" indent="-514350">
              <a:buAutoNum type="arabicParenBoth"/>
            </a:pPr>
            <a:r>
              <a:rPr lang="en-US" sz="2800" dirty="0" smtClean="0">
                <a:latin typeface="Comic Sans MS"/>
                <a:cs typeface="Comic Sans MS"/>
              </a:rPr>
              <a:t> F has a Resolution refutation of size S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 </a:t>
            </a:r>
            <a:r>
              <a:rPr lang="en-US" sz="2800" dirty="0" smtClean="0">
                <a:latin typeface="Comic Sans MS"/>
                <a:cs typeface="Comic Sans MS"/>
              </a:rPr>
              <a:t>F  has    a Resolution refutation of width ≤ </a:t>
            </a:r>
            <a:r>
              <a:rPr lang="en-US" sz="2800" dirty="0" err="1" smtClean="0">
                <a:latin typeface="Comic Sans MS"/>
                <a:cs typeface="Comic Sans MS"/>
              </a:rPr>
              <a:t>sqrt</a:t>
            </a:r>
            <a:r>
              <a:rPr lang="en-US" sz="2800" dirty="0" smtClean="0">
                <a:latin typeface="Comic Sans MS"/>
                <a:cs typeface="Comic Sans MS"/>
              </a:rPr>
              <a:t>(n log S)</a:t>
            </a:r>
          </a:p>
          <a:p>
            <a:pPr marL="0" indent="0">
              <a:buNone/>
            </a:pPr>
            <a:endParaRPr lang="en-US" sz="28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(2) F has a tree-like Resolution refutation of size </a:t>
            </a:r>
            <a:r>
              <a:rPr lang="en-US" sz="2800" dirty="0">
                <a:latin typeface="Comic Sans MS"/>
                <a:cs typeface="Comic Sans MS"/>
              </a:rPr>
              <a:t>S</a:t>
            </a:r>
            <a:endParaRPr lang="en-US" sz="28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smtClean="0">
                <a:latin typeface="Comic Sans MS"/>
                <a:cs typeface="Comic Sans MS"/>
              </a:rPr>
              <a:t>   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</a:t>
            </a:r>
            <a:r>
              <a:rPr lang="en-US" sz="2800" dirty="0" smtClean="0">
                <a:latin typeface="Comic Sans MS"/>
                <a:cs typeface="Comic Sans MS"/>
              </a:rPr>
              <a:t> F has a Resolution refutation of width ≤ log S</a:t>
            </a:r>
          </a:p>
          <a:p>
            <a:pPr>
              <a:buNone/>
            </a:pPr>
            <a:endParaRPr lang="en-US" sz="2800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469627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Proving High Width:</a:t>
            </a:r>
            <a:br>
              <a:rPr lang="en-US" sz="3600" b="1" dirty="0" smtClean="0">
                <a:solidFill>
                  <a:srgbClr val="7030A0"/>
                </a:solidFill>
                <a:latin typeface="Comic Sans MS"/>
                <a:cs typeface="Comic Sans MS"/>
              </a:rPr>
            </a:br>
            <a:r>
              <a:rPr lang="en-US" sz="36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Expanding Clause-Variable Graph</a:t>
            </a:r>
            <a:endParaRPr lang="en-US" sz="3600" b="1" dirty="0">
              <a:solidFill>
                <a:srgbClr val="7030A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5462" y="1905000"/>
            <a:ext cx="4724400" cy="281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Comic Sans MS"/>
                <a:cs typeface="Comic Sans MS"/>
              </a:rPr>
              <a:t>For S a subset of C</a:t>
            </a:r>
            <a:r>
              <a:rPr lang="en-US" sz="2800" baseline="-25000" dirty="0" smtClean="0">
                <a:latin typeface="Comic Sans MS"/>
                <a:cs typeface="Comic Sans MS"/>
              </a:rPr>
              <a:t>1</a:t>
            </a:r>
            <a:r>
              <a:rPr lang="en-US" sz="2800" dirty="0" smtClean="0">
                <a:latin typeface="Comic Sans MS"/>
                <a:cs typeface="Comic Sans MS"/>
              </a:rPr>
              <a:t>..C</a:t>
            </a:r>
            <a:r>
              <a:rPr lang="en-US" sz="2800" baseline="-25000" dirty="0" smtClean="0">
                <a:latin typeface="Comic Sans MS"/>
                <a:cs typeface="Comic Sans MS"/>
              </a:rPr>
              <a:t>m</a:t>
            </a:r>
          </a:p>
          <a:p>
            <a:pPr>
              <a:buNone/>
            </a:pPr>
            <a:r>
              <a:rPr lang="en-US" sz="2800" dirty="0" err="1" smtClean="0">
                <a:latin typeface="Comic Sans MS"/>
                <a:cs typeface="Comic Sans MS"/>
              </a:rPr>
              <a:t>Γ</a:t>
            </a:r>
            <a:r>
              <a:rPr lang="en-US" sz="2800" dirty="0" smtClean="0">
                <a:latin typeface="Comic Sans MS"/>
                <a:cs typeface="Comic Sans MS"/>
              </a:rPr>
              <a:t>(S): neighbors of S</a:t>
            </a:r>
          </a:p>
          <a:p>
            <a:pPr>
              <a:buNone/>
            </a:pPr>
            <a:r>
              <a:rPr lang="en-US" sz="2800" dirty="0" err="1" smtClean="0">
                <a:latin typeface="Comic Sans MS"/>
                <a:cs typeface="Comic Sans MS"/>
              </a:rPr>
              <a:t>δ</a:t>
            </a:r>
            <a:r>
              <a:rPr lang="en-US" sz="2800" dirty="0" smtClean="0">
                <a:latin typeface="Comic Sans MS"/>
                <a:cs typeface="Comic Sans MS"/>
              </a:rPr>
              <a:t>(S): unique neighbors of S</a:t>
            </a:r>
          </a:p>
          <a:p>
            <a:pPr>
              <a:buNone/>
            </a:pPr>
            <a:endParaRPr lang="en-US" sz="2800" dirty="0" smtClean="0">
              <a:latin typeface="Comic Sans MS"/>
              <a:cs typeface="Comic Sans MS"/>
            </a:endParaRP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52400" y="5486400"/>
            <a:ext cx="85397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(</a:t>
            </a:r>
            <a:r>
              <a:rPr lang="en-US" sz="2800" dirty="0" err="1" smtClean="0">
                <a:latin typeface="Comic Sans MS"/>
                <a:cs typeface="Comic Sans MS"/>
              </a:rPr>
              <a:t>N,e</a:t>
            </a:r>
            <a:r>
              <a:rPr lang="en-US" sz="2800" dirty="0" smtClean="0">
                <a:latin typeface="Comic Sans MS"/>
                <a:cs typeface="Comic Sans MS"/>
              </a:rPr>
              <a:t>)-expander:  for all S, |S| ≤ N 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 |</a:t>
            </a:r>
            <a:r>
              <a:rPr lang="en-US" sz="2800" dirty="0" err="1" smtClean="0">
                <a:latin typeface="Comic Sans MS"/>
                <a:cs typeface="Comic Sans MS"/>
                <a:sym typeface="Wingdings"/>
              </a:rPr>
              <a:t>Γ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(S)| ≥ </a:t>
            </a:r>
            <a:r>
              <a:rPr lang="en-US" sz="2800" dirty="0" err="1" smtClean="0">
                <a:latin typeface="Comic Sans MS"/>
                <a:cs typeface="Comic Sans MS"/>
                <a:sym typeface="Wingdings"/>
              </a:rPr>
              <a:t>e|S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|</a:t>
            </a:r>
          </a:p>
          <a:p>
            <a:r>
              <a:rPr lang="en-US" sz="2800" dirty="0" smtClean="0">
                <a:latin typeface="Comic Sans MS"/>
                <a:cs typeface="Comic Sans MS"/>
                <a:sym typeface="Wingdings"/>
              </a:rPr>
              <a:t>(</a:t>
            </a:r>
            <a:r>
              <a:rPr lang="en-US" sz="2800" dirty="0" err="1" smtClean="0">
                <a:latin typeface="Comic Sans MS"/>
                <a:cs typeface="Comic Sans MS"/>
                <a:sym typeface="Wingdings"/>
              </a:rPr>
              <a:t>N,e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)-boundary expander: for all S |S| ≤ N </a:t>
            </a:r>
          </a:p>
          <a:p>
            <a:r>
              <a:rPr lang="en-US" sz="2800" dirty="0">
                <a:latin typeface="Comic Sans MS"/>
                <a:cs typeface="Comic Sans MS"/>
                <a:sym typeface="Wingdings"/>
              </a:rPr>
              <a:t>	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					 |</a:t>
            </a:r>
            <a:r>
              <a:rPr lang="en-US" sz="2800" dirty="0" err="1" smtClean="0">
                <a:latin typeface="Comic Sans MS"/>
                <a:cs typeface="Comic Sans MS"/>
                <a:sym typeface="Wingdings"/>
              </a:rPr>
              <a:t>δ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(S)| ≥ </a:t>
            </a:r>
            <a:r>
              <a:rPr lang="en-US" sz="2800" dirty="0" err="1" smtClean="0">
                <a:latin typeface="Comic Sans MS"/>
                <a:cs typeface="Comic Sans MS"/>
                <a:sym typeface="Wingdings"/>
              </a:rPr>
              <a:t>e|S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|</a:t>
            </a:r>
            <a:endParaRPr lang="en-US" sz="2800" dirty="0">
              <a:latin typeface="Comic Sans MS"/>
              <a:cs typeface="Comic Sans MS"/>
            </a:endParaRPr>
          </a:p>
        </p:txBody>
      </p:sp>
      <p:pic>
        <p:nvPicPr>
          <p:cNvPr id="6" name="Picture 5" descr="clause-var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4114800" cy="376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92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Good Expansion </a:t>
            </a:r>
            <a:r>
              <a:rPr lang="en-US" sz="3600" b="1" dirty="0" smtClean="0">
                <a:solidFill>
                  <a:srgbClr val="7030A0"/>
                </a:solidFill>
                <a:latin typeface="Comic Sans MS"/>
                <a:cs typeface="Comic Sans MS"/>
                <a:sym typeface="Wingdings"/>
              </a:rPr>
              <a:t> Good Boundary Expansion</a:t>
            </a:r>
            <a:endParaRPr lang="en-US" sz="3600" b="1" dirty="0">
              <a:solidFill>
                <a:srgbClr val="7030A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828800"/>
            <a:ext cx="4724400" cy="281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Comic Sans MS"/>
                <a:cs typeface="Comic Sans MS"/>
              </a:rPr>
              <a:t>For S a subset of C</a:t>
            </a:r>
            <a:r>
              <a:rPr lang="en-US" sz="2800" baseline="-25000" dirty="0" smtClean="0">
                <a:latin typeface="Comic Sans MS"/>
                <a:cs typeface="Comic Sans MS"/>
              </a:rPr>
              <a:t>1</a:t>
            </a:r>
            <a:r>
              <a:rPr lang="en-US" sz="2800" dirty="0" smtClean="0">
                <a:latin typeface="Comic Sans MS"/>
                <a:cs typeface="Comic Sans MS"/>
              </a:rPr>
              <a:t>..C</a:t>
            </a:r>
            <a:r>
              <a:rPr lang="en-US" sz="2800" baseline="-25000" dirty="0" smtClean="0">
                <a:latin typeface="Comic Sans MS"/>
                <a:cs typeface="Comic Sans MS"/>
              </a:rPr>
              <a:t>m</a:t>
            </a:r>
          </a:p>
          <a:p>
            <a:pPr>
              <a:buNone/>
            </a:pPr>
            <a:r>
              <a:rPr lang="en-US" sz="2800" dirty="0" err="1" smtClean="0">
                <a:latin typeface="Comic Sans MS"/>
                <a:cs typeface="Comic Sans MS"/>
              </a:rPr>
              <a:t>Γ</a:t>
            </a:r>
            <a:r>
              <a:rPr lang="en-US" sz="2800" dirty="0" smtClean="0">
                <a:latin typeface="Comic Sans MS"/>
                <a:cs typeface="Comic Sans MS"/>
              </a:rPr>
              <a:t>(S): neighbors of S</a:t>
            </a:r>
          </a:p>
          <a:p>
            <a:pPr>
              <a:buNone/>
            </a:pPr>
            <a:r>
              <a:rPr lang="en-US" sz="2800" dirty="0" err="1" smtClean="0">
                <a:latin typeface="Comic Sans MS"/>
                <a:cs typeface="Comic Sans MS"/>
              </a:rPr>
              <a:t>δ</a:t>
            </a:r>
            <a:r>
              <a:rPr lang="en-US" sz="2800" dirty="0" smtClean="0">
                <a:latin typeface="Comic Sans MS"/>
                <a:cs typeface="Comic Sans MS"/>
              </a:rPr>
              <a:t>(S): unique neighbors of S</a:t>
            </a:r>
          </a:p>
          <a:p>
            <a:pPr>
              <a:buNone/>
            </a:pPr>
            <a:endParaRPr lang="en-US" sz="2800" dirty="0" smtClean="0">
              <a:latin typeface="Comic Sans MS"/>
              <a:cs typeface="Comic Sans MS"/>
            </a:endParaRPr>
          </a:p>
          <a:p>
            <a:pPr>
              <a:buNone/>
            </a:pPr>
            <a:endParaRPr lang="en-US" dirty="0" smtClean="0"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486400"/>
            <a:ext cx="906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Lemma: </a:t>
            </a:r>
            <a:r>
              <a:rPr lang="en-US" sz="2800" dirty="0" smtClean="0">
                <a:latin typeface="Comic Sans MS"/>
                <a:cs typeface="Comic Sans MS"/>
              </a:rPr>
              <a:t>If G is an (</a:t>
            </a:r>
            <a:r>
              <a:rPr lang="en-US" sz="2800" dirty="0" err="1" smtClean="0">
                <a:latin typeface="Comic Sans MS"/>
                <a:cs typeface="Comic Sans MS"/>
              </a:rPr>
              <a:t>N,e</a:t>
            </a:r>
            <a:r>
              <a:rPr lang="en-US" sz="2800" dirty="0" smtClean="0">
                <a:latin typeface="Comic Sans MS"/>
                <a:cs typeface="Comic Sans MS"/>
              </a:rPr>
              <a:t>)-expander, then G is an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 (N,2e-k)-boundary expander </a:t>
            </a:r>
            <a:endParaRPr lang="en-US" sz="2800" dirty="0" smtClean="0">
              <a:latin typeface="Comic Sans MS"/>
              <a:cs typeface="Comic Sans MS"/>
              <a:sym typeface="Wingdings"/>
            </a:endParaRPr>
          </a:p>
        </p:txBody>
      </p:sp>
      <p:pic>
        <p:nvPicPr>
          <p:cNvPr id="6" name="Picture 5" descr="clause-var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3971658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29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933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6633CC"/>
                </a:solidFill>
                <a:latin typeface="Comic Sans MS"/>
                <a:cs typeface="Comic Sans MS"/>
              </a:rPr>
              <a:t>Width lower bounds via Expansion</a:t>
            </a:r>
            <a:endParaRPr lang="en-US" sz="3600" b="1" dirty="0">
              <a:solidFill>
                <a:srgbClr val="6633CC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102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800" dirty="0" smtClean="0">
                <a:latin typeface="Comic Sans MS"/>
                <a:cs typeface="Comic Sans MS"/>
              </a:rPr>
              <a:t>Random </a:t>
            </a:r>
            <a:r>
              <a:rPr lang="en-US" sz="3800" dirty="0">
                <a:latin typeface="Comic Sans MS"/>
                <a:cs typeface="Comic Sans MS"/>
              </a:rPr>
              <a:t>k</a:t>
            </a:r>
            <a:r>
              <a:rPr lang="en-US" sz="3800" dirty="0" smtClean="0">
                <a:latin typeface="Comic Sans MS"/>
                <a:cs typeface="Comic Sans MS"/>
              </a:rPr>
              <a:t>-CNF: Choose m= O(n) clauses each of size </a:t>
            </a:r>
            <a:r>
              <a:rPr lang="en-US" sz="3800" dirty="0">
                <a:latin typeface="Comic Sans MS"/>
                <a:cs typeface="Comic Sans MS"/>
              </a:rPr>
              <a:t>3</a:t>
            </a:r>
            <a:r>
              <a:rPr lang="en-US" sz="3800" dirty="0" smtClean="0">
                <a:latin typeface="Comic Sans MS"/>
                <a:cs typeface="Comic Sans MS"/>
              </a:rPr>
              <a:t>. Then </a:t>
            </a:r>
            <a:r>
              <a:rPr lang="en-US" sz="3800" dirty="0" err="1" smtClean="0">
                <a:latin typeface="Comic Sans MS"/>
                <a:cs typeface="Comic Sans MS"/>
              </a:rPr>
              <a:t>whp</a:t>
            </a:r>
            <a:r>
              <a:rPr lang="en-US" sz="3800" dirty="0" smtClean="0">
                <a:latin typeface="Comic Sans MS"/>
                <a:cs typeface="Comic Sans MS"/>
              </a:rPr>
              <a:t>:</a:t>
            </a:r>
          </a:p>
          <a:p>
            <a:pPr>
              <a:buNone/>
            </a:pPr>
            <a:r>
              <a:rPr lang="en-US" sz="3800" dirty="0" smtClean="0">
                <a:latin typeface="Comic Sans MS"/>
                <a:cs typeface="Comic Sans MS"/>
              </a:rPr>
              <a:t>(1)   f is </a:t>
            </a:r>
            <a:r>
              <a:rPr lang="en-US" sz="3800" dirty="0" err="1" smtClean="0">
                <a:latin typeface="Comic Sans MS"/>
                <a:cs typeface="Comic Sans MS"/>
              </a:rPr>
              <a:t>unsatisfiable</a:t>
            </a:r>
            <a:endParaRPr lang="en-US" sz="38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3800" dirty="0" smtClean="0">
                <a:latin typeface="Comic Sans MS"/>
                <a:cs typeface="Comic Sans MS"/>
              </a:rPr>
              <a:t>(2)  </a:t>
            </a:r>
            <a:r>
              <a:rPr lang="en-US" sz="3800" dirty="0" smtClean="0">
                <a:latin typeface="Comic Sans MS"/>
                <a:cs typeface="Comic Sans MS"/>
              </a:rPr>
              <a:t>For </a:t>
            </a:r>
            <a:r>
              <a:rPr lang="en-US" sz="3800" dirty="0" smtClean="0">
                <a:latin typeface="Comic Sans MS"/>
                <a:cs typeface="Comic Sans MS"/>
              </a:rPr>
              <a:t>any subset S of clauses of f, |S|≤ n, |</a:t>
            </a:r>
            <a:r>
              <a:rPr lang="en-US" sz="3800" dirty="0" err="1" smtClean="0">
                <a:latin typeface="Comic Sans MS"/>
                <a:cs typeface="Comic Sans MS"/>
              </a:rPr>
              <a:t>Γ</a:t>
            </a:r>
            <a:r>
              <a:rPr lang="en-US" sz="3800" dirty="0" smtClean="0">
                <a:latin typeface="Comic Sans MS"/>
                <a:cs typeface="Comic Sans MS"/>
              </a:rPr>
              <a:t>(S)|≥ </a:t>
            </a:r>
            <a:r>
              <a:rPr lang="en-US" sz="3800" dirty="0" smtClean="0">
                <a:latin typeface="Comic Sans MS"/>
                <a:cs typeface="Comic Sans MS"/>
              </a:rPr>
              <a:t>|</a:t>
            </a:r>
            <a:r>
              <a:rPr lang="en-US" sz="3800" dirty="0" smtClean="0">
                <a:latin typeface="Comic Sans MS"/>
                <a:cs typeface="Comic Sans MS"/>
              </a:rPr>
              <a:t>S|</a:t>
            </a:r>
          </a:p>
          <a:p>
            <a:pPr marL="0" indent="0">
              <a:buNone/>
            </a:pPr>
            <a:r>
              <a:rPr lang="en-US" sz="3800" dirty="0" smtClean="0">
                <a:latin typeface="Comic Sans MS"/>
                <a:cs typeface="Comic Sans MS"/>
              </a:rPr>
              <a:t>(3)  For </a:t>
            </a:r>
            <a:r>
              <a:rPr lang="en-US" sz="3800" dirty="0" smtClean="0">
                <a:latin typeface="Comic Sans MS"/>
                <a:cs typeface="Comic Sans MS"/>
              </a:rPr>
              <a:t>any subset S of clauses of f, n/3 ≤ |S| ≤ 2n/3, </a:t>
            </a:r>
          </a:p>
          <a:p>
            <a:pPr marL="0" indent="0">
              <a:buNone/>
            </a:pPr>
            <a:r>
              <a:rPr lang="en-US" sz="3800" dirty="0">
                <a:latin typeface="Comic Sans MS"/>
                <a:cs typeface="Comic Sans MS"/>
              </a:rPr>
              <a:t>	</a:t>
            </a:r>
            <a:r>
              <a:rPr lang="en-US" sz="3800" dirty="0" smtClean="0">
                <a:latin typeface="Comic Sans MS"/>
                <a:cs typeface="Comic Sans MS"/>
              </a:rPr>
              <a:t>|</a:t>
            </a:r>
            <a:r>
              <a:rPr lang="en-US" sz="3800" dirty="0" err="1" smtClean="0">
                <a:latin typeface="Comic Sans MS"/>
                <a:cs typeface="Comic Sans MS"/>
              </a:rPr>
              <a:t>Γ</a:t>
            </a:r>
            <a:r>
              <a:rPr lang="en-US" sz="3800" dirty="0" smtClean="0">
                <a:latin typeface="Comic Sans MS"/>
                <a:cs typeface="Comic Sans MS"/>
              </a:rPr>
              <a:t>(S)| ≥ 3k/4 |S|</a:t>
            </a:r>
          </a:p>
          <a:p>
            <a:pPr>
              <a:buNone/>
            </a:pPr>
            <a:endParaRPr lang="en-US" sz="38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3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(2) </a:t>
            </a:r>
            <a:r>
              <a:rPr lang="en-US" sz="3800" dirty="0" smtClean="0">
                <a:latin typeface="Comic Sans MS"/>
                <a:cs typeface="Comic Sans MS"/>
              </a:rPr>
              <a:t>Implies any Resolution proof must use more than n initial clauses</a:t>
            </a:r>
          </a:p>
          <a:p>
            <a:pPr marL="0" indent="0">
              <a:buNone/>
            </a:pPr>
            <a:endParaRPr lang="en-US" sz="3800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3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Complex Clause: </a:t>
            </a:r>
            <a:r>
              <a:rPr lang="en-US" sz="3800" dirty="0" smtClean="0">
                <a:latin typeface="Comic Sans MS"/>
                <a:cs typeface="Comic Sans MS"/>
              </a:rPr>
              <a:t>Pick the first clause, C</a:t>
            </a:r>
            <a:r>
              <a:rPr lang="en-US" sz="3800" baseline="30000" dirty="0" smtClean="0">
                <a:latin typeface="Comic Sans MS"/>
                <a:cs typeface="Comic Sans MS"/>
              </a:rPr>
              <a:t>*</a:t>
            </a:r>
            <a:r>
              <a:rPr lang="en-US" sz="3800" dirty="0" smtClean="0">
                <a:latin typeface="Comic Sans MS"/>
                <a:cs typeface="Comic Sans MS"/>
              </a:rPr>
              <a:t> that was derived from at least n/3 initial clauses. Since it is the first, it was derived from at most 2n/3 clauses</a:t>
            </a:r>
          </a:p>
          <a:p>
            <a:pPr>
              <a:buNone/>
            </a:pPr>
            <a:endParaRPr lang="en-US" sz="3800" b="1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>
              <a:buNone/>
            </a:pPr>
            <a:r>
              <a:rPr lang="en-US" sz="3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(3)</a:t>
            </a:r>
            <a:r>
              <a:rPr lang="en-US" sz="3800" dirty="0" smtClean="0">
                <a:latin typeface="Comic Sans MS"/>
                <a:cs typeface="Comic Sans MS"/>
              </a:rPr>
              <a:t> </a:t>
            </a:r>
            <a:r>
              <a:rPr lang="en-US" sz="3800" dirty="0" err="1" smtClean="0">
                <a:latin typeface="Comic Sans MS"/>
                <a:cs typeface="Comic Sans MS"/>
              </a:rPr>
              <a:t>imples</a:t>
            </a:r>
            <a:r>
              <a:rPr lang="en-US" sz="3800" dirty="0" smtClean="0">
                <a:latin typeface="Comic Sans MS"/>
                <a:cs typeface="Comic Sans MS"/>
              </a:rPr>
              <a:t> |</a:t>
            </a:r>
            <a:r>
              <a:rPr lang="en-US" sz="3800" dirty="0" err="1" smtClean="0">
                <a:latin typeface="Comic Sans MS"/>
                <a:cs typeface="Comic Sans MS"/>
              </a:rPr>
              <a:t>δ</a:t>
            </a:r>
            <a:r>
              <a:rPr lang="en-US" sz="3800" dirty="0" smtClean="0">
                <a:latin typeface="Comic Sans MS"/>
                <a:cs typeface="Comic Sans MS"/>
              </a:rPr>
              <a:t>(C</a:t>
            </a:r>
            <a:r>
              <a:rPr lang="en-US" sz="3800" baseline="30000" dirty="0" smtClean="0">
                <a:latin typeface="Comic Sans MS"/>
                <a:cs typeface="Comic Sans MS"/>
              </a:rPr>
              <a:t>*</a:t>
            </a:r>
            <a:r>
              <a:rPr lang="en-US" sz="3800" dirty="0" smtClean="0">
                <a:latin typeface="Comic Sans MS"/>
                <a:cs typeface="Comic Sans MS"/>
              </a:rPr>
              <a:t>)| ≥ k/2 </a:t>
            </a:r>
            <a:r>
              <a:rPr lang="en-US" sz="3800" dirty="0" smtClean="0">
                <a:latin typeface="Comic Sans MS"/>
                <a:cs typeface="Comic Sans MS"/>
              </a:rPr>
              <a:t>|</a:t>
            </a:r>
            <a:r>
              <a:rPr lang="en-US" sz="3800" dirty="0">
                <a:latin typeface="Comic Sans MS"/>
                <a:cs typeface="Comic Sans MS"/>
              </a:rPr>
              <a:t>S</a:t>
            </a:r>
            <a:r>
              <a:rPr lang="en-US" sz="3800" dirty="0" smtClean="0">
                <a:latin typeface="Comic Sans MS"/>
                <a:cs typeface="Comic Sans MS"/>
              </a:rPr>
              <a:t>|</a:t>
            </a:r>
            <a:r>
              <a:rPr lang="en-US" sz="3800" dirty="0" smtClean="0">
                <a:latin typeface="Comic Sans MS"/>
                <a:cs typeface="Comic Sans MS"/>
              </a:rPr>
              <a:t>:  By boundary expansion, there are at least k/2 </a:t>
            </a:r>
            <a:r>
              <a:rPr lang="en-US" sz="3800" dirty="0" smtClean="0">
                <a:latin typeface="Comic Sans MS"/>
                <a:cs typeface="Comic Sans MS"/>
              </a:rPr>
              <a:t>|</a:t>
            </a:r>
            <a:r>
              <a:rPr lang="en-US" sz="3800" dirty="0">
                <a:latin typeface="Comic Sans MS"/>
                <a:cs typeface="Comic Sans MS"/>
              </a:rPr>
              <a:t>S</a:t>
            </a:r>
            <a:r>
              <a:rPr lang="en-US" sz="3800" dirty="0" smtClean="0">
                <a:latin typeface="Comic Sans MS"/>
                <a:cs typeface="Comic Sans MS"/>
              </a:rPr>
              <a:t>| </a:t>
            </a:r>
            <a:r>
              <a:rPr lang="en-US" sz="3800" dirty="0" smtClean="0">
                <a:latin typeface="Comic Sans MS"/>
                <a:cs typeface="Comic Sans MS"/>
              </a:rPr>
              <a:t>variables that occur in exactly one clause of S. These variables could not be resolved away so they must be in C</a:t>
            </a:r>
            <a:r>
              <a:rPr lang="en-US" sz="3800" baseline="30000" dirty="0" smtClean="0">
                <a:latin typeface="Comic Sans MS"/>
                <a:cs typeface="Comic Sans MS"/>
              </a:rPr>
              <a:t>*</a:t>
            </a:r>
            <a:endParaRPr lang="en-US" sz="3800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07999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6633CC"/>
                </a:solidFill>
                <a:latin typeface="Comic Sans MS"/>
                <a:cs typeface="Comic Sans MS"/>
              </a:rPr>
              <a:t>Another view of the Width Method: Bottleneck counting</a:t>
            </a:r>
            <a:endParaRPr lang="en-US" sz="3600" b="1" dirty="0">
              <a:solidFill>
                <a:srgbClr val="6633CC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>
                <a:latin typeface="Comic Sans MS"/>
                <a:cs typeface="Comic Sans MS"/>
              </a:rPr>
              <a:t>Refutation as flow graph: truth assignments flow from the leaves (initial clauses) to the root</a:t>
            </a:r>
            <a:r>
              <a:rPr lang="en-US" sz="3000" dirty="0">
                <a:latin typeface="Comic Sans MS"/>
                <a:cs typeface="Comic Sans MS"/>
              </a:rPr>
              <a:t> </a:t>
            </a:r>
            <a:r>
              <a:rPr lang="en-US" sz="3000" dirty="0" smtClean="0">
                <a:latin typeface="Comic Sans MS"/>
                <a:cs typeface="Comic Sans MS"/>
              </a:rPr>
              <a:t>(empty clause) </a:t>
            </a:r>
          </a:p>
          <a:p>
            <a:r>
              <a:rPr lang="en-US" sz="3000" dirty="0" smtClean="0">
                <a:latin typeface="Comic Sans MS"/>
                <a:cs typeface="Comic Sans MS"/>
              </a:rPr>
              <a:t>Each assignment flowing through a line in the proof must falsify that line</a:t>
            </a:r>
          </a:p>
          <a:p>
            <a:r>
              <a:rPr lang="en-US" sz="3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Large Width = Bottleneck: </a:t>
            </a:r>
            <a:r>
              <a:rPr lang="en-US" sz="3000" dirty="0" smtClean="0">
                <a:latin typeface="Comic Sans MS"/>
                <a:cs typeface="Comic Sans MS"/>
              </a:rPr>
              <a:t>Prove that any refutation of F must have a </a:t>
            </a:r>
            <a:r>
              <a:rPr lang="en-US" sz="3000" dirty="0" smtClean="0">
                <a:latin typeface="Comic Sans MS"/>
                <a:cs typeface="Comic Sans MS"/>
              </a:rPr>
              <a:t>clause</a:t>
            </a:r>
            <a:r>
              <a:rPr lang="en-US" sz="3000" dirty="0" smtClean="0">
                <a:latin typeface="Comic Sans MS"/>
                <a:cs typeface="Comic Sans MS"/>
              </a:rPr>
              <a:t> </a:t>
            </a:r>
            <a:r>
              <a:rPr lang="en-US" sz="3000" dirty="0" smtClean="0">
                <a:latin typeface="Comic Sans MS"/>
                <a:cs typeface="Comic Sans MS"/>
              </a:rPr>
              <a:t>C such that the fraction of assignments flowing through C is exponentially small</a:t>
            </a:r>
          </a:p>
          <a:p>
            <a:r>
              <a:rPr lang="en-US" sz="30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Width</a:t>
            </a:r>
            <a:r>
              <a:rPr lang="en-US" sz="3000" b="1" dirty="0" err="1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Size</a:t>
            </a:r>
            <a:r>
              <a:rPr lang="en-US" sz="3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: </a:t>
            </a:r>
            <a:r>
              <a:rPr lang="en-US" sz="3000" dirty="0" smtClean="0">
                <a:latin typeface="Comic Sans MS"/>
                <a:cs typeface="Comic Sans MS"/>
              </a:rPr>
              <a:t>Prove that if R is a small refutation, then bottlenecks can be removed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8797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Achievements: Lower Bounds</a:t>
            </a:r>
            <a:endParaRPr lang="en-US" sz="3600" b="1" dirty="0">
              <a:solidFill>
                <a:srgbClr val="7030A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Width-based lower bounds via expansion</a:t>
            </a:r>
          </a:p>
          <a:p>
            <a:pPr>
              <a:buNone/>
            </a:pPr>
            <a:r>
              <a:rPr lang="en-US" sz="2800" dirty="0" smtClean="0">
                <a:latin typeface="Comic Sans MS"/>
                <a:cs typeface="Comic Sans MS"/>
              </a:rPr>
              <a:t>		(Resolution, PC, LS+, </a:t>
            </a:r>
            <a:r>
              <a:rPr lang="en-US" sz="2800" dirty="0" err="1" smtClean="0">
                <a:latin typeface="Comic Sans MS"/>
                <a:cs typeface="Comic Sans MS"/>
              </a:rPr>
              <a:t>Lasserre</a:t>
            </a:r>
            <a:r>
              <a:rPr lang="en-US" sz="2800" dirty="0" smtClean="0">
                <a:latin typeface="Comic Sans MS"/>
                <a:cs typeface="Comic Sans MS"/>
              </a:rPr>
              <a:t>)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Interpolation (Resolution, CP)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Communication Complexity (Res, CP, algebraic systems)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Nonstandard models/Switching Lemma (AC0-Frege)</a:t>
            </a:r>
          </a:p>
          <a:p>
            <a:pPr>
              <a:buNone/>
            </a:pPr>
            <a:endParaRPr lang="en-US" sz="2800" dirty="0" smtClean="0">
              <a:latin typeface="Comic Sans MS"/>
              <a:cs typeface="Comic Sans MS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Fundamental Hard Formula: PHP</a:t>
            </a:r>
          </a:p>
          <a:p>
            <a:pPr>
              <a:buNone/>
            </a:pPr>
            <a:r>
              <a:rPr lang="en-US" sz="2800" dirty="0" smtClean="0">
                <a:latin typeface="Comic Sans MS"/>
                <a:cs typeface="Comic Sans MS"/>
              </a:rPr>
              <a:t>	Variables P[</a:t>
            </a:r>
            <a:r>
              <a:rPr lang="en-US" sz="2800" dirty="0" err="1" smtClean="0">
                <a:latin typeface="Comic Sans MS"/>
                <a:cs typeface="Comic Sans MS"/>
              </a:rPr>
              <a:t>i,j</a:t>
            </a:r>
            <a:r>
              <a:rPr lang="en-US" sz="2800" dirty="0" smtClean="0">
                <a:latin typeface="Comic Sans MS"/>
                <a:cs typeface="Comic Sans MS"/>
              </a:rPr>
              <a:t>]</a:t>
            </a:r>
          </a:p>
          <a:p>
            <a:pPr>
              <a:buNone/>
            </a:pPr>
            <a:r>
              <a:rPr lang="en-US" sz="2800" dirty="0" smtClean="0">
                <a:latin typeface="Comic Sans MS"/>
                <a:cs typeface="Comic Sans MS"/>
              </a:rPr>
              <a:t>	Hole clauses: (~P[2,3] v ~P[3,3])</a:t>
            </a:r>
          </a:p>
          <a:p>
            <a:pPr>
              <a:buNone/>
            </a:pPr>
            <a:r>
              <a:rPr lang="en-US" sz="2800" dirty="0" smtClean="0">
                <a:latin typeface="Comic Sans MS"/>
                <a:cs typeface="Comic Sans MS"/>
              </a:rPr>
              <a:t>	Pigeon clauses: </a:t>
            </a:r>
          </a:p>
          <a:p>
            <a:pPr>
              <a:buNone/>
            </a:pPr>
            <a:r>
              <a:rPr lang="en-US" sz="2800" dirty="0" smtClean="0">
                <a:latin typeface="Comic Sans MS"/>
                <a:cs typeface="Comic Sans MS"/>
              </a:rPr>
              <a:t>		(P[1,1]  v … v P[1,9])</a:t>
            </a:r>
            <a:endParaRPr lang="en-US" sz="2800" dirty="0">
              <a:latin typeface="Comic Sans MS"/>
              <a:cs typeface="Comic Sans MS"/>
            </a:endParaRPr>
          </a:p>
        </p:txBody>
      </p:sp>
      <p:pic>
        <p:nvPicPr>
          <p:cNvPr id="4" name="Picture 3" descr="pigeo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581400"/>
            <a:ext cx="2857500" cy="22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99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6397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Lower Bounds II: Feasible Interpolation</a:t>
            </a:r>
            <a:endParaRPr lang="en-US" sz="3600" b="1" dirty="0">
              <a:solidFill>
                <a:srgbClr val="7030A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638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Main Idea:</a:t>
            </a:r>
            <a:r>
              <a:rPr lang="en-US" sz="2400" dirty="0" smtClean="0">
                <a:solidFill>
                  <a:srgbClr val="0070C0"/>
                </a:solidFill>
                <a:latin typeface="Comic Sans MS"/>
                <a:cs typeface="Comic Sans MS"/>
              </a:rPr>
              <a:t>.</a:t>
            </a:r>
            <a:r>
              <a:rPr lang="en-US" sz="2400" dirty="0" smtClean="0">
                <a:latin typeface="Comic Sans MS"/>
                <a:cs typeface="Comic Sans MS"/>
              </a:rPr>
              <a:t> Associate a search problem, Search(f) with </a:t>
            </a:r>
            <a:r>
              <a:rPr lang="en-US" sz="2400" dirty="0" err="1" smtClean="0">
                <a:latin typeface="Comic Sans MS"/>
                <a:cs typeface="Comic Sans MS"/>
              </a:rPr>
              <a:t>unsatisfiable</a:t>
            </a:r>
            <a:r>
              <a:rPr lang="en-US" sz="2400" dirty="0" smtClean="0">
                <a:latin typeface="Comic Sans MS"/>
                <a:cs typeface="Comic Sans MS"/>
              </a:rPr>
              <a:t> CNF f. Show that a short proof of f implies Search(f) is easy.</a:t>
            </a:r>
            <a:endParaRPr lang="en-US" sz="2400" dirty="0" smtClean="0">
              <a:solidFill>
                <a:srgbClr val="00B050"/>
              </a:solidFill>
              <a:latin typeface="Comic Sans MS"/>
              <a:cs typeface="Comic Sans MS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Interpolation statement:   </a:t>
            </a:r>
            <a:r>
              <a:rPr lang="en-US" sz="2400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f = A(</a:t>
            </a:r>
            <a:r>
              <a:rPr lang="en-US" sz="2400" dirty="0" err="1" smtClean="0">
                <a:latin typeface="Comic Sans MS"/>
                <a:cs typeface="Comic Sans MS"/>
              </a:rPr>
              <a:t>p,q</a:t>
            </a:r>
            <a:r>
              <a:rPr lang="en-US" sz="2400" dirty="0" smtClean="0">
                <a:latin typeface="Comic Sans MS"/>
                <a:cs typeface="Comic Sans MS"/>
              </a:rPr>
              <a:t>) ∧ B(</a:t>
            </a:r>
            <a:r>
              <a:rPr lang="en-US" sz="2400" dirty="0" err="1" smtClean="0">
                <a:latin typeface="Comic Sans MS"/>
                <a:cs typeface="Comic Sans MS"/>
              </a:rPr>
              <a:t>p,r</a:t>
            </a:r>
            <a:r>
              <a:rPr lang="en-US" sz="2400" dirty="0" smtClean="0">
                <a:latin typeface="Comic Sans MS"/>
                <a:cs typeface="Comic Sans MS"/>
              </a:rPr>
              <a:t>) 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Search(f)[</a:t>
            </a:r>
            <a:r>
              <a:rPr lang="el-GR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α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]: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Given an assignment p=</a:t>
            </a:r>
            <a:r>
              <a:rPr lang="el-GR" sz="2400" dirty="0" smtClean="0">
                <a:latin typeface="Comic Sans MS"/>
                <a:cs typeface="Comic Sans MS"/>
              </a:rPr>
              <a:t>α</a:t>
            </a:r>
            <a:r>
              <a:rPr lang="en-US" sz="2400" dirty="0" smtClean="0">
                <a:latin typeface="Comic Sans MS"/>
                <a:cs typeface="Comic Sans MS"/>
              </a:rPr>
              <a:t> , determine if A or B is a UNSAT.</a:t>
            </a:r>
          </a:p>
          <a:p>
            <a:pPr>
              <a:buNone/>
            </a:pPr>
            <a:endParaRPr lang="en-US" sz="2400" dirty="0" smtClean="0">
              <a:latin typeface="Comic Sans MS"/>
              <a:cs typeface="Comic Sans MS"/>
            </a:endParaRPr>
          </a:p>
          <a:p>
            <a:pPr>
              <a:buNone/>
            </a:pPr>
            <a:r>
              <a:rPr lang="en-US" sz="2400" dirty="0" smtClean="0">
                <a:latin typeface="Comic Sans MS"/>
                <a:cs typeface="Comic Sans MS"/>
              </a:rPr>
              <a:t>A proof system S has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(monotone) feasible interpolation</a:t>
            </a:r>
            <a:r>
              <a:rPr lang="en-US" sz="2400" dirty="0" smtClean="0">
                <a:solidFill>
                  <a:srgbClr val="0070C0"/>
                </a:solidFill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if there is a (monotone) </a:t>
            </a:r>
            <a:r>
              <a:rPr lang="en-US" sz="2400" dirty="0" err="1" smtClean="0">
                <a:latin typeface="Comic Sans MS"/>
                <a:cs typeface="Comic Sans MS"/>
              </a:rPr>
              <a:t>interpolant</a:t>
            </a:r>
            <a:r>
              <a:rPr lang="en-US" sz="2400" dirty="0" smtClean="0">
                <a:latin typeface="Comic Sans MS"/>
                <a:cs typeface="Comic Sans MS"/>
              </a:rPr>
              <a:t> circuit for (A ∧ B) of size polynomial in the size of the shortest S-proof of (A ∧ B).</a:t>
            </a:r>
          </a:p>
          <a:p>
            <a:pPr>
              <a:buNone/>
            </a:pPr>
            <a:r>
              <a:rPr lang="en-US" sz="2400" dirty="0" smtClean="0">
                <a:solidFill>
                  <a:srgbClr val="0070C0"/>
                </a:solidFill>
                <a:latin typeface="Comic Sans MS"/>
                <a:cs typeface="Comic Sans MS"/>
              </a:rPr>
              <a:t>Feasible interpolation property implies </a:t>
            </a:r>
            <a:r>
              <a:rPr lang="en-US" sz="2400" dirty="0" err="1" smtClean="0">
                <a:solidFill>
                  <a:srgbClr val="0070C0"/>
                </a:solidFill>
                <a:latin typeface="Comic Sans MS"/>
                <a:cs typeface="Comic Sans MS"/>
              </a:rPr>
              <a:t>superpolynomial</a:t>
            </a:r>
            <a:r>
              <a:rPr lang="en-US" sz="2400" dirty="0" smtClean="0">
                <a:solidFill>
                  <a:srgbClr val="0070C0"/>
                </a:solidFill>
                <a:latin typeface="Comic Sans MS"/>
                <a:cs typeface="Comic Sans MS"/>
              </a:rPr>
              <a:t> lower bounds (for S).</a:t>
            </a:r>
            <a:endParaRPr lang="en-US" sz="2400" dirty="0">
              <a:solidFill>
                <a:srgbClr val="0070C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6633CC"/>
                </a:solidFill>
                <a:latin typeface="Comic Sans MS"/>
                <a:cs typeface="Comic Sans MS"/>
              </a:rPr>
              <a:t>Interpolation</a:t>
            </a:r>
            <a:endParaRPr lang="en-US" sz="3600" b="1" dirty="0">
              <a:solidFill>
                <a:srgbClr val="6633CC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Comic Sans MS"/>
                <a:cs typeface="Comic Sans MS"/>
              </a:rPr>
              <a:t>Interpolant</a:t>
            </a:r>
            <a:r>
              <a:rPr lang="en-US" dirty="0" smtClean="0">
                <a:latin typeface="Comic Sans MS"/>
                <a:cs typeface="Comic Sans MS"/>
              </a:rPr>
              <a:t> statement: {A(</a:t>
            </a:r>
            <a:r>
              <a:rPr lang="en-US" dirty="0" err="1" smtClean="0">
                <a:latin typeface="Comic Sans MS"/>
                <a:cs typeface="Comic Sans MS"/>
              </a:rPr>
              <a:t>p,q</a:t>
            </a:r>
            <a:r>
              <a:rPr lang="en-US" dirty="0" smtClean="0">
                <a:latin typeface="Comic Sans MS"/>
                <a:cs typeface="Comic Sans MS"/>
              </a:rPr>
              <a:t>), B(</a:t>
            </a:r>
            <a:r>
              <a:rPr lang="en-US" dirty="0" err="1" smtClean="0">
                <a:latin typeface="Comic Sans MS"/>
                <a:cs typeface="Comic Sans MS"/>
              </a:rPr>
              <a:t>p,r</a:t>
            </a:r>
            <a:r>
              <a:rPr lang="en-US" dirty="0" smtClean="0">
                <a:latin typeface="Comic Sans MS"/>
                <a:cs typeface="Comic Sans MS"/>
              </a:rPr>
              <a:t>)}</a:t>
            </a:r>
          </a:p>
          <a:p>
            <a:r>
              <a:rPr lang="en-US" dirty="0" smtClean="0">
                <a:latin typeface="Comic Sans MS"/>
                <a:cs typeface="Comic Sans MS"/>
              </a:rPr>
              <a:t>p is a vector of shared variables</a:t>
            </a:r>
          </a:p>
          <a:p>
            <a:r>
              <a:rPr lang="en-US" dirty="0" smtClean="0">
                <a:latin typeface="Comic Sans MS"/>
                <a:cs typeface="Comic Sans MS"/>
              </a:rPr>
              <a:t>q are Alice’s private variables</a:t>
            </a:r>
          </a:p>
          <a:p>
            <a:r>
              <a:rPr lang="en-US" dirty="0" smtClean="0">
                <a:latin typeface="Comic Sans MS"/>
                <a:cs typeface="Comic Sans MS"/>
              </a:rPr>
              <a:t>r are Bob’s private variables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63851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Feasible Interpolation: Important </a:t>
            </a:r>
            <a:r>
              <a:rPr lang="en-US" sz="3600" b="1" dirty="0" err="1" smtClean="0">
                <a:solidFill>
                  <a:srgbClr val="7030A0"/>
                </a:solidFill>
                <a:latin typeface="Comic Sans MS"/>
                <a:cs typeface="Comic Sans MS"/>
              </a:rPr>
              <a:t>interpolant</a:t>
            </a:r>
            <a:r>
              <a:rPr lang="en-US" sz="36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 formulas</a:t>
            </a:r>
            <a:endParaRPr lang="en-US" sz="3600" b="1" dirty="0">
              <a:solidFill>
                <a:srgbClr val="7030A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06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  <a:latin typeface="Comic Sans MS"/>
                <a:cs typeface="Comic Sans MS"/>
              </a:rPr>
              <a:t>Example 1. </a:t>
            </a:r>
            <a:r>
              <a:rPr lang="en-US" sz="2400" dirty="0" smtClean="0">
                <a:latin typeface="Comic Sans MS"/>
                <a:cs typeface="Comic Sans MS"/>
              </a:rPr>
              <a:t>[Clique-</a:t>
            </a:r>
            <a:r>
              <a:rPr lang="en-US" sz="2400" dirty="0" err="1" smtClean="0">
                <a:latin typeface="Comic Sans MS"/>
                <a:cs typeface="Comic Sans MS"/>
              </a:rPr>
              <a:t>coclique</a:t>
            </a:r>
            <a:r>
              <a:rPr lang="en-US" sz="2400" dirty="0" smtClean="0">
                <a:latin typeface="Comic Sans MS"/>
                <a:cs typeface="Comic Sans MS"/>
              </a:rPr>
              <a:t> examples] 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LBs for Res, CP</a:t>
            </a:r>
          </a:p>
          <a:p>
            <a:pPr>
              <a:buNone/>
            </a:pPr>
            <a:r>
              <a:rPr lang="en-US" sz="2400" dirty="0" smtClean="0">
                <a:latin typeface="Comic Sans MS"/>
                <a:cs typeface="Comic Sans MS"/>
              </a:rPr>
              <a:t>	A(</a:t>
            </a:r>
            <a:r>
              <a:rPr lang="en-US" sz="2400" dirty="0" err="1" smtClean="0">
                <a:latin typeface="Comic Sans MS"/>
                <a:cs typeface="Comic Sans MS"/>
              </a:rPr>
              <a:t>p,q</a:t>
            </a:r>
            <a:r>
              <a:rPr lang="en-US" sz="2400" dirty="0" smtClean="0">
                <a:latin typeface="Comic Sans MS"/>
                <a:cs typeface="Comic Sans MS"/>
              </a:rPr>
              <a:t>) : q is a k-clique in graph p</a:t>
            </a:r>
          </a:p>
          <a:p>
            <a:pPr>
              <a:buNone/>
            </a:pPr>
            <a:r>
              <a:rPr lang="en-US" sz="2400" dirty="0" smtClean="0">
                <a:latin typeface="Comic Sans MS"/>
                <a:cs typeface="Comic Sans MS"/>
              </a:rPr>
              <a:t>	B(</a:t>
            </a:r>
            <a:r>
              <a:rPr lang="en-US" sz="2400" dirty="0" err="1" smtClean="0">
                <a:latin typeface="Comic Sans MS"/>
                <a:cs typeface="Comic Sans MS"/>
              </a:rPr>
              <a:t>p,r</a:t>
            </a:r>
            <a:r>
              <a:rPr lang="en-US" sz="2400" dirty="0" smtClean="0">
                <a:latin typeface="Comic Sans MS"/>
                <a:cs typeface="Comic Sans MS"/>
              </a:rPr>
              <a:t>)  :  r is a (k-1)-coloring of graph p</a:t>
            </a:r>
          </a:p>
          <a:p>
            <a:pPr>
              <a:buNone/>
            </a:pPr>
            <a:r>
              <a:rPr lang="en-US" sz="2400" dirty="0" smtClean="0">
                <a:latin typeface="Comic Sans MS"/>
                <a:cs typeface="Comic Sans MS"/>
              </a:rPr>
              <a:t>	</a:t>
            </a:r>
          </a:p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  <a:latin typeface="Comic Sans MS"/>
                <a:cs typeface="Comic Sans MS"/>
              </a:rPr>
              <a:t>Example 2. </a:t>
            </a:r>
            <a:r>
              <a:rPr lang="en-US" sz="2400" dirty="0" smtClean="0">
                <a:latin typeface="Comic Sans MS"/>
                <a:cs typeface="Comic Sans MS"/>
              </a:rPr>
              <a:t>[Reflection principle for S]  </a:t>
            </a:r>
            <a:r>
              <a:rPr lang="en-US" sz="2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Automatizability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</a:p>
          <a:p>
            <a:pPr>
              <a:buNone/>
            </a:pPr>
            <a:r>
              <a:rPr lang="en-US" sz="2400" dirty="0" smtClean="0">
                <a:latin typeface="Comic Sans MS"/>
                <a:cs typeface="Comic Sans MS"/>
              </a:rPr>
              <a:t>     A(</a:t>
            </a:r>
            <a:r>
              <a:rPr lang="en-US" sz="2400" dirty="0" err="1" smtClean="0">
                <a:latin typeface="Comic Sans MS"/>
                <a:cs typeface="Comic Sans MS"/>
              </a:rPr>
              <a:t>p,q</a:t>
            </a:r>
            <a:r>
              <a:rPr lang="en-US" sz="2400" dirty="0" smtClean="0">
                <a:latin typeface="Comic Sans MS"/>
                <a:cs typeface="Comic Sans MS"/>
              </a:rPr>
              <a:t>): q is a satisfying assignment for p</a:t>
            </a:r>
          </a:p>
          <a:p>
            <a:pPr>
              <a:buNone/>
            </a:pPr>
            <a:r>
              <a:rPr lang="en-US" sz="2400" dirty="0" smtClean="0">
                <a:latin typeface="Comic Sans MS"/>
                <a:cs typeface="Comic Sans MS"/>
              </a:rPr>
              <a:t>     B(</a:t>
            </a:r>
            <a:r>
              <a:rPr lang="en-US" sz="2400" dirty="0" err="1" smtClean="0">
                <a:latin typeface="Comic Sans MS"/>
                <a:cs typeface="Comic Sans MS"/>
              </a:rPr>
              <a:t>p,r</a:t>
            </a:r>
            <a:r>
              <a:rPr lang="en-US" sz="2400" dirty="0" smtClean="0">
                <a:latin typeface="Comic Sans MS"/>
                <a:cs typeface="Comic Sans MS"/>
              </a:rPr>
              <a:t>) : r is a </a:t>
            </a:r>
            <a:r>
              <a:rPr lang="en-US" sz="2400" dirty="0" err="1" smtClean="0">
                <a:latin typeface="Comic Sans MS"/>
                <a:cs typeface="Comic Sans MS"/>
              </a:rPr>
              <a:t>polysized</a:t>
            </a:r>
            <a:r>
              <a:rPr lang="en-US" sz="2400" dirty="0" smtClean="0">
                <a:latin typeface="Comic Sans MS"/>
                <a:cs typeface="Comic Sans MS"/>
              </a:rPr>
              <a:t> S-proof of p</a:t>
            </a:r>
          </a:p>
          <a:p>
            <a:pPr>
              <a:buNone/>
            </a:pPr>
            <a:endParaRPr lang="en-US" sz="2400" dirty="0" smtClean="0">
              <a:latin typeface="Comic Sans MS"/>
              <a:cs typeface="Comic Sans MS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  <a:latin typeface="Comic Sans MS"/>
                <a:cs typeface="Comic Sans MS"/>
              </a:rPr>
              <a:t>Example 3.</a:t>
            </a:r>
            <a:r>
              <a:rPr lang="en-US" sz="2400" dirty="0" smtClean="0">
                <a:latin typeface="Comic Sans MS"/>
                <a:cs typeface="Comic Sans MS"/>
              </a:rPr>
              <a:t> [SAT </a:t>
            </a:r>
            <a:r>
              <a:rPr lang="en-US" sz="2400" dirty="0" smtClean="0">
                <a:latin typeface="Comic Sans MS"/>
                <a:ea typeface="Cambria Math"/>
                <a:cs typeface="Comic Sans MS"/>
              </a:rPr>
              <a:t>⊄</a:t>
            </a:r>
            <a:r>
              <a:rPr lang="en-US" sz="2400" dirty="0" smtClean="0">
                <a:latin typeface="Comic Sans MS"/>
                <a:cs typeface="Comic Sans MS"/>
              </a:rPr>
              <a:t>P/poly] 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Independence of lower bounds</a:t>
            </a:r>
          </a:p>
          <a:p>
            <a:pPr>
              <a:buNone/>
            </a:pPr>
            <a:r>
              <a:rPr lang="en-US" sz="2400" dirty="0" smtClean="0">
                <a:latin typeface="Comic Sans MS"/>
                <a:cs typeface="Comic Sans MS"/>
              </a:rPr>
              <a:t>	A(</a:t>
            </a:r>
            <a:r>
              <a:rPr lang="en-US" sz="2400" dirty="0" err="1" smtClean="0">
                <a:latin typeface="Comic Sans MS"/>
                <a:cs typeface="Comic Sans MS"/>
              </a:rPr>
              <a:t>p,q</a:t>
            </a:r>
            <a:r>
              <a:rPr lang="en-US" sz="2400" dirty="0" smtClean="0">
                <a:latin typeface="Comic Sans MS"/>
                <a:cs typeface="Comic Sans MS"/>
              </a:rPr>
              <a:t>):  q codes a </a:t>
            </a:r>
            <a:r>
              <a:rPr lang="en-US" sz="2400" dirty="0" err="1" smtClean="0">
                <a:latin typeface="Comic Sans MS"/>
                <a:cs typeface="Comic Sans MS"/>
              </a:rPr>
              <a:t>polysized</a:t>
            </a:r>
            <a:r>
              <a:rPr lang="en-US" sz="2400" dirty="0" smtClean="0">
                <a:latin typeface="Comic Sans MS"/>
                <a:cs typeface="Comic Sans MS"/>
              </a:rPr>
              <a:t> circuit for  p</a:t>
            </a:r>
          </a:p>
          <a:p>
            <a:pPr>
              <a:buNone/>
            </a:pPr>
            <a:r>
              <a:rPr lang="en-US" sz="2400" dirty="0" smtClean="0">
                <a:latin typeface="Comic Sans MS"/>
                <a:cs typeface="Comic Sans MS"/>
              </a:rPr>
              <a:t>	B(</a:t>
            </a:r>
            <a:r>
              <a:rPr lang="en-US" sz="2400" dirty="0" err="1" smtClean="0">
                <a:latin typeface="Comic Sans MS"/>
                <a:cs typeface="Comic Sans MS"/>
              </a:rPr>
              <a:t>p,r</a:t>
            </a:r>
            <a:r>
              <a:rPr lang="en-US" sz="2400" dirty="0" smtClean="0">
                <a:latin typeface="Comic Sans MS"/>
                <a:cs typeface="Comic Sans MS"/>
              </a:rPr>
              <a:t>):   r codes a </a:t>
            </a:r>
            <a:r>
              <a:rPr lang="en-US" sz="2400" dirty="0" err="1" smtClean="0">
                <a:latin typeface="Comic Sans MS"/>
                <a:cs typeface="Comic Sans MS"/>
              </a:rPr>
              <a:t>polysized</a:t>
            </a:r>
            <a:r>
              <a:rPr lang="en-US" sz="2400" dirty="0" smtClean="0">
                <a:latin typeface="Comic Sans MS"/>
                <a:cs typeface="Comic Sans MS"/>
              </a:rPr>
              <a:t> circuit for  </a:t>
            </a:r>
            <a:r>
              <a:rPr lang="en-US" sz="2400" dirty="0" err="1" smtClean="0">
                <a:latin typeface="Comic Sans MS"/>
                <a:cs typeface="Comic Sans MS"/>
              </a:rPr>
              <a:t>p</a:t>
            </a:r>
            <a:r>
              <a:rPr lang="en-US" sz="2400" dirty="0" err="1" smtClean="0">
                <a:latin typeface="Comic Sans MS"/>
                <a:ea typeface="Cambria Math"/>
                <a:cs typeface="Comic Sans MS"/>
              </a:rPr>
              <a:t>⊕</a:t>
            </a:r>
            <a:r>
              <a:rPr lang="en-US" sz="2400" dirty="0" err="1" smtClean="0">
                <a:latin typeface="Comic Sans MS"/>
                <a:cs typeface="Comic Sans MS"/>
              </a:rPr>
              <a:t>SAT</a:t>
            </a:r>
            <a:endParaRPr lang="en-US" sz="2400" dirty="0" smtClean="0">
              <a:latin typeface="Comic Sans MS"/>
              <a:cs typeface="Comic Sans MS"/>
            </a:endParaRPr>
          </a:p>
          <a:p>
            <a:pPr>
              <a:buNone/>
            </a:pPr>
            <a:r>
              <a:rPr lang="en-US" sz="2400" dirty="0" smtClean="0">
                <a:latin typeface="Comic Sans MS"/>
                <a:cs typeface="Comic Sans MS"/>
              </a:rPr>
              <a:t>      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6633CC"/>
                </a:solidFill>
                <a:latin typeface="Comic Sans MS"/>
                <a:cs typeface="Comic Sans MS"/>
              </a:rPr>
              <a:t>Clique/Co-Clique Formulas</a:t>
            </a:r>
            <a:endParaRPr lang="en-US" sz="3600" b="1" dirty="0">
              <a:solidFill>
                <a:srgbClr val="6633CC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p: </a:t>
            </a:r>
            <a:r>
              <a:rPr lang="en-US" sz="2800" dirty="0" smtClean="0">
                <a:latin typeface="Comic Sans MS"/>
                <a:cs typeface="Comic Sans MS"/>
              </a:rPr>
              <a:t>defines an undirected graph on n vertices</a:t>
            </a:r>
          </a:p>
          <a:p>
            <a:pPr marL="0" indent="0">
              <a:buNone/>
            </a:pPr>
            <a:r>
              <a:rPr lang="en-US" sz="2800" dirty="0">
                <a:latin typeface="Comic Sans MS"/>
                <a:cs typeface="Comic Sans MS"/>
              </a:rPr>
              <a:t>	</a:t>
            </a:r>
            <a:r>
              <a:rPr lang="en-US" sz="2800" dirty="0" err="1" smtClean="0">
                <a:latin typeface="Comic Sans MS"/>
                <a:cs typeface="Comic Sans MS"/>
              </a:rPr>
              <a:t>p</a:t>
            </a:r>
            <a:r>
              <a:rPr lang="en-US" sz="2800" baseline="-25000" dirty="0" err="1" smtClean="0">
                <a:latin typeface="Comic Sans MS"/>
                <a:cs typeface="Comic Sans MS"/>
              </a:rPr>
              <a:t>i,j</a:t>
            </a:r>
            <a:r>
              <a:rPr lang="en-US" sz="2800" baseline="-25000" dirty="0" smtClean="0"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latin typeface="Comic Sans MS"/>
                <a:cs typeface="Comic Sans MS"/>
              </a:rPr>
              <a:t>i</a:t>
            </a:r>
            <a:r>
              <a:rPr lang="en-US" sz="2800" dirty="0" smtClean="0">
                <a:latin typeface="Comic Sans MS"/>
                <a:cs typeface="Comic Sans MS"/>
              </a:rPr>
              <a:t>&lt;j ≤n  is 1 </a:t>
            </a:r>
            <a:r>
              <a:rPr lang="en-US" sz="2800" dirty="0" err="1" smtClean="0">
                <a:latin typeface="Comic Sans MS"/>
                <a:cs typeface="Comic Sans MS"/>
              </a:rPr>
              <a:t>iff</a:t>
            </a:r>
            <a:r>
              <a:rPr lang="en-US" sz="2800" dirty="0" smtClean="0">
                <a:latin typeface="Comic Sans MS"/>
                <a:cs typeface="Comic Sans MS"/>
              </a:rPr>
              <a:t> edge (</a:t>
            </a:r>
            <a:r>
              <a:rPr lang="en-US" sz="2800" dirty="0" err="1" smtClean="0">
                <a:latin typeface="Comic Sans MS"/>
                <a:cs typeface="Comic Sans MS"/>
              </a:rPr>
              <a:t>i,j</a:t>
            </a:r>
            <a:r>
              <a:rPr lang="en-US" sz="2800" dirty="0" smtClean="0">
                <a:latin typeface="Comic Sans MS"/>
                <a:cs typeface="Comic Sans MS"/>
              </a:rPr>
              <a:t>) is in G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q: </a:t>
            </a:r>
            <a:r>
              <a:rPr lang="en-US" sz="2800" dirty="0" smtClean="0">
                <a:latin typeface="Comic Sans MS"/>
                <a:cs typeface="Comic Sans MS"/>
              </a:rPr>
              <a:t>defines a clique of size k via an n-by-k</a:t>
            </a:r>
          </a:p>
          <a:p>
            <a:pPr marL="0" indent="0">
              <a:buNone/>
            </a:pPr>
            <a:r>
              <a:rPr lang="en-US" sz="2800" dirty="0">
                <a:latin typeface="Comic Sans MS"/>
                <a:cs typeface="Comic Sans MS"/>
              </a:rPr>
              <a:t>	</a:t>
            </a:r>
            <a:r>
              <a:rPr lang="en-US" sz="2800" dirty="0" smtClean="0">
                <a:latin typeface="Comic Sans MS"/>
                <a:cs typeface="Comic Sans MS"/>
              </a:rPr>
              <a:t>matrix. Variables are </a:t>
            </a:r>
            <a:r>
              <a:rPr lang="en-US" sz="2800" dirty="0" err="1" smtClean="0">
                <a:latin typeface="Comic Sans MS"/>
                <a:cs typeface="Comic Sans MS"/>
              </a:rPr>
              <a:t>q</a:t>
            </a:r>
            <a:r>
              <a:rPr lang="en-US" sz="2800" baseline="-25000" dirty="0" err="1" smtClean="0">
                <a:latin typeface="Comic Sans MS"/>
                <a:cs typeface="Comic Sans MS"/>
              </a:rPr>
              <a:t>i,j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2800" baseline="-25000" dirty="0" smtClean="0"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latin typeface="Comic Sans MS"/>
                <a:cs typeface="Comic Sans MS"/>
              </a:rPr>
              <a:t>i≤n</a:t>
            </a:r>
            <a:r>
              <a:rPr lang="en-US" sz="2800" dirty="0" smtClean="0">
                <a:latin typeface="Comic Sans MS"/>
                <a:cs typeface="Comic Sans MS"/>
              </a:rPr>
              <a:t>, j ≤k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r: </a:t>
            </a:r>
            <a:r>
              <a:rPr lang="en-US" sz="2800" dirty="0" smtClean="0">
                <a:latin typeface="Comic Sans MS"/>
                <a:cs typeface="Comic Sans MS"/>
              </a:rPr>
              <a:t>defines a (k-1) co-clique via an n-by-k-1 matrix. Variables are </a:t>
            </a:r>
            <a:r>
              <a:rPr lang="en-US" sz="2800" dirty="0" err="1" smtClean="0">
                <a:latin typeface="Comic Sans MS"/>
                <a:cs typeface="Comic Sans MS"/>
              </a:rPr>
              <a:t>r</a:t>
            </a:r>
            <a:r>
              <a:rPr lang="en-US" sz="2800" baseline="-25000" dirty="0" err="1" smtClean="0">
                <a:latin typeface="Comic Sans MS"/>
                <a:cs typeface="Comic Sans MS"/>
              </a:rPr>
              <a:t>i,j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latin typeface="Comic Sans MS"/>
                <a:cs typeface="Comic Sans MS"/>
              </a:rPr>
              <a:t>i≤n</a:t>
            </a:r>
            <a:r>
              <a:rPr lang="en-US" sz="2800" dirty="0" smtClean="0">
                <a:latin typeface="Comic Sans MS"/>
                <a:cs typeface="Comic Sans MS"/>
              </a:rPr>
              <a:t>, j≤k-1</a:t>
            </a:r>
          </a:p>
        </p:txBody>
      </p:sp>
    </p:spTree>
    <p:extLst>
      <p:ext uri="{BB962C8B-B14F-4D97-AF65-F5344CB8AC3E}">
        <p14:creationId xmlns:p14="http://schemas.microsoft.com/office/powerpoint/2010/main" val="1807269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663399"/>
                </a:solidFill>
                <a:latin typeface="Comic Sans MS"/>
                <a:cs typeface="Comic Sans MS"/>
              </a:rPr>
              <a:t>Propositional </a:t>
            </a:r>
            <a:r>
              <a:rPr lang="en-US" sz="36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Proof Systems for UNSAT</a:t>
            </a:r>
            <a:endParaRPr lang="en-US" sz="3600" b="1" dirty="0">
              <a:solidFill>
                <a:srgbClr val="7030A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Comic Sans MS"/>
                <a:cs typeface="Comic Sans MS"/>
              </a:rPr>
              <a:t>A </a:t>
            </a: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propositional proof system </a:t>
            </a:r>
            <a:r>
              <a:rPr lang="en-US" sz="2800" dirty="0" smtClean="0">
                <a:latin typeface="Comic Sans MS"/>
                <a:cs typeface="Comic Sans MS"/>
              </a:rPr>
              <a:t>is a polynomial-time onto function S :  {0,1}* </a:t>
            </a:r>
            <a:r>
              <a:rPr lang="en-US" sz="2800" dirty="0" smtClean="0">
                <a:latin typeface="Comic Sans MS"/>
                <a:cs typeface="Comic Sans MS"/>
                <a:sym typeface="Symbol"/>
              </a:rPr>
              <a:t> UNSAT</a:t>
            </a:r>
          </a:p>
          <a:p>
            <a:pPr>
              <a:buNone/>
            </a:pPr>
            <a:endParaRPr lang="en-US" sz="2800" dirty="0">
              <a:solidFill>
                <a:schemeClr val="tx2">
                  <a:lumMod val="50000"/>
                </a:schemeClr>
              </a:solidFill>
              <a:latin typeface="Comic Sans MS"/>
              <a:cs typeface="Comic Sans MS"/>
              <a:sym typeface="Symbol"/>
            </a:endParaRPr>
          </a:p>
          <a:p>
            <a:pPr>
              <a:buNone/>
            </a:pPr>
            <a:r>
              <a:rPr lang="en-US" sz="2800" dirty="0" smtClean="0">
                <a:latin typeface="Comic Sans MS"/>
                <a:cs typeface="Comic Sans MS"/>
                <a:sym typeface="Symbol"/>
              </a:rPr>
              <a:t>Intuitively, S maps (encodings of) proofs to (encodings of) </a:t>
            </a:r>
            <a:r>
              <a:rPr lang="en-US" sz="2800" dirty="0" err="1" smtClean="0">
                <a:latin typeface="Comic Sans MS"/>
                <a:cs typeface="Comic Sans MS"/>
                <a:sym typeface="Symbol"/>
              </a:rPr>
              <a:t>unsatisfiable</a:t>
            </a:r>
            <a:r>
              <a:rPr lang="en-US" sz="2800" dirty="0" smtClean="0">
                <a:latin typeface="Comic Sans MS"/>
                <a:cs typeface="Comic Sans MS"/>
                <a:sym typeface="Symbol"/>
              </a:rPr>
              <a:t> formulas.</a:t>
            </a:r>
          </a:p>
          <a:p>
            <a:pPr>
              <a:buNone/>
            </a:pPr>
            <a:endParaRPr lang="en-US" sz="2800" dirty="0">
              <a:latin typeface="Comic Sans MS"/>
              <a:cs typeface="Comic Sans MS"/>
              <a:sym typeface="Symbol"/>
            </a:endParaRPr>
          </a:p>
          <a:p>
            <a:pPr>
              <a:buNone/>
            </a:pPr>
            <a:r>
              <a:rPr lang="en-US" sz="2800" dirty="0" smtClean="0">
                <a:latin typeface="Comic Sans MS"/>
                <a:cs typeface="Comic Sans MS"/>
                <a:sym typeface="Symbol"/>
              </a:rPr>
              <a:t>S is </a:t>
            </a:r>
            <a:r>
              <a:rPr lang="en-US" sz="2800" dirty="0" err="1" smtClean="0">
                <a:solidFill>
                  <a:srgbClr val="FF0000"/>
                </a:solidFill>
                <a:latin typeface="Comic Sans MS"/>
                <a:cs typeface="Comic Sans MS"/>
                <a:sym typeface="Symbol"/>
              </a:rPr>
              <a:t>polynomially</a:t>
            </a: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  <a:sym typeface="Symbol"/>
              </a:rPr>
              <a:t> bounded </a:t>
            </a:r>
            <a:r>
              <a:rPr lang="en-US" sz="2800" dirty="0" smtClean="0">
                <a:latin typeface="Comic Sans MS"/>
                <a:cs typeface="Comic Sans MS"/>
                <a:sym typeface="Symbol"/>
              </a:rPr>
              <a:t>if for every </a:t>
            </a:r>
            <a:r>
              <a:rPr lang="en-US" sz="2800" dirty="0" err="1" smtClean="0">
                <a:latin typeface="Comic Sans MS"/>
                <a:cs typeface="Comic Sans MS"/>
                <a:sym typeface="Symbol"/>
              </a:rPr>
              <a:t>unsatisfiable</a:t>
            </a:r>
            <a:r>
              <a:rPr lang="en-US" sz="2800" dirty="0" smtClean="0">
                <a:latin typeface="Comic Sans MS"/>
                <a:cs typeface="Comic Sans MS"/>
                <a:sym typeface="Symbol"/>
              </a:rPr>
              <a:t> f, there exists a string (proof) a, |a| = poly(|f|), and S(a)=f.</a:t>
            </a:r>
            <a:endParaRPr lang="en-US" sz="2800" dirty="0">
              <a:latin typeface="Comic Sans MS"/>
              <a:cs typeface="Comic Sans MS"/>
              <a:sym typeface="Symbo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8683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6633CC"/>
                </a:solidFill>
                <a:latin typeface="Comic Sans MS"/>
                <a:cs typeface="Comic Sans MS"/>
              </a:rPr>
              <a:t>Clique/Co-Clique Constraints</a:t>
            </a:r>
            <a:endParaRPr lang="en-US" sz="3600" b="1" dirty="0">
              <a:solidFill>
                <a:srgbClr val="6633CC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486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A(</a:t>
            </a:r>
            <a:r>
              <a:rPr lang="en-US" sz="2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p,q</a:t>
            </a:r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): </a:t>
            </a:r>
          </a:p>
          <a:p>
            <a:pPr marL="514350" indent="-514350">
              <a:buAutoNum type="arabicParenBoth"/>
            </a:pPr>
            <a:r>
              <a:rPr lang="en-US" sz="2800" dirty="0" smtClean="0">
                <a:latin typeface="Comic Sans MS"/>
                <a:cs typeface="Comic Sans MS"/>
              </a:rPr>
              <a:t>each column of q has one 1; each row of q has at most one 1</a:t>
            </a:r>
          </a:p>
          <a:p>
            <a:pPr marL="514350" indent="-514350">
              <a:buAutoNum type="arabicParenBoth"/>
            </a:pPr>
            <a:r>
              <a:rPr lang="en-US" sz="2800" dirty="0" smtClean="0">
                <a:latin typeface="Comic Sans MS"/>
                <a:cs typeface="Comic Sans MS"/>
              </a:rPr>
              <a:t>If (</a:t>
            </a:r>
            <a:r>
              <a:rPr lang="en-US" sz="2800" dirty="0" err="1" smtClean="0">
                <a:latin typeface="Comic Sans MS"/>
                <a:cs typeface="Comic Sans MS"/>
              </a:rPr>
              <a:t>i,j</a:t>
            </a:r>
            <a:r>
              <a:rPr lang="en-US" sz="2800" dirty="0" smtClean="0">
                <a:latin typeface="Comic Sans MS"/>
                <a:cs typeface="Comic Sans MS"/>
              </a:rPr>
              <a:t>) in clique defined by q, then </a:t>
            </a:r>
            <a:r>
              <a:rPr lang="en-US" sz="2800" dirty="0" err="1" smtClean="0">
                <a:latin typeface="Comic Sans MS"/>
                <a:cs typeface="Comic Sans MS"/>
              </a:rPr>
              <a:t>p</a:t>
            </a:r>
            <a:r>
              <a:rPr lang="en-US" sz="2800" baseline="-25000" dirty="0" err="1" smtClean="0">
                <a:latin typeface="Comic Sans MS"/>
                <a:cs typeface="Comic Sans MS"/>
              </a:rPr>
              <a:t>i,j</a:t>
            </a:r>
            <a:r>
              <a:rPr lang="en-US" sz="2800" dirty="0" smtClean="0">
                <a:latin typeface="Comic Sans MS"/>
                <a:cs typeface="Comic Sans MS"/>
              </a:rPr>
              <a:t> =1</a:t>
            </a:r>
          </a:p>
          <a:p>
            <a:pPr marL="0" indent="0">
              <a:buNone/>
            </a:pPr>
            <a:endParaRPr lang="en-US" sz="28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B(</a:t>
            </a:r>
            <a:r>
              <a:rPr lang="en-US" sz="2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p,r</a:t>
            </a:r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):</a:t>
            </a:r>
          </a:p>
          <a:p>
            <a:pPr marL="514350" indent="-514350">
              <a:buAutoNum type="arabicParenBoth"/>
            </a:pPr>
            <a:r>
              <a:rPr lang="en-US" sz="2800" dirty="0" smtClean="0">
                <a:latin typeface="Comic Sans MS"/>
                <a:cs typeface="Comic Sans MS"/>
              </a:rPr>
              <a:t>Each row of r has exactly one 1</a:t>
            </a:r>
          </a:p>
          <a:p>
            <a:pPr marL="514350" indent="-514350">
              <a:buAutoNum type="arabicParenBoth"/>
            </a:pPr>
            <a:r>
              <a:rPr lang="en-US" sz="2800" dirty="0" smtClean="0">
                <a:latin typeface="Comic Sans MS"/>
                <a:cs typeface="Comic Sans MS"/>
              </a:rPr>
              <a:t>If </a:t>
            </a:r>
            <a:r>
              <a:rPr lang="en-US" sz="2800" dirty="0" err="1" smtClean="0">
                <a:latin typeface="Comic Sans MS"/>
                <a:cs typeface="Comic Sans MS"/>
              </a:rPr>
              <a:t>i,j</a:t>
            </a:r>
            <a:r>
              <a:rPr lang="en-US" sz="2800" dirty="0" smtClean="0">
                <a:latin typeface="Comic Sans MS"/>
                <a:cs typeface="Comic Sans MS"/>
              </a:rPr>
              <a:t> in the same color class defined by r, then </a:t>
            </a:r>
            <a:r>
              <a:rPr lang="en-US" sz="2800" dirty="0" err="1" smtClean="0">
                <a:latin typeface="Comic Sans MS"/>
                <a:cs typeface="Comic Sans MS"/>
              </a:rPr>
              <a:t>p</a:t>
            </a:r>
            <a:r>
              <a:rPr lang="en-US" sz="2800" baseline="-25000" dirty="0" err="1" smtClean="0">
                <a:latin typeface="Comic Sans MS"/>
                <a:cs typeface="Comic Sans MS"/>
              </a:rPr>
              <a:t>i,j</a:t>
            </a:r>
            <a:r>
              <a:rPr lang="en-US" sz="2800" dirty="0" smtClean="0">
                <a:latin typeface="Comic Sans MS"/>
                <a:cs typeface="Comic Sans MS"/>
              </a:rPr>
              <a:t> =0</a:t>
            </a:r>
          </a:p>
          <a:p>
            <a:pPr marL="0" indent="0">
              <a:buNone/>
            </a:pPr>
            <a:endParaRPr lang="en-US" sz="28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Note: </a:t>
            </a:r>
            <a:r>
              <a:rPr lang="en-US" sz="2800" dirty="0" smtClean="0">
                <a:latin typeface="Comic Sans MS"/>
                <a:cs typeface="Comic Sans MS"/>
              </a:rPr>
              <a:t>p variables only occurs positively in A(</a:t>
            </a:r>
            <a:r>
              <a:rPr lang="en-US" sz="2800" dirty="0" err="1" smtClean="0">
                <a:latin typeface="Comic Sans MS"/>
                <a:cs typeface="Comic Sans MS"/>
              </a:rPr>
              <a:t>p,q</a:t>
            </a:r>
            <a:r>
              <a:rPr lang="en-US" sz="2800" dirty="0" smtClean="0">
                <a:latin typeface="Comic Sans MS"/>
                <a:cs typeface="Comic Sans MS"/>
              </a:rPr>
              <a:t>) and only negatively in B(</a:t>
            </a:r>
            <a:r>
              <a:rPr lang="en-US" sz="2800" dirty="0" err="1" smtClean="0">
                <a:latin typeface="Comic Sans MS"/>
                <a:cs typeface="Comic Sans MS"/>
              </a:rPr>
              <a:t>p,r</a:t>
            </a:r>
            <a:r>
              <a:rPr lang="en-US" sz="2800" dirty="0" smtClean="0">
                <a:latin typeface="Comic Sans MS"/>
                <a:cs typeface="Comic Sans M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06589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>
                <a:solidFill>
                  <a:srgbClr val="6633CC"/>
                </a:solidFill>
                <a:latin typeface="Comic Sans MS"/>
                <a:cs typeface="Comic Sans MS"/>
              </a:rPr>
              <a:t>Interpolants</a:t>
            </a:r>
            <a:r>
              <a:rPr lang="en-US" sz="3600" b="1" dirty="0" smtClean="0">
                <a:solidFill>
                  <a:srgbClr val="6633CC"/>
                </a:solidFill>
                <a:latin typeface="Comic Sans MS"/>
                <a:cs typeface="Comic Sans MS"/>
              </a:rPr>
              <a:t> for Clique/</a:t>
            </a:r>
            <a:r>
              <a:rPr lang="en-US" sz="3600" b="1" dirty="0" err="1" smtClean="0">
                <a:solidFill>
                  <a:srgbClr val="6633CC"/>
                </a:solidFill>
                <a:latin typeface="Comic Sans MS"/>
                <a:cs typeface="Comic Sans MS"/>
              </a:rPr>
              <a:t>Coclique</a:t>
            </a:r>
            <a:r>
              <a:rPr lang="en-US" sz="3600" b="1" dirty="0" smtClean="0">
                <a:solidFill>
                  <a:srgbClr val="6633CC"/>
                </a:solidFill>
                <a:latin typeface="Comic Sans MS"/>
                <a:cs typeface="Comic Sans MS"/>
              </a:rPr>
              <a:t> Formulas</a:t>
            </a:r>
            <a:endParaRPr lang="en-US" sz="3600" b="1" dirty="0">
              <a:solidFill>
                <a:srgbClr val="6633CC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smtClean="0">
                <a:latin typeface="Lucida Grande"/>
                <a:ea typeface="Lucida Grande"/>
                <a:cs typeface="Lucida Grande"/>
              </a:rPr>
              <a:t>α </a:t>
            </a:r>
            <a:r>
              <a:rPr lang="en-US" sz="2800" dirty="0" smtClean="0">
                <a:latin typeface="Lucida Grande"/>
                <a:ea typeface="Lucida Grande"/>
                <a:cs typeface="Lucida Grande"/>
              </a:rPr>
              <a:t>is a </a:t>
            </a:r>
            <a:r>
              <a:rPr lang="en-US" sz="2800" dirty="0" smtClean="0">
                <a:latin typeface="Comic Sans MS"/>
                <a:cs typeface="Comic Sans MS"/>
              </a:rPr>
              <a:t>k-clique 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 A(</a:t>
            </a:r>
            <a:r>
              <a:rPr lang="en-US" sz="2800" dirty="0" smtClean="0">
                <a:latin typeface="Lucida Grande"/>
                <a:ea typeface="Lucida Grande"/>
                <a:cs typeface="Lucida Grande"/>
                <a:sym typeface="Wingdings"/>
              </a:rPr>
              <a:t>α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,q) </a:t>
            </a:r>
            <a:r>
              <a:rPr lang="en-US" sz="2800" dirty="0" err="1" smtClean="0">
                <a:latin typeface="Comic Sans MS"/>
                <a:cs typeface="Comic Sans MS"/>
                <a:sym typeface="Wingdings"/>
              </a:rPr>
              <a:t>satisfiable</a:t>
            </a:r>
            <a:r>
              <a:rPr lang="en-US" sz="2800" dirty="0">
                <a:latin typeface="Comic Sans MS"/>
                <a:cs typeface="Comic Sans MS"/>
                <a:sym typeface="Wingdings"/>
              </a:rPr>
              <a:t> 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and B(</a:t>
            </a:r>
            <a:r>
              <a:rPr lang="en-US" sz="2800" dirty="0" smtClean="0">
                <a:latin typeface="Lucida Grande"/>
                <a:ea typeface="Lucida Grande"/>
                <a:cs typeface="Lucida Grande"/>
                <a:sym typeface="Wingdings"/>
              </a:rPr>
              <a:t>α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,r) 				</a:t>
            </a:r>
            <a:r>
              <a:rPr lang="en-US" sz="2800" dirty="0" err="1" smtClean="0">
                <a:latin typeface="Comic Sans MS"/>
                <a:cs typeface="Comic Sans MS"/>
                <a:sym typeface="Wingdings"/>
              </a:rPr>
              <a:t>unsat</a:t>
            </a:r>
            <a:endParaRPr lang="en-US" sz="2800" dirty="0" smtClean="0">
              <a:latin typeface="Comic Sans MS"/>
              <a:cs typeface="Comic Sans MS"/>
              <a:sym typeface="Wingdings"/>
            </a:endParaRPr>
          </a:p>
          <a:p>
            <a:pPr marL="0" indent="0">
              <a:buNone/>
            </a:pPr>
            <a:endParaRPr lang="en-US" sz="2800" dirty="0">
              <a:latin typeface="Comic Sans MS"/>
              <a:cs typeface="Comic Sans MS"/>
              <a:sym typeface="Wingdings"/>
            </a:endParaRPr>
          </a:p>
          <a:p>
            <a:pPr marL="0" indent="0">
              <a:buNone/>
            </a:pPr>
            <a:r>
              <a:rPr lang="en-US" sz="2800" dirty="0" smtClean="0">
                <a:latin typeface="Lucida Grande"/>
                <a:ea typeface="Lucida Grande"/>
                <a:cs typeface="Lucida Grande"/>
              </a:rPr>
              <a:t>α</a:t>
            </a:r>
            <a:r>
              <a:rPr lang="en-US" sz="2800" dirty="0" smtClean="0">
                <a:latin typeface="Comic Sans MS"/>
                <a:cs typeface="Comic Sans MS"/>
              </a:rPr>
              <a:t> is a (k-1)-</a:t>
            </a:r>
            <a:r>
              <a:rPr lang="en-US" sz="2800" dirty="0" err="1" smtClean="0">
                <a:latin typeface="Comic Sans MS"/>
                <a:cs typeface="Comic Sans MS"/>
              </a:rPr>
              <a:t>coclique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 B(</a:t>
            </a:r>
            <a:r>
              <a:rPr lang="en-US" sz="2800" dirty="0" smtClean="0">
                <a:latin typeface="Lucida Grande"/>
                <a:ea typeface="Lucida Grande"/>
                <a:cs typeface="Lucida Grande"/>
                <a:sym typeface="Wingdings"/>
              </a:rPr>
              <a:t>α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,r) </a:t>
            </a:r>
            <a:r>
              <a:rPr lang="en-US" sz="2800" dirty="0" err="1" smtClean="0">
                <a:latin typeface="Comic Sans MS"/>
                <a:cs typeface="Comic Sans MS"/>
                <a:sym typeface="Wingdings"/>
              </a:rPr>
              <a:t>satisfiable</a:t>
            </a:r>
            <a:r>
              <a:rPr lang="en-US" sz="2800" dirty="0">
                <a:latin typeface="Comic Sans MS"/>
                <a:cs typeface="Comic Sans MS"/>
                <a:sym typeface="Wingdings"/>
              </a:rPr>
              <a:t> 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and 				A(</a:t>
            </a:r>
            <a:r>
              <a:rPr lang="en-US" sz="2800" dirty="0" smtClean="0">
                <a:latin typeface="Lucida Grande"/>
                <a:ea typeface="Lucida Grande"/>
                <a:cs typeface="Lucida Grande"/>
                <a:sym typeface="Wingdings"/>
              </a:rPr>
              <a:t>α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,q) </a:t>
            </a:r>
            <a:r>
              <a:rPr lang="en-US" sz="2800" dirty="0" err="1" smtClean="0">
                <a:latin typeface="Comic Sans MS"/>
                <a:cs typeface="Comic Sans MS"/>
                <a:sym typeface="Wingdings"/>
              </a:rPr>
              <a:t>unsat</a:t>
            </a:r>
            <a:endParaRPr lang="en-US" sz="2800" dirty="0" smtClean="0">
              <a:latin typeface="Comic Sans MS"/>
              <a:cs typeface="Comic Sans MS"/>
              <a:sym typeface="Wingdings"/>
            </a:endParaRPr>
          </a:p>
          <a:p>
            <a:pPr marL="0" indent="0">
              <a:buNone/>
            </a:pPr>
            <a:endParaRPr lang="en-US" sz="2800" dirty="0">
              <a:latin typeface="Comic Sans MS"/>
              <a:cs typeface="Comic Sans MS"/>
              <a:sym typeface="Wingdings"/>
            </a:endParaRPr>
          </a:p>
          <a:p>
            <a:pPr marL="0" indent="0">
              <a:buNone/>
            </a:pPr>
            <a:r>
              <a:rPr lang="en-US" sz="2800" b="1" dirty="0" err="1" smtClean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Razborov</a:t>
            </a:r>
            <a:r>
              <a:rPr lang="en-US" sz="2800" b="1" dirty="0" smtClean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 showed:</a:t>
            </a: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  <a:sym typeface="Wingdings"/>
              </a:rPr>
              <a:t>Any monotone Boolean circuit that says 1 on all graphs in k-clique and 0 on all graphs in (k-1)-color requires size </a:t>
            </a:r>
            <a:r>
              <a:rPr lang="en-US" sz="2800" dirty="0" err="1" smtClean="0">
                <a:latin typeface="Comic Sans MS"/>
                <a:cs typeface="Comic Sans MS"/>
                <a:sym typeface="Wingdings"/>
              </a:rPr>
              <a:t>exp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(n</a:t>
            </a:r>
            <a:r>
              <a:rPr lang="en-US" sz="2800" baseline="30000" dirty="0" smtClean="0">
                <a:latin typeface="Comic Sans MS"/>
                <a:cs typeface="Comic Sans MS"/>
                <a:sym typeface="Wingdings"/>
              </a:rPr>
              <a:t>1/4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), for k=√n</a:t>
            </a:r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07228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Theorem. </a:t>
            </a:r>
            <a:r>
              <a:rPr lang="en-US" sz="2800" dirty="0" smtClean="0">
                <a:latin typeface="Comic Sans MS"/>
                <a:cs typeface="Comic Sans MS"/>
              </a:rPr>
              <a:t>If proof system P has feasible monotone interpolation, then the clique/</a:t>
            </a:r>
            <a:r>
              <a:rPr lang="en-US" sz="2800" dirty="0" err="1" smtClean="0">
                <a:latin typeface="Comic Sans MS"/>
                <a:cs typeface="Comic Sans MS"/>
              </a:rPr>
              <a:t>coclique</a:t>
            </a:r>
            <a:r>
              <a:rPr lang="en-US" sz="2800" dirty="0" smtClean="0">
                <a:latin typeface="Comic Sans MS"/>
                <a:cs typeface="Comic Sans MS"/>
              </a:rPr>
              <a:t> formula requires exponential-size P-proofs</a:t>
            </a:r>
          </a:p>
          <a:p>
            <a:pPr marL="0" indent="0">
              <a:buNone/>
            </a:pPr>
            <a:endParaRPr lang="en-US" sz="28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Examples of Proof Systems with Monotone Feasible Interpolation: Resolution, Cutting Planes</a:t>
            </a:r>
          </a:p>
          <a:p>
            <a:pPr marL="0" indent="0">
              <a:buNone/>
            </a:pPr>
            <a:endParaRPr lang="en-US" sz="28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Theorem. </a:t>
            </a:r>
            <a:r>
              <a:rPr lang="en-US" sz="2800" dirty="0" smtClean="0">
                <a:latin typeface="Comic Sans MS"/>
                <a:cs typeface="Comic Sans MS"/>
              </a:rPr>
              <a:t>If P has feasible interpolation, then under a cryptographic assumption, P is not </a:t>
            </a:r>
            <a:r>
              <a:rPr lang="en-US" sz="2800" dirty="0" err="1" smtClean="0">
                <a:latin typeface="Comic Sans MS"/>
                <a:cs typeface="Comic Sans MS"/>
              </a:rPr>
              <a:t>polynomially</a:t>
            </a:r>
            <a:r>
              <a:rPr lang="en-US" sz="2800" dirty="0" smtClean="0">
                <a:latin typeface="Comic Sans MS"/>
                <a:cs typeface="Comic Sans MS"/>
              </a:rPr>
              <a:t> bounded.</a:t>
            </a:r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12578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6633CC"/>
                </a:solidFill>
                <a:latin typeface="Comic Sans MS"/>
                <a:cs typeface="Comic Sans MS"/>
              </a:rPr>
              <a:t>Feasible Interpolation for Resolution</a:t>
            </a:r>
            <a:endParaRPr lang="en-US" sz="3600" b="1" dirty="0">
              <a:solidFill>
                <a:srgbClr val="6633CC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Assume {A(</a:t>
            </a:r>
            <a:r>
              <a:rPr lang="en-US" sz="2800" dirty="0" err="1" smtClean="0">
                <a:latin typeface="Comic Sans MS"/>
                <a:cs typeface="Comic Sans MS"/>
              </a:rPr>
              <a:t>p,q</a:t>
            </a:r>
            <a:r>
              <a:rPr lang="en-US" sz="2800" dirty="0" smtClean="0">
                <a:latin typeface="Comic Sans MS"/>
                <a:cs typeface="Comic Sans MS"/>
              </a:rPr>
              <a:t>), B(</a:t>
            </a:r>
            <a:r>
              <a:rPr lang="en-US" sz="2800" dirty="0" err="1" smtClean="0">
                <a:latin typeface="Comic Sans MS"/>
                <a:cs typeface="Comic Sans MS"/>
              </a:rPr>
              <a:t>p,r</a:t>
            </a:r>
            <a:r>
              <a:rPr lang="en-US" sz="2800" dirty="0" smtClean="0">
                <a:latin typeface="Comic Sans MS"/>
                <a:cs typeface="Comic Sans MS"/>
              </a:rPr>
              <a:t>)} has a short Resolution refutation, R</a:t>
            </a:r>
          </a:p>
          <a:p>
            <a:pPr marL="0" indent="0">
              <a:buNone/>
            </a:pPr>
            <a:endParaRPr lang="en-US" sz="28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Let </a:t>
            </a:r>
            <a:r>
              <a:rPr lang="en-US" sz="2800" dirty="0" smtClean="0">
                <a:latin typeface="Lucida Grande"/>
                <a:ea typeface="Lucida Grande"/>
                <a:cs typeface="Lucida Grande"/>
              </a:rPr>
              <a:t>α</a:t>
            </a:r>
            <a:r>
              <a:rPr lang="en-US" sz="2800" dirty="0" smtClean="0">
                <a:latin typeface="Comic Sans MS"/>
                <a:cs typeface="Comic Sans MS"/>
              </a:rPr>
              <a:t> be an assignment to p</a:t>
            </a: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Plug in </a:t>
            </a:r>
            <a:r>
              <a:rPr lang="en-US" sz="2800" dirty="0" smtClean="0">
                <a:latin typeface="Lucida Grande"/>
                <a:ea typeface="Lucida Grande"/>
                <a:cs typeface="Lucida Grande"/>
              </a:rPr>
              <a:t>α</a:t>
            </a:r>
            <a:r>
              <a:rPr lang="en-US" sz="2800" dirty="0" smtClean="0">
                <a:latin typeface="Comic Sans MS"/>
                <a:cs typeface="Comic Sans MS"/>
              </a:rPr>
              <a:t> everywhere in R</a:t>
            </a: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Claim: every clause in R|</a:t>
            </a:r>
            <a:r>
              <a:rPr lang="en-US" sz="2800" baseline="-25000" dirty="0" smtClean="0">
                <a:latin typeface="Lucida Grande"/>
                <a:ea typeface="Lucida Grande"/>
                <a:cs typeface="Lucida Grande"/>
              </a:rPr>
              <a:t>α</a:t>
            </a:r>
            <a:r>
              <a:rPr lang="en-US" sz="2800" baseline="-25000" dirty="0" smtClean="0">
                <a:latin typeface="Comic Sans MS"/>
                <a:cs typeface="Comic Sans MS"/>
              </a:rPr>
              <a:t> </a:t>
            </a:r>
            <a:r>
              <a:rPr lang="en-US" sz="2800" dirty="0" smtClean="0">
                <a:latin typeface="Comic Sans MS"/>
                <a:cs typeface="Comic Sans MS"/>
              </a:rPr>
              <a:t>involves only p variables or only r variables</a:t>
            </a:r>
            <a:endParaRPr lang="en-US" sz="2800" baseline="-25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28282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6633CC"/>
                </a:solidFill>
                <a:latin typeface="Comic Sans MS"/>
                <a:cs typeface="Comic Sans MS"/>
              </a:rPr>
              <a:t>Proof of Claim (by induction)</a:t>
            </a:r>
            <a:endParaRPr lang="en-US" sz="3600" b="1" dirty="0">
              <a:solidFill>
                <a:srgbClr val="6633CC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r>
              <a:rPr lang="en-US" sz="2800" dirty="0" smtClean="0">
                <a:latin typeface="Comic Sans MS"/>
                <a:cs typeface="Comic Sans MS"/>
              </a:rPr>
              <a:t>Base case </a:t>
            </a:r>
            <a:r>
              <a:rPr lang="en-US" sz="2800" dirty="0" smtClean="0">
                <a:latin typeface="Comic Sans MS"/>
                <a:ea typeface="Zapf Dingbats"/>
                <a:cs typeface="Comic Sans MS"/>
                <a:sym typeface="Zapf Dingbats"/>
              </a:rPr>
              <a:t>✓</a:t>
            </a:r>
            <a:endParaRPr lang="en-US" sz="2800" dirty="0">
              <a:latin typeface="Comic Sans MS"/>
              <a:cs typeface="Comic Sans MS"/>
              <a:sym typeface="Zapf Dingbats"/>
            </a:endParaRPr>
          </a:p>
          <a:p>
            <a:r>
              <a:rPr lang="en-US" sz="2800" dirty="0" smtClean="0">
                <a:latin typeface="Comic Sans MS"/>
                <a:cs typeface="Comic Sans MS"/>
                <a:sym typeface="Zapf Dingbats"/>
              </a:rPr>
              <a:t>Inductive Step: C</a:t>
            </a:r>
            <a:r>
              <a:rPr lang="en-US" sz="2800" baseline="-25000" dirty="0" smtClean="0">
                <a:latin typeface="Comic Sans MS"/>
                <a:cs typeface="Comic Sans MS"/>
                <a:sym typeface="Zapf Dingbats"/>
              </a:rPr>
              <a:t>1</a:t>
            </a:r>
            <a:r>
              <a:rPr lang="en-US" sz="2800" dirty="0" smtClean="0">
                <a:latin typeface="Comic Sans MS"/>
                <a:cs typeface="Comic Sans MS"/>
                <a:sym typeface="Zapf Dingbats"/>
              </a:rPr>
              <a:t>|</a:t>
            </a:r>
            <a:r>
              <a:rPr lang="en-US" sz="2800" baseline="-25000" dirty="0" smtClean="0">
                <a:latin typeface="Lucida Grande"/>
                <a:ea typeface="Lucida Grande"/>
                <a:cs typeface="Lucida Grande"/>
                <a:sym typeface="Zapf Dingbats"/>
              </a:rPr>
              <a:t>α</a:t>
            </a:r>
            <a:r>
              <a:rPr lang="en-US" sz="2800" baseline="-25000" dirty="0" smtClean="0">
                <a:latin typeface="Comic Sans MS"/>
                <a:cs typeface="Comic Sans MS"/>
                <a:sym typeface="Zapf Dingbats"/>
              </a:rPr>
              <a:t>  </a:t>
            </a:r>
            <a:r>
              <a:rPr lang="en-US" sz="2800" dirty="0" smtClean="0">
                <a:latin typeface="Comic Sans MS"/>
                <a:cs typeface="Comic Sans MS"/>
                <a:sym typeface="Zapf Dingbats"/>
              </a:rPr>
              <a:t> and C</a:t>
            </a:r>
            <a:r>
              <a:rPr lang="en-US" sz="2800" baseline="-25000" dirty="0" smtClean="0">
                <a:latin typeface="Comic Sans MS"/>
                <a:cs typeface="Comic Sans MS"/>
                <a:sym typeface="Zapf Dingbats"/>
              </a:rPr>
              <a:t>2</a:t>
            </a:r>
            <a:r>
              <a:rPr lang="en-US" sz="2800" dirty="0" smtClean="0">
                <a:latin typeface="Comic Sans MS"/>
                <a:cs typeface="Comic Sans MS"/>
                <a:sym typeface="Zapf Dingbats"/>
              </a:rPr>
              <a:t>|</a:t>
            </a:r>
            <a:r>
              <a:rPr lang="en-US" sz="2800" baseline="-25000" dirty="0" smtClean="0">
                <a:latin typeface="Lucida Grande"/>
                <a:ea typeface="Lucida Grande"/>
                <a:cs typeface="Lucida Grande"/>
                <a:sym typeface="Zapf Dingbats"/>
              </a:rPr>
              <a:t>α</a:t>
            </a:r>
            <a:r>
              <a:rPr lang="en-US" sz="2800" dirty="0" smtClean="0">
                <a:latin typeface="Comic Sans MS"/>
                <a:cs typeface="Comic Sans MS"/>
                <a:sym typeface="Zapf Dingbats"/>
              </a:rPr>
              <a:t>  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 C</a:t>
            </a:r>
            <a:r>
              <a:rPr lang="en-US" sz="2800" baseline="-25000" dirty="0" smtClean="0">
                <a:latin typeface="Comic Sans MS"/>
                <a:cs typeface="Comic Sans MS"/>
                <a:sym typeface="Wingdings"/>
              </a:rPr>
              <a:t>3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|</a:t>
            </a:r>
            <a:r>
              <a:rPr lang="en-US" sz="2800" baseline="-25000" dirty="0" smtClean="0">
                <a:latin typeface="Lucida Grande"/>
                <a:ea typeface="Lucida Grande"/>
                <a:cs typeface="Lucida Grande"/>
                <a:sym typeface="Wingdings"/>
              </a:rPr>
              <a:t>α</a:t>
            </a:r>
            <a:endParaRPr lang="en-US" sz="2800" baseline="-25000" dirty="0" smtClean="0">
              <a:latin typeface="Comic Sans MS"/>
              <a:cs typeface="Comic Sans MS"/>
              <a:sym typeface="Wingdings"/>
            </a:endParaRPr>
          </a:p>
          <a:p>
            <a:pPr marL="0" indent="0">
              <a:buNone/>
            </a:pPr>
            <a:endParaRPr lang="en-US" sz="2800" baseline="-25000" dirty="0">
              <a:latin typeface="Comic Sans MS"/>
              <a:cs typeface="Comic Sans MS"/>
              <a:sym typeface="Wingdings"/>
            </a:endParaRPr>
          </a:p>
          <a:p>
            <a:pPr marL="0" indent="0">
              <a:buNone/>
            </a:pPr>
            <a:r>
              <a:rPr lang="en-US" sz="2800" baseline="-25000" dirty="0" smtClean="0">
                <a:latin typeface="Comic Sans MS"/>
                <a:cs typeface="Comic Sans MS"/>
                <a:sym typeface="Wingdings"/>
              </a:rPr>
              <a:t>      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Case 1: </a:t>
            </a:r>
            <a:r>
              <a:rPr lang="en-US" sz="2800" dirty="0">
                <a:latin typeface="Comic Sans MS"/>
                <a:cs typeface="Comic Sans MS"/>
                <a:sym typeface="Zapf Dingbats"/>
              </a:rPr>
              <a:t>C</a:t>
            </a:r>
            <a:r>
              <a:rPr lang="en-US" sz="2800" baseline="-25000" dirty="0">
                <a:latin typeface="Comic Sans MS"/>
                <a:cs typeface="Comic Sans MS"/>
                <a:sym typeface="Zapf Dingbats"/>
              </a:rPr>
              <a:t>1</a:t>
            </a:r>
            <a:r>
              <a:rPr lang="en-US" sz="2800" dirty="0" smtClean="0">
                <a:latin typeface="Comic Sans MS"/>
                <a:cs typeface="Comic Sans MS"/>
                <a:sym typeface="Zapf Dingbats"/>
              </a:rPr>
              <a:t>|</a:t>
            </a:r>
            <a:r>
              <a:rPr lang="en-US" sz="2800" baseline="-25000" dirty="0" smtClean="0">
                <a:latin typeface="Lucida Grande"/>
                <a:ea typeface="Lucida Grande"/>
                <a:cs typeface="Lucida Grande"/>
                <a:sym typeface="Zapf Dingbats"/>
              </a:rPr>
              <a:t>α</a:t>
            </a:r>
            <a:r>
              <a:rPr lang="en-US" sz="2800" baseline="-25000" dirty="0" smtClean="0">
                <a:latin typeface="Comic Sans MS"/>
                <a:cs typeface="Comic Sans MS"/>
                <a:sym typeface="Zapf Dingbats"/>
              </a:rPr>
              <a:t>  </a:t>
            </a:r>
            <a:r>
              <a:rPr lang="en-US" sz="2800" dirty="0" smtClean="0">
                <a:latin typeface="Comic Sans MS"/>
                <a:cs typeface="Comic Sans MS"/>
                <a:sym typeface="Zapf Dingbats"/>
              </a:rPr>
              <a:t> </a:t>
            </a:r>
            <a:r>
              <a:rPr lang="en-US" sz="2800" dirty="0">
                <a:latin typeface="Comic Sans MS"/>
                <a:cs typeface="Comic Sans MS"/>
                <a:sym typeface="Zapf Dingbats"/>
              </a:rPr>
              <a:t>and C</a:t>
            </a:r>
            <a:r>
              <a:rPr lang="en-US" sz="2800" baseline="-25000" dirty="0">
                <a:latin typeface="Comic Sans MS"/>
                <a:cs typeface="Comic Sans MS"/>
                <a:sym typeface="Zapf Dingbats"/>
              </a:rPr>
              <a:t>2</a:t>
            </a:r>
            <a:r>
              <a:rPr lang="en-US" sz="2800" dirty="0" smtClean="0">
                <a:latin typeface="Comic Sans MS"/>
                <a:cs typeface="Comic Sans MS"/>
                <a:sym typeface="Zapf Dingbats"/>
              </a:rPr>
              <a:t>|</a:t>
            </a:r>
            <a:r>
              <a:rPr lang="en-US" sz="2800" baseline="-25000" dirty="0" smtClean="0">
                <a:latin typeface="Lucida Grande"/>
                <a:ea typeface="Lucida Grande"/>
                <a:cs typeface="Lucida Grande"/>
                <a:sym typeface="Zapf Dingbats"/>
              </a:rPr>
              <a:t>α</a:t>
            </a:r>
            <a:r>
              <a:rPr lang="en-US" sz="2800" dirty="0" smtClean="0">
                <a:latin typeface="Comic Sans MS"/>
                <a:cs typeface="Comic Sans MS"/>
                <a:sym typeface="Zapf Dingbats"/>
              </a:rPr>
              <a:t>  involve only q </a:t>
            </a:r>
            <a:r>
              <a:rPr lang="en-US" sz="2800" dirty="0" err="1" smtClean="0">
                <a:latin typeface="Comic Sans MS"/>
                <a:cs typeface="Comic Sans MS"/>
                <a:sym typeface="Zapf Dingbats"/>
              </a:rPr>
              <a:t>vars</a:t>
            </a:r>
            <a:endParaRPr lang="en-US" sz="2800" dirty="0" smtClean="0">
              <a:latin typeface="Comic Sans MS"/>
              <a:cs typeface="Comic Sans MS"/>
              <a:sym typeface="Zapf Dingbats"/>
            </a:endParaRPr>
          </a:p>
          <a:p>
            <a:pPr marL="0" indent="0">
              <a:buNone/>
            </a:pPr>
            <a:r>
              <a:rPr lang="en-US" sz="2800" baseline="-25000" dirty="0">
                <a:latin typeface="Comic Sans MS"/>
                <a:cs typeface="Comic Sans MS"/>
                <a:sym typeface="Zapf Dingbats"/>
              </a:rPr>
              <a:t>	</a:t>
            </a:r>
            <a:r>
              <a:rPr lang="en-US" sz="2800" baseline="-25000" dirty="0" smtClean="0">
                <a:latin typeface="Comic Sans MS"/>
                <a:cs typeface="Comic Sans MS"/>
                <a:sym typeface="Zapf Dingbats"/>
              </a:rPr>
              <a:t>		</a:t>
            </a:r>
            <a:r>
              <a:rPr lang="en-US" sz="2800" dirty="0" smtClean="0">
                <a:latin typeface="Comic Sans MS"/>
                <a:cs typeface="Comic Sans MS"/>
                <a:sym typeface="Zapf Dingbats"/>
              </a:rPr>
              <a:t>then so does  </a:t>
            </a:r>
            <a:r>
              <a:rPr lang="en-US" sz="2800">
                <a:latin typeface="Comic Sans MS"/>
                <a:cs typeface="Comic Sans MS"/>
                <a:sym typeface="Wingdings"/>
              </a:rPr>
              <a:t>C</a:t>
            </a:r>
            <a:r>
              <a:rPr lang="en-US" sz="2800" baseline="-25000">
                <a:latin typeface="Comic Sans MS"/>
                <a:cs typeface="Comic Sans MS"/>
                <a:sym typeface="Wingdings"/>
              </a:rPr>
              <a:t>3</a:t>
            </a:r>
            <a:r>
              <a:rPr lang="en-US" sz="2800" smtClean="0">
                <a:latin typeface="Comic Sans MS"/>
                <a:cs typeface="Comic Sans MS"/>
                <a:sym typeface="Wingdings"/>
              </a:rPr>
              <a:t>|</a:t>
            </a:r>
            <a:r>
              <a:rPr lang="en-US" sz="2800" baseline="-25000" smtClean="0">
                <a:latin typeface="Lucida Grande"/>
                <a:ea typeface="Lucida Grande"/>
                <a:cs typeface="Lucida Grande"/>
                <a:sym typeface="Wingdings"/>
              </a:rPr>
              <a:t>α</a:t>
            </a:r>
            <a:endParaRPr lang="en-US" sz="2800" baseline="-25000" dirty="0" smtClean="0">
              <a:latin typeface="Comic Sans MS"/>
              <a:cs typeface="Comic Sans MS"/>
              <a:sym typeface="Wingdings"/>
            </a:endParaRPr>
          </a:p>
          <a:p>
            <a:pPr marL="0" indent="0">
              <a:buNone/>
            </a:pPr>
            <a:r>
              <a:rPr lang="en-US" sz="2800" baseline="-25000" dirty="0" smtClean="0">
                <a:sym typeface="Wingdings"/>
              </a:rPr>
              <a:t> </a:t>
            </a:r>
            <a:r>
              <a:rPr lang="en-US" sz="2800" dirty="0" smtClean="0">
                <a:sym typeface="Wingdings"/>
              </a:rPr>
              <a:t>   </a:t>
            </a:r>
            <a:endParaRPr lang="en-US" sz="2800" baseline="-25000" dirty="0" smtClean="0">
              <a:sym typeface="Wingdings"/>
            </a:endParaRPr>
          </a:p>
          <a:p>
            <a:pPr marL="0" indent="0">
              <a:buNone/>
            </a:pPr>
            <a:r>
              <a:rPr lang="en-US" baseline="-25000" dirty="0" smtClean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345602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6633CC"/>
                </a:solidFill>
                <a:latin typeface="Comic Sans MS"/>
                <a:cs typeface="Comic Sans MS"/>
              </a:rPr>
              <a:t>Proof of Claim (by induction)</a:t>
            </a:r>
            <a:endParaRPr lang="en-US" sz="3600" b="1" dirty="0">
              <a:solidFill>
                <a:srgbClr val="6633CC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r>
              <a:rPr lang="en-US" sz="2800" dirty="0" smtClean="0">
                <a:latin typeface="Comic Sans MS"/>
                <a:cs typeface="Comic Sans MS"/>
              </a:rPr>
              <a:t>Base case </a:t>
            </a:r>
            <a:r>
              <a:rPr lang="en-US" sz="2800" dirty="0" smtClean="0">
                <a:latin typeface="Comic Sans MS"/>
                <a:ea typeface="Zapf Dingbats"/>
                <a:cs typeface="Comic Sans MS"/>
                <a:sym typeface="Zapf Dingbats"/>
              </a:rPr>
              <a:t>✓</a:t>
            </a:r>
            <a:endParaRPr lang="en-US" sz="2800" dirty="0">
              <a:latin typeface="Comic Sans MS"/>
              <a:cs typeface="Comic Sans MS"/>
              <a:sym typeface="Zapf Dingbats"/>
            </a:endParaRPr>
          </a:p>
          <a:p>
            <a:r>
              <a:rPr lang="en-US" sz="2800" dirty="0" smtClean="0">
                <a:latin typeface="Comic Sans MS"/>
                <a:cs typeface="Comic Sans MS"/>
                <a:sym typeface="Zapf Dingbats"/>
              </a:rPr>
              <a:t>Inductive Step: C</a:t>
            </a:r>
            <a:r>
              <a:rPr lang="en-US" sz="2800" baseline="-25000" dirty="0" smtClean="0">
                <a:latin typeface="Comic Sans MS"/>
                <a:cs typeface="Comic Sans MS"/>
                <a:sym typeface="Zapf Dingbats"/>
              </a:rPr>
              <a:t>1</a:t>
            </a:r>
            <a:r>
              <a:rPr lang="en-US" sz="2800" dirty="0" smtClean="0">
                <a:latin typeface="Comic Sans MS"/>
                <a:cs typeface="Comic Sans MS"/>
                <a:sym typeface="Zapf Dingbats"/>
              </a:rPr>
              <a:t>|</a:t>
            </a:r>
            <a:r>
              <a:rPr lang="en-US" sz="2800" baseline="-25000" dirty="0" smtClean="0">
                <a:latin typeface="Comic Sans MS"/>
                <a:cs typeface="Comic Sans MS"/>
                <a:sym typeface="Zapf Dingbats"/>
              </a:rPr>
              <a:t>α  </a:t>
            </a:r>
            <a:r>
              <a:rPr lang="en-US" sz="2800" dirty="0">
                <a:latin typeface="Comic Sans MS"/>
                <a:cs typeface="Comic Sans MS"/>
                <a:sym typeface="Zapf Dingbats"/>
              </a:rPr>
              <a:t> </a:t>
            </a:r>
            <a:r>
              <a:rPr lang="en-US" sz="2800" dirty="0" smtClean="0">
                <a:latin typeface="Comic Sans MS"/>
                <a:cs typeface="Comic Sans MS"/>
                <a:sym typeface="Zapf Dingbats"/>
              </a:rPr>
              <a:t>and C</a:t>
            </a:r>
            <a:r>
              <a:rPr lang="en-US" sz="2800" baseline="-25000" dirty="0" smtClean="0">
                <a:latin typeface="Comic Sans MS"/>
                <a:cs typeface="Comic Sans MS"/>
                <a:sym typeface="Zapf Dingbats"/>
              </a:rPr>
              <a:t>2</a:t>
            </a:r>
            <a:r>
              <a:rPr lang="en-US" sz="2800" dirty="0" smtClean="0">
                <a:latin typeface="Comic Sans MS"/>
                <a:cs typeface="Comic Sans MS"/>
                <a:sym typeface="Zapf Dingbats"/>
              </a:rPr>
              <a:t>|</a:t>
            </a:r>
            <a:r>
              <a:rPr lang="en-US" sz="2800" baseline="-25000" dirty="0" smtClean="0">
                <a:latin typeface="Comic Sans MS"/>
                <a:cs typeface="Comic Sans MS"/>
                <a:sym typeface="Zapf Dingbats"/>
              </a:rPr>
              <a:t>α</a:t>
            </a:r>
            <a:r>
              <a:rPr lang="en-US" sz="2800" dirty="0" smtClean="0">
                <a:latin typeface="Comic Sans MS"/>
                <a:cs typeface="Comic Sans MS"/>
                <a:sym typeface="Zapf Dingbats"/>
              </a:rPr>
              <a:t>  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 C</a:t>
            </a:r>
            <a:r>
              <a:rPr lang="en-US" sz="2800" baseline="-25000" dirty="0" smtClean="0">
                <a:latin typeface="Comic Sans MS"/>
                <a:cs typeface="Comic Sans MS"/>
                <a:sym typeface="Wingdings"/>
              </a:rPr>
              <a:t>3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|</a:t>
            </a:r>
            <a:r>
              <a:rPr lang="en-US" sz="2800" baseline="-25000" dirty="0" smtClean="0">
                <a:latin typeface="Comic Sans MS"/>
                <a:cs typeface="Comic Sans MS"/>
                <a:sym typeface="Wingdings"/>
              </a:rPr>
              <a:t>α</a:t>
            </a:r>
          </a:p>
          <a:p>
            <a:pPr marL="0" indent="0">
              <a:buNone/>
            </a:pPr>
            <a:endParaRPr lang="en-US" sz="2800" baseline="-25000" dirty="0">
              <a:latin typeface="Comic Sans MS"/>
              <a:cs typeface="Comic Sans MS"/>
              <a:sym typeface="Wingdings"/>
            </a:endParaRPr>
          </a:p>
          <a:p>
            <a:pPr marL="0" indent="0">
              <a:buNone/>
            </a:pPr>
            <a:r>
              <a:rPr lang="en-US" sz="2800" baseline="-25000" dirty="0" smtClean="0">
                <a:latin typeface="Comic Sans MS"/>
                <a:cs typeface="Comic Sans MS"/>
                <a:sym typeface="Wingdings"/>
              </a:rPr>
              <a:t>      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Case 2: </a:t>
            </a:r>
            <a:r>
              <a:rPr lang="en-US" sz="2800" dirty="0">
                <a:latin typeface="Comic Sans MS"/>
                <a:cs typeface="Comic Sans MS"/>
                <a:sym typeface="Zapf Dingbats"/>
              </a:rPr>
              <a:t>C</a:t>
            </a:r>
            <a:r>
              <a:rPr lang="en-US" sz="2800" baseline="-25000" dirty="0">
                <a:latin typeface="Comic Sans MS"/>
                <a:cs typeface="Comic Sans MS"/>
                <a:sym typeface="Zapf Dingbats"/>
              </a:rPr>
              <a:t>1</a:t>
            </a:r>
            <a:r>
              <a:rPr lang="en-US" sz="2800" dirty="0">
                <a:latin typeface="Comic Sans MS"/>
                <a:cs typeface="Comic Sans MS"/>
                <a:sym typeface="Zapf Dingbats"/>
              </a:rPr>
              <a:t>|</a:t>
            </a:r>
            <a:r>
              <a:rPr lang="en-US" sz="2800" baseline="-25000" dirty="0">
                <a:latin typeface="Comic Sans MS"/>
                <a:cs typeface="Comic Sans MS"/>
                <a:sym typeface="Zapf Dingbats"/>
              </a:rPr>
              <a:t>α  </a:t>
            </a:r>
            <a:r>
              <a:rPr lang="en-US" sz="2800" dirty="0">
                <a:latin typeface="Comic Sans MS"/>
                <a:cs typeface="Comic Sans MS"/>
                <a:sym typeface="Zapf Dingbats"/>
              </a:rPr>
              <a:t> and C</a:t>
            </a:r>
            <a:r>
              <a:rPr lang="en-US" sz="2800" baseline="-25000" dirty="0">
                <a:latin typeface="Comic Sans MS"/>
                <a:cs typeface="Comic Sans MS"/>
                <a:sym typeface="Zapf Dingbats"/>
              </a:rPr>
              <a:t>2</a:t>
            </a:r>
            <a:r>
              <a:rPr lang="en-US" sz="2800" dirty="0">
                <a:latin typeface="Comic Sans MS"/>
                <a:cs typeface="Comic Sans MS"/>
                <a:sym typeface="Zapf Dingbats"/>
              </a:rPr>
              <a:t>|</a:t>
            </a:r>
            <a:r>
              <a:rPr lang="en-US" sz="2800" baseline="-25000" dirty="0">
                <a:latin typeface="Comic Sans MS"/>
                <a:cs typeface="Comic Sans MS"/>
                <a:sym typeface="Zapf Dingbats"/>
              </a:rPr>
              <a:t>α</a:t>
            </a:r>
            <a:r>
              <a:rPr lang="en-US" sz="2800" dirty="0">
                <a:latin typeface="Comic Sans MS"/>
                <a:cs typeface="Comic Sans MS"/>
                <a:sym typeface="Zapf Dingbats"/>
              </a:rPr>
              <a:t> </a:t>
            </a:r>
            <a:r>
              <a:rPr lang="en-US" sz="2800" dirty="0" smtClean="0">
                <a:latin typeface="Comic Sans MS"/>
                <a:cs typeface="Comic Sans MS"/>
                <a:sym typeface="Zapf Dingbats"/>
              </a:rPr>
              <a:t> involve only r </a:t>
            </a:r>
            <a:r>
              <a:rPr lang="en-US" sz="2800" dirty="0" err="1" smtClean="0">
                <a:latin typeface="Comic Sans MS"/>
                <a:cs typeface="Comic Sans MS"/>
                <a:sym typeface="Zapf Dingbats"/>
              </a:rPr>
              <a:t>vars</a:t>
            </a:r>
            <a:endParaRPr lang="en-US" sz="2800" dirty="0" smtClean="0">
              <a:latin typeface="Comic Sans MS"/>
              <a:cs typeface="Comic Sans MS"/>
              <a:sym typeface="Zapf Dingbats"/>
            </a:endParaRPr>
          </a:p>
          <a:p>
            <a:pPr marL="0" indent="0">
              <a:buNone/>
            </a:pPr>
            <a:r>
              <a:rPr lang="en-US" sz="2800" baseline="-25000" dirty="0">
                <a:latin typeface="Comic Sans MS"/>
                <a:cs typeface="Comic Sans MS"/>
                <a:sym typeface="Zapf Dingbats"/>
              </a:rPr>
              <a:t>	</a:t>
            </a:r>
            <a:r>
              <a:rPr lang="en-US" sz="2800" baseline="-25000" dirty="0" smtClean="0">
                <a:latin typeface="Comic Sans MS"/>
                <a:cs typeface="Comic Sans MS"/>
                <a:sym typeface="Zapf Dingbats"/>
              </a:rPr>
              <a:t>		</a:t>
            </a:r>
            <a:r>
              <a:rPr lang="en-US" sz="2800" dirty="0" smtClean="0">
                <a:latin typeface="Comic Sans MS"/>
                <a:cs typeface="Comic Sans MS"/>
                <a:sym typeface="Zapf Dingbats"/>
              </a:rPr>
              <a:t>then so does  </a:t>
            </a:r>
            <a:r>
              <a:rPr lang="en-US" sz="2800" dirty="0">
                <a:latin typeface="Comic Sans MS"/>
                <a:cs typeface="Comic Sans MS"/>
                <a:sym typeface="Wingdings"/>
              </a:rPr>
              <a:t>C</a:t>
            </a:r>
            <a:r>
              <a:rPr lang="en-US" sz="2800" baseline="-25000" dirty="0">
                <a:latin typeface="Comic Sans MS"/>
                <a:cs typeface="Comic Sans MS"/>
                <a:sym typeface="Wingdings"/>
              </a:rPr>
              <a:t>3</a:t>
            </a:r>
            <a:r>
              <a:rPr lang="en-US" sz="2800" dirty="0">
                <a:latin typeface="Comic Sans MS"/>
                <a:cs typeface="Comic Sans MS"/>
                <a:sym typeface="Wingdings"/>
              </a:rPr>
              <a:t>|</a:t>
            </a:r>
            <a:r>
              <a:rPr lang="en-US" sz="2800" baseline="-25000" dirty="0" smtClean="0">
                <a:latin typeface="Comic Sans MS"/>
                <a:cs typeface="Comic Sans MS"/>
                <a:sym typeface="Wingdings"/>
              </a:rPr>
              <a:t>α</a:t>
            </a:r>
          </a:p>
          <a:p>
            <a:pPr marL="0" indent="0">
              <a:buNone/>
            </a:pPr>
            <a:r>
              <a:rPr lang="en-US" sz="2800" baseline="-25000" dirty="0" smtClean="0">
                <a:sym typeface="Wingdings"/>
              </a:rPr>
              <a:t> </a:t>
            </a:r>
            <a:r>
              <a:rPr lang="en-US" sz="2800" dirty="0" smtClean="0">
                <a:sym typeface="Wingdings"/>
              </a:rPr>
              <a:t>   </a:t>
            </a:r>
            <a:endParaRPr lang="en-US" sz="2800" baseline="-25000" dirty="0" smtClean="0">
              <a:sym typeface="Wingdings"/>
            </a:endParaRPr>
          </a:p>
          <a:p>
            <a:pPr marL="0" indent="0">
              <a:buNone/>
            </a:pPr>
            <a:r>
              <a:rPr lang="en-US" baseline="-25000" dirty="0" smtClean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556601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23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6633CC"/>
                </a:solidFill>
                <a:latin typeface="Comic Sans MS"/>
                <a:cs typeface="Comic Sans MS"/>
              </a:rPr>
              <a:t>Proof of Claim (by induction)</a:t>
            </a:r>
            <a:endParaRPr lang="en-US" sz="3600" b="1" dirty="0">
              <a:solidFill>
                <a:srgbClr val="6633CC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2578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Base case </a:t>
            </a:r>
            <a:r>
              <a:rPr lang="en-US" sz="2800" dirty="0" smtClean="0">
                <a:latin typeface="Comic Sans MS"/>
                <a:ea typeface="Zapf Dingbats"/>
                <a:cs typeface="Comic Sans MS"/>
                <a:sym typeface="Zapf Dingbats"/>
              </a:rPr>
              <a:t>✓</a:t>
            </a:r>
            <a:endParaRPr lang="en-US" sz="2800" dirty="0">
              <a:latin typeface="Comic Sans MS"/>
              <a:cs typeface="Comic Sans MS"/>
              <a:sym typeface="Zapf Dingbats"/>
            </a:endParaRPr>
          </a:p>
          <a:p>
            <a:r>
              <a:rPr lang="en-US" sz="2800" dirty="0" smtClean="0">
                <a:latin typeface="Comic Sans MS"/>
                <a:cs typeface="Comic Sans MS"/>
                <a:sym typeface="Zapf Dingbats"/>
              </a:rPr>
              <a:t>Inductive Step: C</a:t>
            </a:r>
            <a:r>
              <a:rPr lang="en-US" sz="2800" baseline="-25000" dirty="0" smtClean="0">
                <a:latin typeface="Comic Sans MS"/>
                <a:cs typeface="Comic Sans MS"/>
                <a:sym typeface="Zapf Dingbats"/>
              </a:rPr>
              <a:t>1</a:t>
            </a:r>
            <a:r>
              <a:rPr lang="en-US" sz="2800" dirty="0" smtClean="0">
                <a:latin typeface="Comic Sans MS"/>
                <a:cs typeface="Comic Sans MS"/>
                <a:sym typeface="Zapf Dingbats"/>
              </a:rPr>
              <a:t>|</a:t>
            </a:r>
            <a:r>
              <a:rPr lang="en-US" sz="2800" baseline="-25000" dirty="0" smtClean="0">
                <a:latin typeface="Lucida Grande"/>
                <a:ea typeface="Lucida Grande"/>
                <a:cs typeface="Lucida Grande"/>
                <a:sym typeface="Zapf Dingbats"/>
              </a:rPr>
              <a:t>α</a:t>
            </a:r>
            <a:r>
              <a:rPr lang="en-US" sz="2800" baseline="-25000" dirty="0" smtClean="0">
                <a:latin typeface="Comic Sans MS"/>
                <a:cs typeface="Comic Sans MS"/>
                <a:sym typeface="Zapf Dingbats"/>
              </a:rPr>
              <a:t>  </a:t>
            </a:r>
            <a:r>
              <a:rPr lang="en-US" sz="2800" dirty="0" smtClean="0">
                <a:latin typeface="Comic Sans MS"/>
                <a:cs typeface="Comic Sans MS"/>
                <a:sym typeface="Zapf Dingbats"/>
              </a:rPr>
              <a:t> and C</a:t>
            </a:r>
            <a:r>
              <a:rPr lang="en-US" sz="2800" baseline="-25000" dirty="0" smtClean="0">
                <a:latin typeface="Comic Sans MS"/>
                <a:cs typeface="Comic Sans MS"/>
                <a:sym typeface="Zapf Dingbats"/>
              </a:rPr>
              <a:t>2</a:t>
            </a:r>
            <a:r>
              <a:rPr lang="en-US" sz="2800" dirty="0" smtClean="0">
                <a:latin typeface="Comic Sans MS"/>
                <a:cs typeface="Comic Sans MS"/>
                <a:sym typeface="Zapf Dingbats"/>
              </a:rPr>
              <a:t>|</a:t>
            </a:r>
            <a:r>
              <a:rPr lang="en-US" sz="2800" baseline="-25000" dirty="0" smtClean="0">
                <a:latin typeface="Lucida Grande"/>
                <a:ea typeface="Lucida Grande"/>
                <a:cs typeface="Lucida Grande"/>
                <a:sym typeface="Zapf Dingbats"/>
              </a:rPr>
              <a:t>α</a:t>
            </a:r>
            <a:r>
              <a:rPr lang="en-US" sz="2800" dirty="0" smtClean="0">
                <a:latin typeface="Comic Sans MS"/>
                <a:cs typeface="Comic Sans MS"/>
                <a:sym typeface="Zapf Dingbats"/>
              </a:rPr>
              <a:t>  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 C</a:t>
            </a:r>
            <a:r>
              <a:rPr lang="en-US" sz="2800" baseline="-25000" dirty="0" smtClean="0">
                <a:latin typeface="Comic Sans MS"/>
                <a:cs typeface="Comic Sans MS"/>
                <a:sym typeface="Wingdings"/>
              </a:rPr>
              <a:t>3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|</a:t>
            </a:r>
            <a:r>
              <a:rPr lang="en-US" sz="2800" baseline="-25000" dirty="0" smtClean="0">
                <a:latin typeface="Lucida Grande"/>
                <a:ea typeface="Lucida Grande"/>
                <a:cs typeface="Lucida Grande"/>
                <a:sym typeface="Wingdings"/>
              </a:rPr>
              <a:t>α</a:t>
            </a:r>
            <a:endParaRPr lang="en-US" sz="2800" baseline="-25000" dirty="0" smtClean="0">
              <a:latin typeface="Comic Sans MS"/>
              <a:cs typeface="Comic Sans MS"/>
              <a:sym typeface="Wingdings"/>
            </a:endParaRPr>
          </a:p>
          <a:p>
            <a:pPr marL="0" indent="0">
              <a:buNone/>
            </a:pPr>
            <a:endParaRPr lang="en-US" sz="2800" baseline="-25000" dirty="0">
              <a:latin typeface="Comic Sans MS"/>
              <a:cs typeface="Comic Sans MS"/>
              <a:sym typeface="Wingdings"/>
            </a:endParaRPr>
          </a:p>
          <a:p>
            <a:pPr marL="0" indent="0">
              <a:buNone/>
            </a:pPr>
            <a:r>
              <a:rPr lang="en-US" sz="2800" baseline="-25000" dirty="0" smtClean="0">
                <a:latin typeface="Comic Sans MS"/>
                <a:cs typeface="Comic Sans MS"/>
                <a:sym typeface="Wingdings"/>
              </a:rPr>
              <a:t>      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Case 3: </a:t>
            </a:r>
            <a:r>
              <a:rPr lang="en-US" sz="2800" dirty="0">
                <a:latin typeface="Comic Sans MS"/>
                <a:cs typeface="Comic Sans MS"/>
                <a:sym typeface="Zapf Dingbats"/>
              </a:rPr>
              <a:t>C</a:t>
            </a:r>
            <a:r>
              <a:rPr lang="en-US" sz="2800" baseline="-25000" dirty="0">
                <a:latin typeface="Comic Sans MS"/>
                <a:cs typeface="Comic Sans MS"/>
                <a:sym typeface="Zapf Dingbats"/>
              </a:rPr>
              <a:t>1</a:t>
            </a:r>
            <a:r>
              <a:rPr lang="en-US" sz="2800" dirty="0" smtClean="0">
                <a:latin typeface="Comic Sans MS"/>
                <a:cs typeface="Comic Sans MS"/>
                <a:sym typeface="Zapf Dingbats"/>
              </a:rPr>
              <a:t>|</a:t>
            </a:r>
            <a:r>
              <a:rPr lang="en-US" sz="2800" baseline="-25000" dirty="0" smtClean="0">
                <a:latin typeface="Lucida Grande"/>
                <a:ea typeface="Lucida Grande"/>
                <a:cs typeface="Lucida Grande"/>
                <a:sym typeface="Zapf Dingbats"/>
              </a:rPr>
              <a:t>α</a:t>
            </a:r>
            <a:r>
              <a:rPr lang="en-US" sz="2800" baseline="-25000" dirty="0" smtClean="0">
                <a:latin typeface="Comic Sans MS"/>
                <a:cs typeface="Comic Sans MS"/>
                <a:sym typeface="Zapf Dingbats"/>
              </a:rPr>
              <a:t>  </a:t>
            </a:r>
            <a:r>
              <a:rPr lang="en-US" sz="2800" dirty="0" smtClean="0">
                <a:latin typeface="Comic Sans MS"/>
                <a:cs typeface="Comic Sans MS"/>
                <a:sym typeface="Zapf Dingbats"/>
              </a:rPr>
              <a:t>has only q </a:t>
            </a:r>
            <a:r>
              <a:rPr lang="en-US" sz="2800" dirty="0" err="1" smtClean="0">
                <a:latin typeface="Comic Sans MS"/>
                <a:cs typeface="Comic Sans MS"/>
                <a:sym typeface="Zapf Dingbats"/>
              </a:rPr>
              <a:t>vars</a:t>
            </a:r>
            <a:r>
              <a:rPr lang="en-US" sz="2800" dirty="0" smtClean="0">
                <a:latin typeface="Comic Sans MS"/>
                <a:cs typeface="Comic Sans MS"/>
                <a:sym typeface="Zapf Dingbats"/>
              </a:rPr>
              <a:t>,  </a:t>
            </a:r>
            <a:r>
              <a:rPr lang="en-US" sz="2800" dirty="0">
                <a:latin typeface="Comic Sans MS"/>
                <a:cs typeface="Comic Sans MS"/>
                <a:sym typeface="Zapf Dingbats"/>
              </a:rPr>
              <a:t>C</a:t>
            </a:r>
            <a:r>
              <a:rPr lang="en-US" sz="2800" baseline="-25000" dirty="0">
                <a:latin typeface="Comic Sans MS"/>
                <a:cs typeface="Comic Sans MS"/>
                <a:sym typeface="Zapf Dingbats"/>
              </a:rPr>
              <a:t>2</a:t>
            </a:r>
            <a:r>
              <a:rPr lang="en-US" sz="2800" dirty="0" smtClean="0">
                <a:latin typeface="Comic Sans MS"/>
                <a:cs typeface="Comic Sans MS"/>
                <a:sym typeface="Zapf Dingbats"/>
              </a:rPr>
              <a:t>|</a:t>
            </a:r>
            <a:r>
              <a:rPr lang="en-US" sz="2800" baseline="-25000" dirty="0" smtClean="0">
                <a:latin typeface="Lucida Grande"/>
                <a:ea typeface="Lucida Grande"/>
                <a:cs typeface="Lucida Grande"/>
                <a:sym typeface="Zapf Dingbats"/>
              </a:rPr>
              <a:t>α</a:t>
            </a:r>
            <a:r>
              <a:rPr lang="en-US" sz="2800" dirty="0" smtClean="0">
                <a:latin typeface="Comic Sans MS"/>
                <a:cs typeface="Comic Sans MS"/>
                <a:sym typeface="Zapf Dingbats"/>
              </a:rPr>
              <a:t>  only r </a:t>
            </a:r>
            <a:r>
              <a:rPr lang="en-US" sz="2800" dirty="0" err="1" smtClean="0">
                <a:latin typeface="Comic Sans MS"/>
                <a:cs typeface="Comic Sans MS"/>
                <a:sym typeface="Zapf Dingbats"/>
              </a:rPr>
              <a:t>vars</a:t>
            </a:r>
            <a:endParaRPr lang="en-US" sz="2800" dirty="0" smtClean="0">
              <a:latin typeface="Comic Sans MS"/>
              <a:cs typeface="Comic Sans MS"/>
              <a:sym typeface="Zapf Dingbats"/>
            </a:endParaRPr>
          </a:p>
          <a:p>
            <a:pPr marL="0" indent="0">
              <a:buNone/>
            </a:pPr>
            <a:r>
              <a:rPr lang="en-US" sz="2800" baseline="-25000" dirty="0">
                <a:latin typeface="Comic Sans MS"/>
                <a:cs typeface="Comic Sans MS"/>
                <a:sym typeface="Zapf Dingbats"/>
              </a:rPr>
              <a:t>	</a:t>
            </a:r>
            <a:r>
              <a:rPr lang="en-US" sz="2800" baseline="-25000" dirty="0" smtClean="0">
                <a:latin typeface="Comic Sans MS"/>
                <a:cs typeface="Comic Sans MS"/>
                <a:sym typeface="Zapf Dingbats"/>
              </a:rPr>
              <a:t>	</a:t>
            </a:r>
            <a:r>
              <a:rPr lang="en-US" sz="2800" dirty="0" smtClean="0">
                <a:latin typeface="Comic Sans MS"/>
                <a:cs typeface="Comic Sans MS"/>
                <a:sym typeface="Zapf Dingbats"/>
              </a:rPr>
              <a:t>Then  C</a:t>
            </a:r>
            <a:r>
              <a:rPr lang="en-US" sz="2800" baseline="-25000" dirty="0" smtClean="0">
                <a:latin typeface="Comic Sans MS"/>
                <a:cs typeface="Comic Sans MS"/>
                <a:sym typeface="Zapf Dingbats"/>
              </a:rPr>
              <a:t>3</a:t>
            </a:r>
            <a:r>
              <a:rPr lang="en-US" sz="2800" dirty="0" smtClean="0">
                <a:latin typeface="Comic Sans MS"/>
                <a:cs typeface="Comic Sans MS"/>
                <a:sym typeface="Zapf Dingbats"/>
              </a:rPr>
              <a:t> obtained from C</a:t>
            </a:r>
            <a:r>
              <a:rPr lang="en-US" sz="2800" baseline="-25000" dirty="0" smtClean="0">
                <a:latin typeface="Comic Sans MS"/>
                <a:cs typeface="Comic Sans MS"/>
                <a:sym typeface="Zapf Dingbats"/>
              </a:rPr>
              <a:t>1</a:t>
            </a:r>
            <a:r>
              <a:rPr lang="en-US" sz="2800" dirty="0" smtClean="0">
                <a:latin typeface="Comic Sans MS"/>
                <a:cs typeface="Comic Sans MS"/>
                <a:sym typeface="Zapf Dingbats"/>
              </a:rPr>
              <a:t>, C</a:t>
            </a:r>
            <a:r>
              <a:rPr lang="en-US" sz="2800" baseline="-25000" dirty="0" smtClean="0">
                <a:latin typeface="Comic Sans MS"/>
                <a:cs typeface="Comic Sans MS"/>
                <a:sym typeface="Zapf Dingbats"/>
              </a:rPr>
              <a:t>2</a:t>
            </a:r>
            <a:r>
              <a:rPr lang="en-US" sz="2800" dirty="0" smtClean="0">
                <a:latin typeface="Comic Sans MS"/>
                <a:cs typeface="Comic Sans MS"/>
                <a:sym typeface="Zapf Dingbats"/>
              </a:rPr>
              <a:t> by cutting on  	a p variable. Suppose p</a:t>
            </a:r>
            <a:r>
              <a:rPr lang="en-US" sz="2800" baseline="-25000" dirty="0" smtClean="0">
                <a:latin typeface="Comic Sans MS"/>
                <a:cs typeface="Comic Sans MS"/>
                <a:sym typeface="Zapf Dingbats"/>
              </a:rPr>
              <a:t>1 </a:t>
            </a:r>
            <a:r>
              <a:rPr lang="en-US" sz="2800" baseline="-25000" dirty="0">
                <a:latin typeface="Comic Sans MS"/>
                <a:cs typeface="Comic Sans MS"/>
                <a:sym typeface="Zapf Dingbats"/>
              </a:rPr>
              <a:t> </a:t>
            </a:r>
            <a:r>
              <a:rPr lang="en-US" sz="2800" dirty="0" smtClean="0">
                <a:latin typeface="Comic Sans MS"/>
                <a:cs typeface="Comic Sans MS"/>
                <a:sym typeface="Zapf Dingbats"/>
              </a:rPr>
              <a:t>is in C</a:t>
            </a:r>
            <a:r>
              <a:rPr lang="en-US" sz="2800" baseline="-25000" dirty="0" smtClean="0">
                <a:latin typeface="Comic Sans MS"/>
                <a:cs typeface="Comic Sans MS"/>
                <a:sym typeface="Zapf Dingbats"/>
              </a:rPr>
              <a:t>1</a:t>
            </a:r>
            <a:r>
              <a:rPr lang="en-US" sz="2800" dirty="0" smtClean="0">
                <a:latin typeface="Comic Sans MS"/>
                <a:cs typeface="Comic Sans MS"/>
                <a:sym typeface="Zapf Dingbats"/>
              </a:rPr>
              <a:t> and ~p</a:t>
            </a:r>
            <a:r>
              <a:rPr lang="en-US" sz="2800" baseline="-25000" dirty="0" smtClean="0">
                <a:latin typeface="Comic Sans MS"/>
                <a:cs typeface="Comic Sans MS"/>
                <a:sym typeface="Zapf Dingbats"/>
              </a:rPr>
              <a:t>1</a:t>
            </a:r>
            <a:r>
              <a:rPr lang="en-US" sz="2800" dirty="0" smtClean="0">
                <a:latin typeface="Comic Sans MS"/>
                <a:cs typeface="Comic Sans MS"/>
                <a:sym typeface="Zapf Dingbats"/>
              </a:rPr>
              <a:t> in C</a:t>
            </a:r>
            <a:r>
              <a:rPr lang="en-US" sz="2800" baseline="-25000" dirty="0" smtClean="0">
                <a:latin typeface="Comic Sans MS"/>
                <a:cs typeface="Comic Sans MS"/>
                <a:sym typeface="Zapf Dingbats"/>
              </a:rPr>
              <a:t>2</a:t>
            </a:r>
            <a:endParaRPr lang="en-US" sz="2800" dirty="0" smtClean="0">
              <a:latin typeface="Comic Sans MS"/>
              <a:cs typeface="Comic Sans MS"/>
              <a:sym typeface="Zapf Dingbats"/>
            </a:endParaRPr>
          </a:p>
          <a:p>
            <a:pPr marL="0" indent="0">
              <a:buNone/>
            </a:pPr>
            <a:r>
              <a:rPr lang="en-US" sz="2800" baseline="-25000" dirty="0">
                <a:latin typeface="Comic Sans MS"/>
                <a:cs typeface="Comic Sans MS"/>
                <a:sym typeface="Zapf Dingbats"/>
              </a:rPr>
              <a:t>	</a:t>
            </a:r>
            <a:r>
              <a:rPr lang="en-US" sz="2800" baseline="-25000" dirty="0" smtClean="0">
                <a:latin typeface="Comic Sans MS"/>
                <a:cs typeface="Comic Sans MS"/>
                <a:sym typeface="Zapf Dingbats"/>
              </a:rPr>
              <a:t>		</a:t>
            </a:r>
          </a:p>
          <a:p>
            <a:pPr marL="0" indent="0">
              <a:buNone/>
            </a:pPr>
            <a:r>
              <a:rPr lang="en-US" sz="2800" baseline="-25000" dirty="0">
                <a:latin typeface="Comic Sans MS"/>
                <a:cs typeface="Comic Sans MS"/>
                <a:sym typeface="Zapf Dingbats"/>
              </a:rPr>
              <a:t>	</a:t>
            </a:r>
            <a:r>
              <a:rPr lang="en-US" sz="2800" dirty="0" smtClean="0">
                <a:latin typeface="Comic Sans MS"/>
                <a:cs typeface="Comic Sans MS"/>
                <a:sym typeface="Zapf Dingbats"/>
              </a:rPr>
              <a:t>If </a:t>
            </a:r>
            <a:r>
              <a:rPr lang="en-US" sz="2800" dirty="0" smtClean="0">
                <a:latin typeface="Lucida Grande"/>
                <a:ea typeface="Lucida Grande"/>
                <a:cs typeface="Lucida Grande"/>
                <a:sym typeface="Zapf Dingbats"/>
              </a:rPr>
              <a:t>α(p</a:t>
            </a:r>
            <a:r>
              <a:rPr lang="en-US" sz="2800" baseline="-25000" dirty="0" smtClean="0">
                <a:latin typeface="Lucida Grande"/>
                <a:ea typeface="Lucida Grande"/>
                <a:cs typeface="Lucida Grande"/>
                <a:sym typeface="Zapf Dingbats"/>
              </a:rPr>
              <a:t>1</a:t>
            </a:r>
            <a:r>
              <a:rPr lang="en-US" sz="2800" dirty="0" smtClean="0">
                <a:latin typeface="Lucida Grande"/>
                <a:ea typeface="Lucida Grande"/>
                <a:cs typeface="Lucida Grande"/>
                <a:sym typeface="Zapf Dingbats"/>
              </a:rPr>
              <a:t>)=1, </a:t>
            </a:r>
            <a:r>
              <a:rPr lang="en-US" sz="2800" dirty="0" smtClean="0">
                <a:latin typeface="Comic Sans MS"/>
                <a:ea typeface="Lucida Grande"/>
                <a:cs typeface="Comic Sans MS"/>
                <a:sym typeface="Zapf Dingbats"/>
              </a:rPr>
              <a:t>replace</a:t>
            </a:r>
            <a:r>
              <a:rPr lang="en-US" sz="2800" dirty="0" smtClean="0">
                <a:latin typeface="Lucida Grande"/>
                <a:ea typeface="Lucida Grande"/>
                <a:cs typeface="Lucida Grande"/>
                <a:sym typeface="Zapf Dingbats"/>
              </a:rPr>
              <a:t> C</a:t>
            </a:r>
            <a:r>
              <a:rPr lang="en-US" sz="2800" baseline="-25000" dirty="0" smtClean="0">
                <a:latin typeface="Lucida Grande"/>
                <a:ea typeface="Lucida Grande"/>
                <a:cs typeface="Lucida Grande"/>
                <a:sym typeface="Zapf Dingbats"/>
              </a:rPr>
              <a:t>3</a:t>
            </a:r>
            <a:r>
              <a:rPr lang="en-US" sz="2800" dirty="0" smtClean="0">
                <a:latin typeface="Lucida Grande"/>
                <a:ea typeface="Lucida Grande"/>
                <a:cs typeface="Lucida Grande"/>
                <a:sym typeface="Zapf Dingbats"/>
              </a:rPr>
              <a:t>|</a:t>
            </a:r>
            <a:r>
              <a:rPr lang="en-US" sz="2800" baseline="-25000" dirty="0" smtClean="0">
                <a:latin typeface="Lucida Grande"/>
                <a:ea typeface="Lucida Grande"/>
                <a:cs typeface="Lucida Grande"/>
                <a:sym typeface="Zapf Dingbats"/>
              </a:rPr>
              <a:t>α</a:t>
            </a:r>
            <a:r>
              <a:rPr lang="en-US" sz="2800" dirty="0" smtClean="0">
                <a:latin typeface="Lucida Grande"/>
                <a:ea typeface="Lucida Grande"/>
                <a:cs typeface="Lucida Grande"/>
                <a:sym typeface="Zapf Dingbats"/>
              </a:rPr>
              <a:t> </a:t>
            </a:r>
            <a:r>
              <a:rPr lang="en-US" sz="2800" dirty="0" smtClean="0">
                <a:latin typeface="Comic Sans MS"/>
                <a:ea typeface="Lucida Grande"/>
                <a:cs typeface="Comic Sans MS"/>
                <a:sym typeface="Zapf Dingbats"/>
              </a:rPr>
              <a:t>by</a:t>
            </a:r>
            <a:r>
              <a:rPr lang="en-US" sz="2800" dirty="0" smtClean="0">
                <a:latin typeface="Lucida Grande"/>
                <a:ea typeface="Lucida Grande"/>
                <a:cs typeface="Lucida Grande"/>
                <a:sym typeface="Zapf Dingbats"/>
              </a:rPr>
              <a:t> C</a:t>
            </a:r>
            <a:r>
              <a:rPr lang="en-US" sz="2800" baseline="-25000" dirty="0" smtClean="0">
                <a:latin typeface="Lucida Grande"/>
                <a:ea typeface="Lucida Grande"/>
                <a:cs typeface="Lucida Grande"/>
                <a:sym typeface="Zapf Dingbats"/>
              </a:rPr>
              <a:t>2</a:t>
            </a:r>
            <a:r>
              <a:rPr lang="en-US" sz="2800" dirty="0" smtClean="0">
                <a:latin typeface="Lucida Grande"/>
                <a:ea typeface="Lucida Grande"/>
                <a:cs typeface="Lucida Grande"/>
                <a:sym typeface="Zapf Dingbats"/>
              </a:rPr>
              <a:t>|</a:t>
            </a:r>
            <a:r>
              <a:rPr lang="en-US" sz="2800" baseline="-25000" dirty="0" smtClean="0">
                <a:latin typeface="Lucida Grande"/>
                <a:ea typeface="Lucida Grande"/>
                <a:cs typeface="Lucida Grande"/>
                <a:sym typeface="Zapf Dingbats"/>
              </a:rPr>
              <a:t>α</a:t>
            </a:r>
          </a:p>
          <a:p>
            <a:pPr marL="0" indent="0">
              <a:buNone/>
            </a:pPr>
            <a:r>
              <a:rPr lang="en-US" sz="2800" dirty="0">
                <a:latin typeface="Lucida Grande"/>
                <a:ea typeface="Lucida Grande"/>
                <a:cs typeface="Lucida Grande"/>
                <a:sym typeface="Zapf Dingbats"/>
              </a:rPr>
              <a:t>	</a:t>
            </a:r>
            <a:r>
              <a:rPr lang="en-US" sz="2800" dirty="0" smtClean="0">
                <a:latin typeface="Lucida Grande"/>
                <a:ea typeface="Lucida Grande"/>
                <a:cs typeface="Lucida Grande"/>
                <a:sym typeface="Zapf Dingbats"/>
              </a:rPr>
              <a:t> </a:t>
            </a:r>
            <a:r>
              <a:rPr lang="en-US" sz="2800" dirty="0" smtClean="0">
                <a:latin typeface="Comic Sans MS"/>
                <a:ea typeface="Lucida Grande"/>
                <a:cs typeface="Comic Sans MS"/>
                <a:sym typeface="Zapf Dingbats"/>
              </a:rPr>
              <a:t>since</a:t>
            </a:r>
            <a:r>
              <a:rPr lang="en-US" sz="2800" dirty="0" smtClean="0">
                <a:latin typeface="Lucida Grande"/>
                <a:ea typeface="Lucida Grande"/>
                <a:cs typeface="Lucida Grande"/>
                <a:sym typeface="Zapf Dingbats"/>
              </a:rPr>
              <a:t> C</a:t>
            </a:r>
            <a:r>
              <a:rPr lang="en-US" sz="2800" baseline="-25000" dirty="0" smtClean="0">
                <a:latin typeface="Lucida Grande"/>
                <a:ea typeface="Lucida Grande"/>
                <a:cs typeface="Lucida Grande"/>
                <a:sym typeface="Zapf Dingbats"/>
              </a:rPr>
              <a:t>3</a:t>
            </a:r>
            <a:r>
              <a:rPr lang="en-US" sz="2800" dirty="0">
                <a:latin typeface="Lucida Grande"/>
                <a:ea typeface="Lucida Grande"/>
                <a:cs typeface="Lucida Grande"/>
                <a:sym typeface="Zapf Dingbats"/>
              </a:rPr>
              <a:t>|</a:t>
            </a:r>
            <a:r>
              <a:rPr lang="en-US" sz="2800" baseline="-25000" dirty="0">
                <a:latin typeface="Lucida Grande"/>
                <a:ea typeface="Lucida Grande"/>
                <a:cs typeface="Lucida Grande"/>
                <a:sym typeface="Zapf Dingbats"/>
              </a:rPr>
              <a:t>α</a:t>
            </a:r>
            <a:r>
              <a:rPr lang="en-US" sz="2800" dirty="0">
                <a:latin typeface="Lucida Grande"/>
                <a:ea typeface="Lucida Grande"/>
                <a:cs typeface="Lucida Grande"/>
                <a:sym typeface="Zapf Dingbats"/>
              </a:rPr>
              <a:t> </a:t>
            </a:r>
            <a:r>
              <a:rPr lang="en-US" sz="2800" dirty="0" smtClean="0">
                <a:latin typeface="Comic Sans MS"/>
                <a:ea typeface="Lucida Grande"/>
                <a:cs typeface="Comic Sans MS"/>
                <a:sym typeface="Zapf Dingbats"/>
              </a:rPr>
              <a:t>contains</a:t>
            </a:r>
            <a:r>
              <a:rPr lang="en-US" sz="2800" dirty="0" smtClean="0">
                <a:latin typeface="Lucida Grande"/>
                <a:ea typeface="Lucida Grande"/>
                <a:cs typeface="Lucida Grande"/>
                <a:sym typeface="Zapf Dingbats"/>
              </a:rPr>
              <a:t> </a:t>
            </a:r>
            <a:r>
              <a:rPr lang="en-US" sz="2800" dirty="0">
                <a:latin typeface="Lucida Grande"/>
                <a:ea typeface="Lucida Grande"/>
                <a:cs typeface="Lucida Grande"/>
                <a:sym typeface="Zapf Dingbats"/>
              </a:rPr>
              <a:t>C</a:t>
            </a:r>
            <a:r>
              <a:rPr lang="en-US" sz="2800" baseline="-25000" dirty="0">
                <a:latin typeface="Lucida Grande"/>
                <a:ea typeface="Lucida Grande"/>
                <a:cs typeface="Lucida Grande"/>
                <a:sym typeface="Zapf Dingbats"/>
              </a:rPr>
              <a:t>2</a:t>
            </a:r>
            <a:r>
              <a:rPr lang="en-US" sz="2800" dirty="0">
                <a:latin typeface="Lucida Grande"/>
                <a:ea typeface="Lucida Grande"/>
                <a:cs typeface="Lucida Grande"/>
                <a:sym typeface="Zapf Dingbats"/>
              </a:rPr>
              <a:t>|</a:t>
            </a:r>
            <a:r>
              <a:rPr lang="en-US" sz="2800" baseline="-25000" dirty="0" smtClean="0">
                <a:latin typeface="Lucida Grande"/>
                <a:ea typeface="Lucida Grande"/>
                <a:cs typeface="Lucida Grande"/>
                <a:sym typeface="Zapf Dingbats"/>
              </a:rPr>
              <a:t>α</a:t>
            </a:r>
            <a:r>
              <a:rPr lang="en-US" sz="2800" dirty="0" smtClean="0">
                <a:latin typeface="Lucida Grande"/>
                <a:ea typeface="Lucida Grande"/>
                <a:cs typeface="Lucida Grande"/>
                <a:sym typeface="Zapf Dingbats"/>
              </a:rPr>
              <a:t>, </a:t>
            </a:r>
            <a:r>
              <a:rPr lang="en-US" sz="2800" dirty="0" smtClean="0">
                <a:latin typeface="Comic Sans MS"/>
                <a:ea typeface="Lucida Grande"/>
                <a:cs typeface="Comic Sans MS"/>
                <a:sym typeface="Zapf Dingbats"/>
              </a:rPr>
              <a:t>it is still a refutation</a:t>
            </a:r>
            <a:endParaRPr lang="en-US" sz="2800" dirty="0">
              <a:latin typeface="Comic Sans MS"/>
              <a:ea typeface="Lucida Grande"/>
              <a:cs typeface="Comic Sans MS"/>
              <a:sym typeface="Zapf Dingbats"/>
            </a:endParaRPr>
          </a:p>
          <a:p>
            <a:pPr marL="0" indent="0">
              <a:buNone/>
            </a:pPr>
            <a:endParaRPr lang="en-US" sz="2800" dirty="0" smtClean="0">
              <a:latin typeface="Lucida Grande"/>
              <a:ea typeface="Lucida Grande"/>
              <a:cs typeface="Lucida Grande"/>
              <a:sym typeface="Zapf Dingbats"/>
            </a:endParaRPr>
          </a:p>
          <a:p>
            <a:pPr marL="0" indent="0">
              <a:buNone/>
            </a:pPr>
            <a:r>
              <a:rPr lang="en-US" sz="2800" dirty="0">
                <a:latin typeface="Lucida Grande"/>
                <a:ea typeface="Lucida Grande"/>
                <a:cs typeface="Lucida Grande"/>
                <a:sym typeface="Zapf Dingbats"/>
              </a:rPr>
              <a:t>	</a:t>
            </a:r>
            <a:r>
              <a:rPr lang="en-US" sz="2800" dirty="0" smtClean="0">
                <a:latin typeface="Comic Sans MS"/>
                <a:cs typeface="Comic Sans MS"/>
                <a:sym typeface="Zapf Dingbats"/>
              </a:rPr>
              <a:t>If </a:t>
            </a:r>
            <a:r>
              <a:rPr lang="en-US" sz="2800" dirty="0">
                <a:latin typeface="Lucida Grande"/>
                <a:ea typeface="Lucida Grande"/>
                <a:cs typeface="Lucida Grande"/>
                <a:sym typeface="Zapf Dingbats"/>
              </a:rPr>
              <a:t>α(p</a:t>
            </a:r>
            <a:r>
              <a:rPr lang="en-US" sz="2800" baseline="-25000" dirty="0">
                <a:latin typeface="Lucida Grande"/>
                <a:ea typeface="Lucida Grande"/>
                <a:cs typeface="Lucida Grande"/>
                <a:sym typeface="Zapf Dingbats"/>
              </a:rPr>
              <a:t>1</a:t>
            </a:r>
            <a:r>
              <a:rPr lang="en-US" sz="2800" dirty="0">
                <a:latin typeface="Lucida Grande"/>
                <a:ea typeface="Lucida Grande"/>
                <a:cs typeface="Lucida Grande"/>
                <a:sym typeface="Zapf Dingbats"/>
              </a:rPr>
              <a:t>)=1</a:t>
            </a:r>
            <a:r>
              <a:rPr lang="en-US" sz="2800" dirty="0">
                <a:latin typeface="Comic Sans MS"/>
                <a:ea typeface="Lucida Grande"/>
                <a:cs typeface="Comic Sans MS"/>
                <a:sym typeface="Zapf Dingbats"/>
              </a:rPr>
              <a:t>, replace </a:t>
            </a:r>
            <a:r>
              <a:rPr lang="en-US" sz="2800" dirty="0">
                <a:latin typeface="Lucida Grande"/>
                <a:ea typeface="Lucida Grande"/>
                <a:cs typeface="Lucida Grande"/>
                <a:sym typeface="Zapf Dingbats"/>
              </a:rPr>
              <a:t>C</a:t>
            </a:r>
            <a:r>
              <a:rPr lang="en-US" sz="2800" baseline="-25000" dirty="0">
                <a:latin typeface="Lucida Grande"/>
                <a:ea typeface="Lucida Grande"/>
                <a:cs typeface="Lucida Grande"/>
                <a:sym typeface="Zapf Dingbats"/>
              </a:rPr>
              <a:t>3</a:t>
            </a:r>
            <a:r>
              <a:rPr lang="en-US" sz="2800" dirty="0">
                <a:latin typeface="Lucida Grande"/>
                <a:ea typeface="Lucida Grande"/>
                <a:cs typeface="Lucida Grande"/>
                <a:sym typeface="Zapf Dingbats"/>
              </a:rPr>
              <a:t>|</a:t>
            </a:r>
            <a:r>
              <a:rPr lang="en-US" sz="2800" baseline="-25000" dirty="0">
                <a:latin typeface="Lucida Grande"/>
                <a:ea typeface="Lucida Grande"/>
                <a:cs typeface="Lucida Grande"/>
                <a:sym typeface="Zapf Dingbats"/>
              </a:rPr>
              <a:t>α</a:t>
            </a:r>
            <a:r>
              <a:rPr lang="en-US" sz="2800" dirty="0">
                <a:latin typeface="Lucida Grande"/>
                <a:ea typeface="Lucida Grande"/>
                <a:cs typeface="Lucida Grande"/>
                <a:sym typeface="Zapf Dingbats"/>
              </a:rPr>
              <a:t> </a:t>
            </a:r>
            <a:r>
              <a:rPr lang="en-US" sz="2800" dirty="0">
                <a:latin typeface="Comic Sans MS"/>
                <a:ea typeface="Lucida Grande"/>
                <a:cs typeface="Comic Sans MS"/>
                <a:sym typeface="Zapf Dingbats"/>
              </a:rPr>
              <a:t>by</a:t>
            </a:r>
            <a:r>
              <a:rPr lang="en-US" sz="2800" dirty="0">
                <a:latin typeface="Lucida Grande"/>
                <a:ea typeface="Lucida Grande"/>
                <a:cs typeface="Lucida Grande"/>
                <a:sym typeface="Zapf Dingbats"/>
              </a:rPr>
              <a:t> </a:t>
            </a:r>
            <a:r>
              <a:rPr lang="en-US" sz="2800" dirty="0" smtClean="0">
                <a:latin typeface="Lucida Grande"/>
                <a:ea typeface="Lucida Grande"/>
                <a:cs typeface="Lucida Grande"/>
                <a:sym typeface="Zapf Dingbats"/>
              </a:rPr>
              <a:t>C</a:t>
            </a:r>
            <a:r>
              <a:rPr lang="en-US" sz="2800" baseline="-25000" dirty="0" smtClean="0">
                <a:latin typeface="Lucida Grande"/>
                <a:ea typeface="Lucida Grande"/>
                <a:cs typeface="Lucida Grande"/>
                <a:sym typeface="Zapf Dingbats"/>
              </a:rPr>
              <a:t>1</a:t>
            </a:r>
            <a:r>
              <a:rPr lang="en-US" sz="2800" dirty="0" smtClean="0">
                <a:latin typeface="Lucida Grande"/>
                <a:ea typeface="Lucida Grande"/>
                <a:cs typeface="Lucida Grande"/>
                <a:sym typeface="Zapf Dingbats"/>
              </a:rPr>
              <a:t>|</a:t>
            </a:r>
            <a:r>
              <a:rPr lang="en-US" sz="2800" baseline="-25000" dirty="0" smtClean="0">
                <a:latin typeface="Lucida Grande"/>
                <a:ea typeface="Lucida Grande"/>
                <a:cs typeface="Lucida Grande"/>
                <a:sym typeface="Zapf Dingbats"/>
              </a:rPr>
              <a:t>α</a:t>
            </a:r>
          </a:p>
          <a:p>
            <a:pPr marL="0" indent="0">
              <a:buNone/>
            </a:pPr>
            <a:r>
              <a:rPr lang="en-US" sz="2800" dirty="0">
                <a:latin typeface="Lucida Grande"/>
                <a:ea typeface="Lucida Grande"/>
                <a:cs typeface="Lucida Grande"/>
                <a:sym typeface="Zapf Dingbats"/>
              </a:rPr>
              <a:t>	</a:t>
            </a:r>
            <a:r>
              <a:rPr lang="en-US" sz="2800" dirty="0">
                <a:latin typeface="Comic Sans MS"/>
                <a:ea typeface="Lucida Grande"/>
                <a:cs typeface="Comic Sans MS"/>
                <a:sym typeface="Zapf Dingbats"/>
              </a:rPr>
              <a:t>since </a:t>
            </a:r>
            <a:r>
              <a:rPr lang="en-US" sz="2800" dirty="0">
                <a:latin typeface="Lucida Grande"/>
                <a:ea typeface="Lucida Grande"/>
                <a:cs typeface="Lucida Grande"/>
                <a:sym typeface="Zapf Dingbats"/>
              </a:rPr>
              <a:t>C</a:t>
            </a:r>
            <a:r>
              <a:rPr lang="en-US" sz="2800" baseline="-25000" dirty="0">
                <a:latin typeface="Lucida Grande"/>
                <a:ea typeface="Lucida Grande"/>
                <a:cs typeface="Lucida Grande"/>
                <a:sym typeface="Zapf Dingbats"/>
              </a:rPr>
              <a:t>3</a:t>
            </a:r>
            <a:r>
              <a:rPr lang="en-US" sz="2800" dirty="0">
                <a:latin typeface="Lucida Grande"/>
                <a:ea typeface="Lucida Grande"/>
                <a:cs typeface="Lucida Grande"/>
                <a:sym typeface="Zapf Dingbats"/>
              </a:rPr>
              <a:t>|</a:t>
            </a:r>
            <a:r>
              <a:rPr lang="en-US" sz="2800" baseline="-25000" dirty="0">
                <a:latin typeface="Lucida Grande"/>
                <a:ea typeface="Lucida Grande"/>
                <a:cs typeface="Lucida Grande"/>
                <a:sym typeface="Zapf Dingbats"/>
              </a:rPr>
              <a:t>α</a:t>
            </a:r>
            <a:r>
              <a:rPr lang="en-US" sz="2800" dirty="0">
                <a:latin typeface="Lucida Grande"/>
                <a:ea typeface="Lucida Grande"/>
                <a:cs typeface="Lucida Grande"/>
                <a:sym typeface="Zapf Dingbats"/>
              </a:rPr>
              <a:t> </a:t>
            </a:r>
            <a:r>
              <a:rPr lang="en-US" sz="2800" dirty="0">
                <a:latin typeface="Comic Sans MS"/>
                <a:ea typeface="Lucida Grande"/>
                <a:cs typeface="Comic Sans MS"/>
                <a:sym typeface="Zapf Dingbats"/>
              </a:rPr>
              <a:t>contains</a:t>
            </a:r>
            <a:r>
              <a:rPr lang="en-US" sz="2800" dirty="0">
                <a:latin typeface="Lucida Grande"/>
                <a:ea typeface="Lucida Grande"/>
                <a:cs typeface="Lucida Grande"/>
                <a:sym typeface="Zapf Dingbats"/>
              </a:rPr>
              <a:t> </a:t>
            </a:r>
            <a:r>
              <a:rPr lang="en-US" sz="2800" dirty="0" smtClean="0">
                <a:latin typeface="Lucida Grande"/>
                <a:ea typeface="Lucida Grande"/>
                <a:cs typeface="Lucida Grande"/>
                <a:sym typeface="Zapf Dingbats"/>
              </a:rPr>
              <a:t>C</a:t>
            </a:r>
            <a:r>
              <a:rPr lang="en-US" sz="2800" baseline="-25000" dirty="0" smtClean="0">
                <a:latin typeface="Lucida Grande"/>
                <a:ea typeface="Lucida Grande"/>
                <a:cs typeface="Lucida Grande"/>
                <a:sym typeface="Zapf Dingbats"/>
              </a:rPr>
              <a:t>1</a:t>
            </a:r>
            <a:r>
              <a:rPr lang="en-US" sz="2800" dirty="0" smtClean="0">
                <a:latin typeface="Lucida Grande"/>
                <a:ea typeface="Lucida Grande"/>
                <a:cs typeface="Lucida Grande"/>
                <a:sym typeface="Zapf Dingbats"/>
              </a:rPr>
              <a:t>|</a:t>
            </a:r>
            <a:r>
              <a:rPr lang="en-US" sz="2800" baseline="-25000" dirty="0">
                <a:latin typeface="Lucida Grande"/>
                <a:ea typeface="Lucida Grande"/>
                <a:cs typeface="Lucida Grande"/>
                <a:sym typeface="Zapf Dingbats"/>
              </a:rPr>
              <a:t>α</a:t>
            </a:r>
            <a:r>
              <a:rPr lang="en-US" sz="2800" dirty="0">
                <a:latin typeface="Lucida Grande"/>
                <a:ea typeface="Lucida Grande"/>
                <a:cs typeface="Lucida Grande"/>
                <a:sym typeface="Zapf Dingbats"/>
              </a:rPr>
              <a:t>, </a:t>
            </a:r>
            <a:r>
              <a:rPr lang="en-US" sz="2800" dirty="0">
                <a:latin typeface="Comic Sans MS"/>
                <a:ea typeface="Lucida Grande"/>
                <a:cs typeface="Comic Sans MS"/>
                <a:sym typeface="Zapf Dingbats"/>
              </a:rPr>
              <a:t>it is still a refutation</a:t>
            </a:r>
            <a:endParaRPr lang="en-US" sz="2800" dirty="0" smtClean="0">
              <a:latin typeface="Comic Sans MS"/>
              <a:ea typeface="Lucida Grande"/>
              <a:cs typeface="Comic Sans MS"/>
              <a:sym typeface="Zapf Dingbats"/>
            </a:endParaRPr>
          </a:p>
          <a:p>
            <a:pPr marL="0" indent="0">
              <a:buNone/>
            </a:pPr>
            <a:r>
              <a:rPr lang="en-US" sz="2800" baseline="-25000" dirty="0">
                <a:latin typeface="Comic Sans MS"/>
                <a:ea typeface="Lucida Grande"/>
                <a:cs typeface="Comic Sans MS"/>
                <a:sym typeface="Zapf Dingbats"/>
              </a:rPr>
              <a:t>	</a:t>
            </a:r>
            <a:r>
              <a:rPr lang="en-US" sz="2800" baseline="-25000" dirty="0" smtClean="0">
                <a:latin typeface="Comic Sans MS"/>
                <a:ea typeface="Lucida Grande"/>
                <a:cs typeface="Comic Sans MS"/>
                <a:sym typeface="Zapf Dingbats"/>
              </a:rPr>
              <a:t>		</a:t>
            </a:r>
            <a:endParaRPr lang="en-US" sz="2800" baseline="-25000" dirty="0" smtClean="0">
              <a:latin typeface="Comic Sans MS"/>
              <a:cs typeface="Comic Sans MS"/>
              <a:sym typeface="Wingdings"/>
            </a:endParaRPr>
          </a:p>
          <a:p>
            <a:pPr marL="0" indent="0">
              <a:buNone/>
            </a:pPr>
            <a:r>
              <a:rPr lang="en-US" sz="2800" baseline="-25000" dirty="0" smtClean="0">
                <a:sym typeface="Wingdings"/>
              </a:rPr>
              <a:t> </a:t>
            </a:r>
            <a:r>
              <a:rPr lang="en-US" sz="2800" dirty="0" smtClean="0">
                <a:sym typeface="Wingdings"/>
              </a:rPr>
              <a:t>  </a:t>
            </a:r>
            <a:endParaRPr lang="en-US" sz="2800" baseline="-25000" dirty="0" smtClean="0">
              <a:sym typeface="Wingdings"/>
            </a:endParaRPr>
          </a:p>
          <a:p>
            <a:pPr marL="0" indent="0">
              <a:buNone/>
            </a:pPr>
            <a:r>
              <a:rPr lang="en-US" sz="2800" baseline="-25000" dirty="0" smtClean="0">
                <a:sym typeface="Wingdings"/>
              </a:rPr>
              <a:t> </a:t>
            </a:r>
            <a:r>
              <a:rPr lang="en-US" sz="2800" dirty="0" smtClean="0">
                <a:sym typeface="Wingdings"/>
              </a:rPr>
              <a:t>   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2499232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6633CC"/>
                </a:solidFill>
                <a:latin typeface="Comic Sans MS"/>
                <a:cs typeface="Comic Sans MS"/>
              </a:rPr>
              <a:t>No Feasible Interpolation and </a:t>
            </a:r>
            <a:r>
              <a:rPr lang="en-US" sz="3600" b="1" dirty="0" err="1" smtClean="0">
                <a:solidFill>
                  <a:srgbClr val="6633CC"/>
                </a:solidFill>
                <a:latin typeface="Comic Sans MS"/>
                <a:cs typeface="Comic Sans MS"/>
              </a:rPr>
              <a:t>Automatizability</a:t>
            </a:r>
            <a:r>
              <a:rPr lang="en-US" sz="3600" b="1" dirty="0" smtClean="0">
                <a:solidFill>
                  <a:srgbClr val="6633CC"/>
                </a:solidFill>
                <a:latin typeface="Comic Sans MS"/>
                <a:cs typeface="Comic Sans MS"/>
              </a:rPr>
              <a:t> </a:t>
            </a:r>
            <a:r>
              <a:rPr lang="en-US" sz="2000" b="1" dirty="0" smtClean="0">
                <a:latin typeface="Comic Sans MS"/>
                <a:cs typeface="Comic Sans MS"/>
              </a:rPr>
              <a:t>[</a:t>
            </a:r>
            <a:r>
              <a:rPr lang="en-US" sz="2000" b="1" dirty="0" err="1" smtClean="0">
                <a:latin typeface="Comic Sans MS"/>
                <a:cs typeface="Comic Sans MS"/>
              </a:rPr>
              <a:t>Krajicek,Pudlak</a:t>
            </a:r>
            <a:r>
              <a:rPr lang="en-US" sz="2000" b="1" dirty="0" smtClean="0">
                <a:latin typeface="Comic Sans MS"/>
                <a:cs typeface="Comic Sans MS"/>
              </a:rPr>
              <a:t>],[</a:t>
            </a:r>
            <a:r>
              <a:rPr lang="en-US" sz="2000" b="1" dirty="0" err="1" smtClean="0">
                <a:latin typeface="Comic Sans MS"/>
                <a:cs typeface="Comic Sans MS"/>
              </a:rPr>
              <a:t>Bonet</a:t>
            </a:r>
            <a:r>
              <a:rPr lang="en-US" sz="2000" b="1" dirty="0" err="1" smtClean="0">
                <a:latin typeface="Comic Sans MS"/>
                <a:cs typeface="Comic Sans MS"/>
              </a:rPr>
              <a:t>,P,Raz</a:t>
            </a:r>
            <a:r>
              <a:rPr lang="en-US" sz="2000" b="1" dirty="0" smtClean="0">
                <a:latin typeface="Comic Sans MS"/>
                <a:cs typeface="Comic Sans MS"/>
              </a:rPr>
              <a:t>]</a:t>
            </a:r>
            <a:endParaRPr lang="en-US" sz="2000" b="1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omic Sans MS"/>
                <a:cs typeface="Comic Sans MS"/>
              </a:rPr>
              <a:t>Frege</a:t>
            </a:r>
            <a:r>
              <a:rPr lang="en-US" dirty="0" smtClean="0">
                <a:latin typeface="Comic Sans MS"/>
                <a:cs typeface="Comic Sans MS"/>
              </a:rPr>
              <a:t> doesn’t have FI assuming factoring is hard</a:t>
            </a:r>
          </a:p>
          <a:p>
            <a:r>
              <a:rPr lang="en-US" dirty="0" err="1" smtClean="0">
                <a:latin typeface="Comic Sans MS"/>
                <a:cs typeface="Comic Sans MS"/>
              </a:rPr>
              <a:t>Frege</a:t>
            </a:r>
            <a:r>
              <a:rPr lang="en-US" dirty="0" smtClean="0">
                <a:latin typeface="Comic Sans MS"/>
                <a:cs typeface="Comic Sans MS"/>
              </a:rPr>
              <a:t> doesn’t have monotone FI (it can prove the clique-</a:t>
            </a:r>
            <a:r>
              <a:rPr lang="en-US" dirty="0" err="1" smtClean="0">
                <a:latin typeface="Comic Sans MS"/>
                <a:cs typeface="Comic Sans MS"/>
              </a:rPr>
              <a:t>coclique</a:t>
            </a:r>
            <a:r>
              <a:rPr lang="en-US" dirty="0" smtClean="0">
                <a:latin typeface="Comic Sans MS"/>
                <a:cs typeface="Comic Sans MS"/>
              </a:rPr>
              <a:t> formulas)</a:t>
            </a:r>
          </a:p>
          <a:p>
            <a:pPr marL="0" indent="0"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Connection to </a:t>
            </a:r>
            <a:r>
              <a:rPr lang="en-US" dirty="0" err="1" smtClean="0">
                <a:latin typeface="Comic Sans MS"/>
                <a:cs typeface="Comic Sans MS"/>
              </a:rPr>
              <a:t>Automatizability</a:t>
            </a:r>
            <a:r>
              <a:rPr lang="en-US" dirty="0" smtClean="0">
                <a:latin typeface="Comic Sans MS"/>
                <a:cs typeface="Comic Sans MS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For reasonably strong proof systems FI is equivalent to </a:t>
            </a:r>
            <a:r>
              <a:rPr lang="en-US" dirty="0" err="1" smtClean="0">
                <a:latin typeface="Comic Sans MS"/>
                <a:cs typeface="Comic Sans MS"/>
              </a:rPr>
              <a:t>automatizability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75339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An application of Feasible Interpolation: </a:t>
            </a:r>
            <a:r>
              <a:rPr lang="en-US" sz="3600" b="1" dirty="0" err="1" smtClean="0">
                <a:solidFill>
                  <a:srgbClr val="7030A0"/>
                </a:solidFill>
                <a:latin typeface="Comic Sans MS"/>
                <a:cs typeface="Comic Sans MS"/>
              </a:rPr>
              <a:t>Me</a:t>
            </a:r>
            <a:r>
              <a:rPr lang="en-US" sz="3600" b="1" dirty="0" err="1" smtClean="0">
                <a:solidFill>
                  <a:srgbClr val="6633CC"/>
                </a:solidFill>
                <a:latin typeface="Comic Sans MS"/>
                <a:cs typeface="Comic Sans MS"/>
              </a:rPr>
              <a:t>tama</a:t>
            </a:r>
            <a:r>
              <a:rPr lang="en-US" sz="3600" b="1" dirty="0" err="1" smtClean="0">
                <a:solidFill>
                  <a:srgbClr val="7030A0"/>
                </a:solidFill>
                <a:latin typeface="Comic Sans MS"/>
                <a:cs typeface="Comic Sans MS"/>
              </a:rPr>
              <a:t>thematics</a:t>
            </a:r>
            <a:r>
              <a:rPr lang="en-US" sz="36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 of P versus NP</a:t>
            </a:r>
            <a:endParaRPr lang="en-US" sz="3600" b="1" dirty="0">
              <a:solidFill>
                <a:srgbClr val="7030A0"/>
              </a:solidFill>
              <a:latin typeface="Comic Sans MS"/>
              <a:cs typeface="Comic Sans MS"/>
            </a:endParaRPr>
          </a:p>
        </p:txBody>
      </p:sp>
      <p:pic>
        <p:nvPicPr>
          <p:cNvPr id="4" name="Content Placeholder 3" descr="razboro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5600" y="2895600"/>
            <a:ext cx="1981200" cy="2479330"/>
          </a:xfrm>
        </p:spPr>
      </p:pic>
      <p:sp>
        <p:nvSpPr>
          <p:cNvPr id="7" name="TextBox 6"/>
          <p:cNvSpPr txBox="1"/>
          <p:nvPr/>
        </p:nvSpPr>
        <p:spPr>
          <a:xfrm>
            <a:off x="228600" y="2057400"/>
            <a:ext cx="7162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Independence of P versus NP?</a:t>
            </a:r>
          </a:p>
          <a:p>
            <a:endParaRPr lang="en-US" dirty="0" smtClean="0"/>
          </a:p>
          <a:p>
            <a:r>
              <a:rPr lang="en-US" dirty="0" smtClean="0"/>
              <a:t>	</a:t>
            </a:r>
            <a:r>
              <a:rPr lang="en-US" sz="2000" dirty="0" smtClean="0"/>
              <a:t>-Baker-Gil-</a:t>
            </a:r>
            <a:r>
              <a:rPr lang="en-US" sz="2000" dirty="0" err="1" smtClean="0"/>
              <a:t>Solovay</a:t>
            </a:r>
            <a:endParaRPr lang="en-US" sz="2000" dirty="0" smtClean="0"/>
          </a:p>
          <a:p>
            <a:r>
              <a:rPr lang="en-US" sz="2000" dirty="0" smtClean="0"/>
              <a:t>	-</a:t>
            </a:r>
            <a:r>
              <a:rPr lang="en-US" sz="2000" dirty="0" err="1" smtClean="0"/>
              <a:t>Razborov-Rudich</a:t>
            </a:r>
            <a:endParaRPr lang="en-US" sz="2000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Is P versus NP  independent of Extended </a:t>
            </a:r>
            <a:r>
              <a:rPr lang="en-US" sz="2400" dirty="0" err="1" smtClean="0"/>
              <a:t>Frege</a:t>
            </a:r>
            <a:r>
              <a:rPr lang="en-US" sz="2400" dirty="0" smtClean="0"/>
              <a:t>?</a:t>
            </a:r>
          </a:p>
          <a:p>
            <a:endParaRPr lang="en-US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Theorem (</a:t>
            </a:r>
            <a:r>
              <a:rPr lang="en-US" sz="2400" dirty="0" err="1" smtClean="0">
                <a:solidFill>
                  <a:srgbClr val="FF0000"/>
                </a:solidFill>
              </a:rPr>
              <a:t>Razborov</a:t>
            </a:r>
            <a:r>
              <a:rPr lang="en-US" sz="2400" dirty="0" smtClean="0">
                <a:solidFill>
                  <a:srgbClr val="FF0000"/>
                </a:solidFill>
              </a:rPr>
              <a:t>) </a:t>
            </a:r>
          </a:p>
          <a:p>
            <a:r>
              <a:rPr lang="en-US" sz="2400" dirty="0" smtClean="0"/>
              <a:t>   “SAT </a:t>
            </a:r>
            <a:r>
              <a:rPr lang="en-US" sz="2400" dirty="0" smtClean="0">
                <a:latin typeface="Cambria Math"/>
                <a:ea typeface="Cambria Math"/>
              </a:rPr>
              <a:t>⊄ </a:t>
            </a:r>
            <a:r>
              <a:rPr lang="en-US" sz="2400" dirty="0" smtClean="0"/>
              <a:t>P/poly” requires </a:t>
            </a:r>
            <a:r>
              <a:rPr lang="en-US" sz="2400" dirty="0" err="1" smtClean="0"/>
              <a:t>superpoly</a:t>
            </a:r>
            <a:r>
              <a:rPr lang="en-US" sz="2400" dirty="0" smtClean="0"/>
              <a:t>-size</a:t>
            </a:r>
          </a:p>
          <a:p>
            <a:r>
              <a:rPr lang="en-US" sz="2400" dirty="0" smtClean="0"/>
              <a:t>    Res(k) proofs (under PRNG conjecture).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Proof uses feasible interpolation.</a:t>
            </a:r>
            <a:endParaRPr lang="en-US" dirty="0" smtClean="0"/>
          </a:p>
          <a:p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Achievements: Lower Bounds</a:t>
            </a:r>
            <a:endParaRPr lang="en-US" sz="3600" b="1" dirty="0">
              <a:solidFill>
                <a:srgbClr val="7030A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Width-based lower bounds via expansion</a:t>
            </a:r>
          </a:p>
          <a:p>
            <a:pPr>
              <a:buNone/>
            </a:pPr>
            <a:r>
              <a:rPr lang="en-US" sz="2800" dirty="0" smtClean="0">
                <a:latin typeface="Comic Sans MS"/>
                <a:cs typeface="Comic Sans MS"/>
              </a:rPr>
              <a:t>		(Resolution, PC, LS+, </a:t>
            </a:r>
            <a:r>
              <a:rPr lang="en-US" sz="2800" dirty="0" err="1" smtClean="0">
                <a:latin typeface="Comic Sans MS"/>
                <a:cs typeface="Comic Sans MS"/>
              </a:rPr>
              <a:t>Lasserre</a:t>
            </a:r>
            <a:r>
              <a:rPr lang="en-US" sz="2800" dirty="0" smtClean="0">
                <a:latin typeface="Comic Sans MS"/>
                <a:cs typeface="Comic Sans MS"/>
              </a:rPr>
              <a:t>)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Interpolation (Resolution, CP)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Communication Complexity </a:t>
            </a:r>
            <a:r>
              <a:rPr lang="en-US" sz="2800" dirty="0" smtClean="0">
                <a:latin typeface="Comic Sans MS"/>
                <a:cs typeface="Comic Sans MS"/>
              </a:rPr>
              <a:t>(Res, CP, algebraic systems)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Nonstandard models/Switching Lemma (AC0-Frege)</a:t>
            </a:r>
          </a:p>
          <a:p>
            <a:pPr>
              <a:buNone/>
            </a:pPr>
            <a:endParaRPr lang="en-US" sz="2800" dirty="0" smtClean="0">
              <a:latin typeface="Comic Sans MS"/>
              <a:cs typeface="Comic Sans MS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Fundamental Hard Formula: PHP</a:t>
            </a:r>
          </a:p>
          <a:p>
            <a:pPr>
              <a:buNone/>
            </a:pPr>
            <a:r>
              <a:rPr lang="en-US" sz="2800" dirty="0" smtClean="0">
                <a:latin typeface="Comic Sans MS"/>
                <a:cs typeface="Comic Sans MS"/>
              </a:rPr>
              <a:t>	Variables P[</a:t>
            </a:r>
            <a:r>
              <a:rPr lang="en-US" sz="2800" dirty="0" err="1" smtClean="0">
                <a:latin typeface="Comic Sans MS"/>
                <a:cs typeface="Comic Sans MS"/>
              </a:rPr>
              <a:t>i,j</a:t>
            </a:r>
            <a:r>
              <a:rPr lang="en-US" sz="2800" dirty="0" smtClean="0">
                <a:latin typeface="Comic Sans MS"/>
                <a:cs typeface="Comic Sans MS"/>
              </a:rPr>
              <a:t>]</a:t>
            </a:r>
          </a:p>
          <a:p>
            <a:pPr>
              <a:buNone/>
            </a:pPr>
            <a:r>
              <a:rPr lang="en-US" sz="2800" dirty="0" smtClean="0">
                <a:latin typeface="Comic Sans MS"/>
                <a:cs typeface="Comic Sans MS"/>
              </a:rPr>
              <a:t>	Hole clauses: (~P[2,3] v ~P[3,3])</a:t>
            </a:r>
          </a:p>
          <a:p>
            <a:pPr>
              <a:buNone/>
            </a:pPr>
            <a:r>
              <a:rPr lang="en-US" sz="2800" dirty="0" smtClean="0">
                <a:latin typeface="Comic Sans MS"/>
                <a:cs typeface="Comic Sans MS"/>
              </a:rPr>
              <a:t>	Pigeon clauses: </a:t>
            </a:r>
          </a:p>
          <a:p>
            <a:pPr>
              <a:buNone/>
            </a:pPr>
            <a:r>
              <a:rPr lang="en-US" sz="2800" dirty="0" smtClean="0">
                <a:latin typeface="Comic Sans MS"/>
                <a:cs typeface="Comic Sans MS"/>
              </a:rPr>
              <a:t>		(P[1,1]  v … v P[1,9])</a:t>
            </a:r>
            <a:endParaRPr lang="en-US" sz="2800" dirty="0">
              <a:latin typeface="Comic Sans MS"/>
              <a:cs typeface="Comic Sans MS"/>
            </a:endParaRPr>
          </a:p>
        </p:txBody>
      </p:sp>
      <p:pic>
        <p:nvPicPr>
          <p:cNvPr id="4" name="Picture 3" descr="pigeo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581400"/>
            <a:ext cx="2857500" cy="22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43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Fundamental Connection to Complexity Theory</a:t>
            </a:r>
            <a:endParaRPr lang="en-US" sz="3200" b="1" dirty="0">
              <a:solidFill>
                <a:srgbClr val="7030A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4800600" cy="4297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00B050"/>
                </a:solidFill>
                <a:latin typeface="Comic Sans MS"/>
                <a:cs typeface="Comic Sans MS"/>
              </a:rPr>
              <a:t>Theorem (Cook, </a:t>
            </a:r>
            <a:r>
              <a:rPr lang="en-US" sz="2800" b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Reckhow</a:t>
            </a:r>
            <a:r>
              <a:rPr lang="en-US" sz="2800" b="1" dirty="0" smtClean="0">
                <a:solidFill>
                  <a:srgbClr val="00B050"/>
                </a:solidFill>
                <a:latin typeface="Comic Sans MS"/>
                <a:cs typeface="Comic Sans MS"/>
              </a:rPr>
              <a:t>)</a:t>
            </a:r>
          </a:p>
          <a:p>
            <a:pPr>
              <a:buNone/>
            </a:pPr>
            <a:r>
              <a:rPr lang="en-US" sz="2800" dirty="0">
                <a:latin typeface="Comic Sans MS"/>
                <a:cs typeface="Comic Sans MS"/>
              </a:rPr>
              <a:t>	</a:t>
            </a:r>
            <a:r>
              <a:rPr lang="en-US" sz="2800" dirty="0" smtClean="0">
                <a:latin typeface="Comic Sans MS"/>
                <a:cs typeface="Comic Sans MS"/>
              </a:rPr>
              <a:t>NP = </a:t>
            </a:r>
            <a:r>
              <a:rPr lang="en-US" sz="2800" dirty="0" err="1" smtClean="0">
                <a:latin typeface="Comic Sans MS"/>
                <a:cs typeface="Comic Sans MS"/>
              </a:rPr>
              <a:t>coNP</a:t>
            </a:r>
            <a:r>
              <a:rPr lang="en-US" sz="2800" dirty="0" smtClean="0">
                <a:latin typeface="Comic Sans MS"/>
                <a:cs typeface="Comic Sans MS"/>
              </a:rPr>
              <a:t> if and only if there exists a </a:t>
            </a:r>
            <a:r>
              <a:rPr lang="en-US" sz="2800" dirty="0" err="1" smtClean="0">
                <a:latin typeface="Comic Sans MS"/>
                <a:cs typeface="Comic Sans MS"/>
              </a:rPr>
              <a:t>polynomially</a:t>
            </a:r>
            <a:r>
              <a:rPr lang="en-US" sz="2800" dirty="0" smtClean="0">
                <a:latin typeface="Comic Sans MS"/>
                <a:cs typeface="Comic Sans MS"/>
              </a:rPr>
              <a:t> bounded proof system.</a:t>
            </a:r>
            <a:endParaRPr lang="en-US" sz="2800" dirty="0">
              <a:latin typeface="Comic Sans MS"/>
              <a:cs typeface="Comic Sans MS"/>
            </a:endParaRPr>
          </a:p>
        </p:txBody>
      </p:sp>
      <p:pic>
        <p:nvPicPr>
          <p:cNvPr id="5" name="Picture 4" descr="stev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752600"/>
            <a:ext cx="1897380" cy="2578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2954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9B08B8"/>
                </a:solidFill>
                <a:latin typeface="Comic Sans MS" pitchFamily="66" charset="0"/>
              </a:rPr>
              <a:t> Lower Bounds III: Communication Complexity</a:t>
            </a:r>
            <a:br>
              <a:rPr lang="en-US" sz="3200" b="1" dirty="0" smtClean="0">
                <a:solidFill>
                  <a:srgbClr val="9B08B8"/>
                </a:solidFill>
                <a:latin typeface="Comic Sans MS" pitchFamily="66" charset="0"/>
              </a:rPr>
            </a:br>
            <a:r>
              <a:rPr lang="en-US" sz="3200" b="1" dirty="0" smtClean="0">
                <a:solidFill>
                  <a:srgbClr val="9B08B8"/>
                </a:solidFill>
                <a:latin typeface="Comic Sans MS" pitchFamily="66" charset="0"/>
              </a:rPr>
              <a:t>                 </a:t>
            </a:r>
            <a:r>
              <a:rPr lang="en-US" sz="2700" b="1" dirty="0" smtClean="0">
                <a:solidFill>
                  <a:srgbClr val="9B08B8"/>
                </a:solidFill>
                <a:latin typeface="Comic Sans MS" pitchFamily="66" charset="0"/>
              </a:rPr>
              <a:t>  (of Search Problems)</a:t>
            </a:r>
            <a:endParaRPr lang="en-US" sz="2700" b="1" dirty="0">
              <a:solidFill>
                <a:srgbClr val="9B08B8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7318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200BBF"/>
                </a:solidFill>
                <a:latin typeface="Comic Sans MS" pitchFamily="66" charset="0"/>
              </a:rPr>
              <a:t>2-party communication: </a:t>
            </a:r>
            <a:r>
              <a:rPr lang="en-US" sz="2400" dirty="0" smtClean="0">
                <a:latin typeface="Comic Sans MS" pitchFamily="66" charset="0"/>
              </a:rPr>
              <a:t>Alice has x and Bob has y</a:t>
            </a:r>
          </a:p>
          <a:p>
            <a:pPr>
              <a:buNone/>
            </a:pP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Goal </a:t>
            </a:r>
            <a:r>
              <a:rPr lang="en-US" sz="2400" dirty="0" smtClean="0">
                <a:latin typeface="Comic Sans MS" pitchFamily="66" charset="0"/>
              </a:rPr>
              <a:t>is to compute S </a:t>
            </a:r>
            <a:r>
              <a:rPr lang="en-US" sz="1800" b="1" dirty="0" smtClean="0">
                <a:latin typeface="Comic Sans MS"/>
                <a:cs typeface="Comic Sans MS"/>
                <a:sym typeface="Symbol" charset="0"/>
              </a:rPr>
              <a:t></a:t>
            </a:r>
            <a:r>
              <a:rPr lang="en-US" sz="1800" b="1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 (X x Y) x Q </a:t>
            </a:r>
          </a:p>
        </p:txBody>
      </p:sp>
      <p:pic>
        <p:nvPicPr>
          <p:cNvPr id="22" name="Picture 45" descr="j00787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371600" y="3429000"/>
            <a:ext cx="838200" cy="1666875"/>
          </a:xfrm>
          <a:prstGeom prst="rect">
            <a:avLst/>
          </a:prstGeom>
          <a:noFill/>
        </p:spPr>
      </p:pic>
      <p:grpSp>
        <p:nvGrpSpPr>
          <p:cNvPr id="11" name="Group 13"/>
          <p:cNvGrpSpPr>
            <a:grpSpLocks noChangeAspect="1"/>
          </p:cNvGrpSpPr>
          <p:nvPr/>
        </p:nvGrpSpPr>
        <p:grpSpPr bwMode="auto">
          <a:xfrm>
            <a:off x="6248400" y="3352800"/>
            <a:ext cx="838200" cy="1666875"/>
            <a:chOff x="3600" y="1344"/>
            <a:chExt cx="528" cy="1050"/>
          </a:xfrm>
        </p:grpSpPr>
        <p:sp>
          <p:nvSpPr>
            <p:cNvPr id="1036" name="AutoShape 12"/>
            <p:cNvSpPr>
              <a:spLocks noChangeAspect="1" noChangeArrowheads="1" noTextEdit="1"/>
            </p:cNvSpPr>
            <p:nvPr/>
          </p:nvSpPr>
          <p:spPr bwMode="auto">
            <a:xfrm>
              <a:off x="3600" y="1344"/>
              <a:ext cx="528" cy="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3770" y="1470"/>
              <a:ext cx="158" cy="228"/>
            </a:xfrm>
            <a:custGeom>
              <a:avLst/>
              <a:gdLst/>
              <a:ahLst/>
              <a:cxnLst>
                <a:cxn ang="0">
                  <a:pos x="274" y="0"/>
                </a:cxn>
                <a:cxn ang="0">
                  <a:pos x="335" y="9"/>
                </a:cxn>
                <a:cxn ang="0">
                  <a:pos x="396" y="44"/>
                </a:cxn>
                <a:cxn ang="0">
                  <a:pos x="435" y="97"/>
                </a:cxn>
                <a:cxn ang="0">
                  <a:pos x="465" y="175"/>
                </a:cxn>
                <a:cxn ang="0">
                  <a:pos x="473" y="307"/>
                </a:cxn>
                <a:cxn ang="0">
                  <a:pos x="450" y="438"/>
                </a:cxn>
                <a:cxn ang="0">
                  <a:pos x="412" y="534"/>
                </a:cxn>
                <a:cxn ang="0">
                  <a:pos x="358" y="613"/>
                </a:cxn>
                <a:cxn ang="0">
                  <a:pos x="305" y="665"/>
                </a:cxn>
                <a:cxn ang="0">
                  <a:pos x="243" y="683"/>
                </a:cxn>
                <a:cxn ang="0">
                  <a:pos x="182" y="674"/>
                </a:cxn>
                <a:cxn ang="0">
                  <a:pos x="152" y="631"/>
                </a:cxn>
                <a:cxn ang="0">
                  <a:pos x="106" y="561"/>
                </a:cxn>
                <a:cxn ang="0">
                  <a:pos x="90" y="430"/>
                </a:cxn>
                <a:cxn ang="0">
                  <a:pos x="94" y="385"/>
                </a:cxn>
                <a:cxn ang="0">
                  <a:pos x="0" y="363"/>
                </a:cxn>
                <a:cxn ang="0">
                  <a:pos x="3" y="320"/>
                </a:cxn>
                <a:cxn ang="0">
                  <a:pos x="94" y="324"/>
                </a:cxn>
                <a:cxn ang="0">
                  <a:pos x="102" y="275"/>
                </a:cxn>
                <a:cxn ang="0">
                  <a:pos x="125" y="205"/>
                </a:cxn>
                <a:cxn ang="0">
                  <a:pos x="152" y="140"/>
                </a:cxn>
                <a:cxn ang="0">
                  <a:pos x="198" y="53"/>
                </a:cxn>
                <a:cxn ang="0">
                  <a:pos x="243" y="18"/>
                </a:cxn>
                <a:cxn ang="0">
                  <a:pos x="274" y="0"/>
                </a:cxn>
              </a:cxnLst>
              <a:rect l="0" t="0" r="r" b="b"/>
              <a:pathLst>
                <a:path w="473" h="683">
                  <a:moveTo>
                    <a:pt x="274" y="0"/>
                  </a:moveTo>
                  <a:lnTo>
                    <a:pt x="335" y="9"/>
                  </a:lnTo>
                  <a:lnTo>
                    <a:pt x="396" y="44"/>
                  </a:lnTo>
                  <a:lnTo>
                    <a:pt x="435" y="97"/>
                  </a:lnTo>
                  <a:lnTo>
                    <a:pt x="465" y="175"/>
                  </a:lnTo>
                  <a:lnTo>
                    <a:pt x="473" y="307"/>
                  </a:lnTo>
                  <a:lnTo>
                    <a:pt x="450" y="438"/>
                  </a:lnTo>
                  <a:lnTo>
                    <a:pt x="412" y="534"/>
                  </a:lnTo>
                  <a:lnTo>
                    <a:pt x="358" y="613"/>
                  </a:lnTo>
                  <a:lnTo>
                    <a:pt x="305" y="665"/>
                  </a:lnTo>
                  <a:lnTo>
                    <a:pt x="243" y="683"/>
                  </a:lnTo>
                  <a:lnTo>
                    <a:pt x="182" y="674"/>
                  </a:lnTo>
                  <a:lnTo>
                    <a:pt x="152" y="631"/>
                  </a:lnTo>
                  <a:lnTo>
                    <a:pt x="106" y="561"/>
                  </a:lnTo>
                  <a:lnTo>
                    <a:pt x="90" y="430"/>
                  </a:lnTo>
                  <a:lnTo>
                    <a:pt x="94" y="385"/>
                  </a:lnTo>
                  <a:lnTo>
                    <a:pt x="0" y="363"/>
                  </a:lnTo>
                  <a:lnTo>
                    <a:pt x="3" y="320"/>
                  </a:lnTo>
                  <a:lnTo>
                    <a:pt x="94" y="324"/>
                  </a:lnTo>
                  <a:lnTo>
                    <a:pt x="102" y="275"/>
                  </a:lnTo>
                  <a:lnTo>
                    <a:pt x="125" y="205"/>
                  </a:lnTo>
                  <a:lnTo>
                    <a:pt x="152" y="140"/>
                  </a:lnTo>
                  <a:lnTo>
                    <a:pt x="198" y="53"/>
                  </a:lnTo>
                  <a:lnTo>
                    <a:pt x="243" y="18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782" y="1714"/>
              <a:ext cx="170" cy="329"/>
            </a:xfrm>
            <a:custGeom>
              <a:avLst/>
              <a:gdLst/>
              <a:ahLst/>
              <a:cxnLst>
                <a:cxn ang="0">
                  <a:pos x="195" y="0"/>
                </a:cxn>
                <a:cxn ang="0">
                  <a:pos x="272" y="0"/>
                </a:cxn>
                <a:cxn ang="0">
                  <a:pos x="366" y="17"/>
                </a:cxn>
                <a:cxn ang="0">
                  <a:pos x="417" y="69"/>
                </a:cxn>
                <a:cxn ang="0">
                  <a:pos x="468" y="166"/>
                </a:cxn>
                <a:cxn ang="0">
                  <a:pos x="494" y="236"/>
                </a:cxn>
                <a:cxn ang="0">
                  <a:pos x="511" y="322"/>
                </a:cxn>
                <a:cxn ang="0">
                  <a:pos x="511" y="428"/>
                </a:cxn>
                <a:cxn ang="0">
                  <a:pos x="503" y="532"/>
                </a:cxn>
                <a:cxn ang="0">
                  <a:pos x="494" y="646"/>
                </a:cxn>
                <a:cxn ang="0">
                  <a:pos x="459" y="786"/>
                </a:cxn>
                <a:cxn ang="0">
                  <a:pos x="417" y="881"/>
                </a:cxn>
                <a:cxn ang="0">
                  <a:pos x="341" y="960"/>
                </a:cxn>
                <a:cxn ang="0">
                  <a:pos x="255" y="987"/>
                </a:cxn>
                <a:cxn ang="0">
                  <a:pos x="161" y="960"/>
                </a:cxn>
                <a:cxn ang="0">
                  <a:pos x="102" y="838"/>
                </a:cxn>
                <a:cxn ang="0">
                  <a:pos x="59" y="724"/>
                </a:cxn>
                <a:cxn ang="0">
                  <a:pos x="34" y="593"/>
                </a:cxn>
                <a:cxn ang="0">
                  <a:pos x="0" y="471"/>
                </a:cxn>
                <a:cxn ang="0">
                  <a:pos x="0" y="306"/>
                </a:cxn>
                <a:cxn ang="0">
                  <a:pos x="26" y="191"/>
                </a:cxn>
                <a:cxn ang="0">
                  <a:pos x="59" y="104"/>
                </a:cxn>
                <a:cxn ang="0">
                  <a:pos x="102" y="0"/>
                </a:cxn>
                <a:cxn ang="0">
                  <a:pos x="195" y="0"/>
                </a:cxn>
              </a:cxnLst>
              <a:rect l="0" t="0" r="r" b="b"/>
              <a:pathLst>
                <a:path w="511" h="987">
                  <a:moveTo>
                    <a:pt x="195" y="0"/>
                  </a:moveTo>
                  <a:lnTo>
                    <a:pt x="272" y="0"/>
                  </a:lnTo>
                  <a:lnTo>
                    <a:pt x="366" y="17"/>
                  </a:lnTo>
                  <a:lnTo>
                    <a:pt x="417" y="69"/>
                  </a:lnTo>
                  <a:lnTo>
                    <a:pt x="468" y="166"/>
                  </a:lnTo>
                  <a:lnTo>
                    <a:pt x="494" y="236"/>
                  </a:lnTo>
                  <a:lnTo>
                    <a:pt x="511" y="322"/>
                  </a:lnTo>
                  <a:lnTo>
                    <a:pt x="511" y="428"/>
                  </a:lnTo>
                  <a:lnTo>
                    <a:pt x="503" y="532"/>
                  </a:lnTo>
                  <a:lnTo>
                    <a:pt x="494" y="646"/>
                  </a:lnTo>
                  <a:lnTo>
                    <a:pt x="459" y="786"/>
                  </a:lnTo>
                  <a:lnTo>
                    <a:pt x="417" y="881"/>
                  </a:lnTo>
                  <a:lnTo>
                    <a:pt x="341" y="960"/>
                  </a:lnTo>
                  <a:lnTo>
                    <a:pt x="255" y="987"/>
                  </a:lnTo>
                  <a:lnTo>
                    <a:pt x="161" y="960"/>
                  </a:lnTo>
                  <a:lnTo>
                    <a:pt x="102" y="838"/>
                  </a:lnTo>
                  <a:lnTo>
                    <a:pt x="59" y="724"/>
                  </a:lnTo>
                  <a:lnTo>
                    <a:pt x="34" y="593"/>
                  </a:lnTo>
                  <a:lnTo>
                    <a:pt x="0" y="471"/>
                  </a:lnTo>
                  <a:lnTo>
                    <a:pt x="0" y="306"/>
                  </a:lnTo>
                  <a:lnTo>
                    <a:pt x="26" y="191"/>
                  </a:lnTo>
                  <a:lnTo>
                    <a:pt x="59" y="104"/>
                  </a:lnTo>
                  <a:lnTo>
                    <a:pt x="102" y="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3896" y="1996"/>
              <a:ext cx="130" cy="378"/>
            </a:xfrm>
            <a:custGeom>
              <a:avLst/>
              <a:gdLst/>
              <a:ahLst/>
              <a:cxnLst>
                <a:cxn ang="0">
                  <a:pos x="73" y="131"/>
                </a:cxn>
                <a:cxn ang="0">
                  <a:pos x="22" y="56"/>
                </a:cxn>
                <a:cxn ang="0">
                  <a:pos x="38" y="0"/>
                </a:cxn>
                <a:cxn ang="0">
                  <a:pos x="89" y="0"/>
                </a:cxn>
                <a:cxn ang="0">
                  <a:pos x="149" y="61"/>
                </a:cxn>
                <a:cxn ang="0">
                  <a:pos x="225" y="187"/>
                </a:cxn>
                <a:cxn ang="0">
                  <a:pos x="269" y="308"/>
                </a:cxn>
                <a:cxn ang="0">
                  <a:pos x="307" y="424"/>
                </a:cxn>
                <a:cxn ang="0">
                  <a:pos x="320" y="531"/>
                </a:cxn>
                <a:cxn ang="0">
                  <a:pos x="316" y="587"/>
                </a:cxn>
                <a:cxn ang="0">
                  <a:pos x="278" y="655"/>
                </a:cxn>
                <a:cxn ang="0">
                  <a:pos x="213" y="841"/>
                </a:cxn>
                <a:cxn ang="0">
                  <a:pos x="140" y="948"/>
                </a:cxn>
                <a:cxn ang="0">
                  <a:pos x="124" y="995"/>
                </a:cxn>
                <a:cxn ang="0">
                  <a:pos x="192" y="1004"/>
                </a:cxn>
                <a:cxn ang="0">
                  <a:pos x="282" y="1004"/>
                </a:cxn>
                <a:cxn ang="0">
                  <a:pos x="392" y="1046"/>
                </a:cxn>
                <a:cxn ang="0">
                  <a:pos x="384" y="1079"/>
                </a:cxn>
                <a:cxn ang="0">
                  <a:pos x="367" y="1116"/>
                </a:cxn>
                <a:cxn ang="0">
                  <a:pos x="333" y="1134"/>
                </a:cxn>
                <a:cxn ang="0">
                  <a:pos x="265" y="1107"/>
                </a:cxn>
                <a:cxn ang="0">
                  <a:pos x="192" y="1065"/>
                </a:cxn>
                <a:cxn ang="0">
                  <a:pos x="89" y="1060"/>
                </a:cxn>
                <a:cxn ang="0">
                  <a:pos x="25" y="1074"/>
                </a:cxn>
                <a:cxn ang="0">
                  <a:pos x="0" y="1051"/>
                </a:cxn>
                <a:cxn ang="0">
                  <a:pos x="0" y="1018"/>
                </a:cxn>
                <a:cxn ang="0">
                  <a:pos x="34" y="981"/>
                </a:cxn>
                <a:cxn ang="0">
                  <a:pos x="89" y="922"/>
                </a:cxn>
                <a:cxn ang="0">
                  <a:pos x="187" y="767"/>
                </a:cxn>
                <a:cxn ang="0">
                  <a:pos x="231" y="633"/>
                </a:cxn>
                <a:cxn ang="0">
                  <a:pos x="243" y="503"/>
                </a:cxn>
                <a:cxn ang="0">
                  <a:pos x="238" y="433"/>
                </a:cxn>
                <a:cxn ang="0">
                  <a:pos x="205" y="308"/>
                </a:cxn>
                <a:cxn ang="0">
                  <a:pos x="115" y="173"/>
                </a:cxn>
                <a:cxn ang="0">
                  <a:pos x="51" y="103"/>
                </a:cxn>
                <a:cxn ang="0">
                  <a:pos x="73" y="131"/>
                </a:cxn>
              </a:cxnLst>
              <a:rect l="0" t="0" r="r" b="b"/>
              <a:pathLst>
                <a:path w="392" h="1134">
                  <a:moveTo>
                    <a:pt x="73" y="131"/>
                  </a:moveTo>
                  <a:lnTo>
                    <a:pt x="22" y="56"/>
                  </a:lnTo>
                  <a:lnTo>
                    <a:pt x="38" y="0"/>
                  </a:lnTo>
                  <a:lnTo>
                    <a:pt x="89" y="0"/>
                  </a:lnTo>
                  <a:lnTo>
                    <a:pt x="149" y="61"/>
                  </a:lnTo>
                  <a:lnTo>
                    <a:pt x="225" y="187"/>
                  </a:lnTo>
                  <a:lnTo>
                    <a:pt x="269" y="308"/>
                  </a:lnTo>
                  <a:lnTo>
                    <a:pt x="307" y="424"/>
                  </a:lnTo>
                  <a:lnTo>
                    <a:pt x="320" y="531"/>
                  </a:lnTo>
                  <a:lnTo>
                    <a:pt x="316" y="587"/>
                  </a:lnTo>
                  <a:lnTo>
                    <a:pt x="278" y="655"/>
                  </a:lnTo>
                  <a:lnTo>
                    <a:pt x="213" y="841"/>
                  </a:lnTo>
                  <a:lnTo>
                    <a:pt x="140" y="948"/>
                  </a:lnTo>
                  <a:lnTo>
                    <a:pt x="124" y="995"/>
                  </a:lnTo>
                  <a:lnTo>
                    <a:pt x="192" y="1004"/>
                  </a:lnTo>
                  <a:lnTo>
                    <a:pt x="282" y="1004"/>
                  </a:lnTo>
                  <a:lnTo>
                    <a:pt x="392" y="1046"/>
                  </a:lnTo>
                  <a:lnTo>
                    <a:pt x="384" y="1079"/>
                  </a:lnTo>
                  <a:lnTo>
                    <a:pt x="367" y="1116"/>
                  </a:lnTo>
                  <a:lnTo>
                    <a:pt x="333" y="1134"/>
                  </a:lnTo>
                  <a:lnTo>
                    <a:pt x="265" y="1107"/>
                  </a:lnTo>
                  <a:lnTo>
                    <a:pt x="192" y="1065"/>
                  </a:lnTo>
                  <a:lnTo>
                    <a:pt x="89" y="1060"/>
                  </a:lnTo>
                  <a:lnTo>
                    <a:pt x="25" y="1074"/>
                  </a:lnTo>
                  <a:lnTo>
                    <a:pt x="0" y="1051"/>
                  </a:lnTo>
                  <a:lnTo>
                    <a:pt x="0" y="1018"/>
                  </a:lnTo>
                  <a:lnTo>
                    <a:pt x="34" y="981"/>
                  </a:lnTo>
                  <a:lnTo>
                    <a:pt x="89" y="922"/>
                  </a:lnTo>
                  <a:lnTo>
                    <a:pt x="187" y="767"/>
                  </a:lnTo>
                  <a:lnTo>
                    <a:pt x="231" y="633"/>
                  </a:lnTo>
                  <a:lnTo>
                    <a:pt x="243" y="503"/>
                  </a:lnTo>
                  <a:lnTo>
                    <a:pt x="238" y="433"/>
                  </a:lnTo>
                  <a:lnTo>
                    <a:pt x="205" y="308"/>
                  </a:lnTo>
                  <a:lnTo>
                    <a:pt x="115" y="173"/>
                  </a:lnTo>
                  <a:lnTo>
                    <a:pt x="51" y="103"/>
                  </a:lnTo>
                  <a:lnTo>
                    <a:pt x="73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3722" y="1990"/>
              <a:ext cx="131" cy="404"/>
            </a:xfrm>
            <a:custGeom>
              <a:avLst/>
              <a:gdLst/>
              <a:ahLst/>
              <a:cxnLst>
                <a:cxn ang="0">
                  <a:pos x="204" y="218"/>
                </a:cxn>
                <a:cxn ang="0">
                  <a:pos x="264" y="96"/>
                </a:cxn>
                <a:cxn ang="0">
                  <a:pos x="321" y="0"/>
                </a:cxn>
                <a:cxn ang="0">
                  <a:pos x="363" y="0"/>
                </a:cxn>
                <a:cxn ang="0">
                  <a:pos x="388" y="40"/>
                </a:cxn>
                <a:cxn ang="0">
                  <a:pos x="392" y="105"/>
                </a:cxn>
                <a:cxn ang="0">
                  <a:pos x="357" y="153"/>
                </a:cxn>
                <a:cxn ang="0">
                  <a:pos x="295" y="213"/>
                </a:cxn>
                <a:cxn ang="0">
                  <a:pos x="246" y="283"/>
                </a:cxn>
                <a:cxn ang="0">
                  <a:pos x="196" y="378"/>
                </a:cxn>
                <a:cxn ang="0">
                  <a:pos x="174" y="445"/>
                </a:cxn>
                <a:cxn ang="0">
                  <a:pos x="154" y="526"/>
                </a:cxn>
                <a:cxn ang="0">
                  <a:pos x="150" y="632"/>
                </a:cxn>
                <a:cxn ang="0">
                  <a:pos x="156" y="727"/>
                </a:cxn>
                <a:cxn ang="0">
                  <a:pos x="182" y="844"/>
                </a:cxn>
                <a:cxn ang="0">
                  <a:pos x="228" y="949"/>
                </a:cxn>
                <a:cxn ang="0">
                  <a:pos x="267" y="1010"/>
                </a:cxn>
                <a:cxn ang="0">
                  <a:pos x="292" y="1053"/>
                </a:cxn>
                <a:cxn ang="0">
                  <a:pos x="295" y="1087"/>
                </a:cxn>
                <a:cxn ang="0">
                  <a:pos x="274" y="1102"/>
                </a:cxn>
                <a:cxn ang="0">
                  <a:pos x="224" y="1109"/>
                </a:cxn>
                <a:cxn ang="0">
                  <a:pos x="150" y="1136"/>
                </a:cxn>
                <a:cxn ang="0">
                  <a:pos x="93" y="1170"/>
                </a:cxn>
                <a:cxn ang="0">
                  <a:pos x="57" y="1210"/>
                </a:cxn>
                <a:cxn ang="0">
                  <a:pos x="25" y="1201"/>
                </a:cxn>
                <a:cxn ang="0">
                  <a:pos x="0" y="1154"/>
                </a:cxn>
                <a:cxn ang="0">
                  <a:pos x="0" y="1114"/>
                </a:cxn>
                <a:cxn ang="0">
                  <a:pos x="57" y="1079"/>
                </a:cxn>
                <a:cxn ang="0">
                  <a:pos x="154" y="1057"/>
                </a:cxn>
                <a:cxn ang="0">
                  <a:pos x="242" y="1044"/>
                </a:cxn>
                <a:cxn ang="0">
                  <a:pos x="204" y="997"/>
                </a:cxn>
                <a:cxn ang="0">
                  <a:pos x="178" y="936"/>
                </a:cxn>
                <a:cxn ang="0">
                  <a:pos x="146" y="848"/>
                </a:cxn>
                <a:cxn ang="0">
                  <a:pos x="111" y="758"/>
                </a:cxn>
                <a:cxn ang="0">
                  <a:pos x="100" y="644"/>
                </a:cxn>
                <a:cxn ang="0">
                  <a:pos x="97" y="535"/>
                </a:cxn>
                <a:cxn ang="0">
                  <a:pos x="121" y="431"/>
                </a:cxn>
                <a:cxn ang="0">
                  <a:pos x="168" y="292"/>
                </a:cxn>
                <a:cxn ang="0">
                  <a:pos x="204" y="218"/>
                </a:cxn>
              </a:cxnLst>
              <a:rect l="0" t="0" r="r" b="b"/>
              <a:pathLst>
                <a:path w="392" h="1210">
                  <a:moveTo>
                    <a:pt x="204" y="218"/>
                  </a:moveTo>
                  <a:lnTo>
                    <a:pt x="264" y="96"/>
                  </a:lnTo>
                  <a:lnTo>
                    <a:pt x="321" y="0"/>
                  </a:lnTo>
                  <a:lnTo>
                    <a:pt x="363" y="0"/>
                  </a:lnTo>
                  <a:lnTo>
                    <a:pt x="388" y="40"/>
                  </a:lnTo>
                  <a:lnTo>
                    <a:pt x="392" y="105"/>
                  </a:lnTo>
                  <a:lnTo>
                    <a:pt x="357" y="153"/>
                  </a:lnTo>
                  <a:lnTo>
                    <a:pt x="295" y="213"/>
                  </a:lnTo>
                  <a:lnTo>
                    <a:pt x="246" y="283"/>
                  </a:lnTo>
                  <a:lnTo>
                    <a:pt x="196" y="378"/>
                  </a:lnTo>
                  <a:lnTo>
                    <a:pt x="174" y="445"/>
                  </a:lnTo>
                  <a:lnTo>
                    <a:pt x="154" y="526"/>
                  </a:lnTo>
                  <a:lnTo>
                    <a:pt x="150" y="632"/>
                  </a:lnTo>
                  <a:lnTo>
                    <a:pt x="156" y="727"/>
                  </a:lnTo>
                  <a:lnTo>
                    <a:pt x="182" y="844"/>
                  </a:lnTo>
                  <a:lnTo>
                    <a:pt x="228" y="949"/>
                  </a:lnTo>
                  <a:lnTo>
                    <a:pt x="267" y="1010"/>
                  </a:lnTo>
                  <a:lnTo>
                    <a:pt x="292" y="1053"/>
                  </a:lnTo>
                  <a:lnTo>
                    <a:pt x="295" y="1087"/>
                  </a:lnTo>
                  <a:lnTo>
                    <a:pt x="274" y="1102"/>
                  </a:lnTo>
                  <a:lnTo>
                    <a:pt x="224" y="1109"/>
                  </a:lnTo>
                  <a:lnTo>
                    <a:pt x="150" y="1136"/>
                  </a:lnTo>
                  <a:lnTo>
                    <a:pt x="93" y="1170"/>
                  </a:lnTo>
                  <a:lnTo>
                    <a:pt x="57" y="1210"/>
                  </a:lnTo>
                  <a:lnTo>
                    <a:pt x="25" y="1201"/>
                  </a:lnTo>
                  <a:lnTo>
                    <a:pt x="0" y="1154"/>
                  </a:lnTo>
                  <a:lnTo>
                    <a:pt x="0" y="1114"/>
                  </a:lnTo>
                  <a:lnTo>
                    <a:pt x="57" y="1079"/>
                  </a:lnTo>
                  <a:lnTo>
                    <a:pt x="154" y="1057"/>
                  </a:lnTo>
                  <a:lnTo>
                    <a:pt x="242" y="1044"/>
                  </a:lnTo>
                  <a:lnTo>
                    <a:pt x="204" y="997"/>
                  </a:lnTo>
                  <a:lnTo>
                    <a:pt x="178" y="936"/>
                  </a:lnTo>
                  <a:lnTo>
                    <a:pt x="146" y="848"/>
                  </a:lnTo>
                  <a:lnTo>
                    <a:pt x="111" y="758"/>
                  </a:lnTo>
                  <a:lnTo>
                    <a:pt x="100" y="644"/>
                  </a:lnTo>
                  <a:lnTo>
                    <a:pt x="97" y="535"/>
                  </a:lnTo>
                  <a:lnTo>
                    <a:pt x="121" y="431"/>
                  </a:lnTo>
                  <a:lnTo>
                    <a:pt x="168" y="292"/>
                  </a:lnTo>
                  <a:lnTo>
                    <a:pt x="204" y="2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917" y="1344"/>
              <a:ext cx="211" cy="457"/>
            </a:xfrm>
            <a:custGeom>
              <a:avLst/>
              <a:gdLst/>
              <a:ahLst/>
              <a:cxnLst>
                <a:cxn ang="0">
                  <a:pos x="13" y="1314"/>
                </a:cxn>
                <a:cxn ang="0">
                  <a:pos x="0" y="1257"/>
                </a:cxn>
                <a:cxn ang="0">
                  <a:pos x="20" y="1212"/>
                </a:cxn>
                <a:cxn ang="0">
                  <a:pos x="73" y="1169"/>
                </a:cxn>
                <a:cxn ang="0">
                  <a:pos x="172" y="1085"/>
                </a:cxn>
                <a:cxn ang="0">
                  <a:pos x="292" y="957"/>
                </a:cxn>
                <a:cxn ang="0">
                  <a:pos x="357" y="843"/>
                </a:cxn>
                <a:cxn ang="0">
                  <a:pos x="386" y="780"/>
                </a:cxn>
                <a:cxn ang="0">
                  <a:pos x="417" y="612"/>
                </a:cxn>
                <a:cxn ang="0">
                  <a:pos x="412" y="379"/>
                </a:cxn>
                <a:cxn ang="0">
                  <a:pos x="399" y="265"/>
                </a:cxn>
                <a:cxn ang="0">
                  <a:pos x="391" y="220"/>
                </a:cxn>
                <a:cxn ang="0">
                  <a:pos x="270" y="159"/>
                </a:cxn>
                <a:cxn ang="0">
                  <a:pos x="266" y="136"/>
                </a:cxn>
                <a:cxn ang="0">
                  <a:pos x="279" y="124"/>
                </a:cxn>
                <a:cxn ang="0">
                  <a:pos x="391" y="159"/>
                </a:cxn>
                <a:cxn ang="0">
                  <a:pos x="417" y="150"/>
                </a:cxn>
                <a:cxn ang="0">
                  <a:pos x="348" y="18"/>
                </a:cxn>
                <a:cxn ang="0">
                  <a:pos x="357" y="0"/>
                </a:cxn>
                <a:cxn ang="0">
                  <a:pos x="382" y="5"/>
                </a:cxn>
                <a:cxn ang="0">
                  <a:pos x="446" y="120"/>
                </a:cxn>
                <a:cxn ang="0">
                  <a:pos x="464" y="124"/>
                </a:cxn>
                <a:cxn ang="0">
                  <a:pos x="498" y="5"/>
                </a:cxn>
                <a:cxn ang="0">
                  <a:pos x="520" y="0"/>
                </a:cxn>
                <a:cxn ang="0">
                  <a:pos x="529" y="22"/>
                </a:cxn>
                <a:cxn ang="0">
                  <a:pos x="502" y="150"/>
                </a:cxn>
                <a:cxn ang="0">
                  <a:pos x="511" y="168"/>
                </a:cxn>
                <a:cxn ang="0">
                  <a:pos x="614" y="150"/>
                </a:cxn>
                <a:cxn ang="0">
                  <a:pos x="632" y="159"/>
                </a:cxn>
                <a:cxn ang="0">
                  <a:pos x="627" y="181"/>
                </a:cxn>
                <a:cxn ang="0">
                  <a:pos x="489" y="216"/>
                </a:cxn>
                <a:cxn ang="0">
                  <a:pos x="477" y="234"/>
                </a:cxn>
                <a:cxn ang="0">
                  <a:pos x="464" y="313"/>
                </a:cxn>
                <a:cxn ang="0">
                  <a:pos x="464" y="428"/>
                </a:cxn>
                <a:cxn ang="0">
                  <a:pos x="468" y="596"/>
                </a:cxn>
                <a:cxn ang="0">
                  <a:pos x="464" y="750"/>
                </a:cxn>
                <a:cxn ang="0">
                  <a:pos x="455" y="820"/>
                </a:cxn>
                <a:cxn ang="0">
                  <a:pos x="386" y="931"/>
                </a:cxn>
                <a:cxn ang="0">
                  <a:pos x="310" y="1045"/>
                </a:cxn>
                <a:cxn ang="0">
                  <a:pos x="227" y="1169"/>
                </a:cxn>
                <a:cxn ang="0">
                  <a:pos x="158" y="1287"/>
                </a:cxn>
                <a:cxn ang="0">
                  <a:pos x="111" y="1353"/>
                </a:cxn>
                <a:cxn ang="0">
                  <a:pos x="42" y="1371"/>
                </a:cxn>
                <a:cxn ang="0">
                  <a:pos x="13" y="1314"/>
                </a:cxn>
              </a:cxnLst>
              <a:rect l="0" t="0" r="r" b="b"/>
              <a:pathLst>
                <a:path w="632" h="1371">
                  <a:moveTo>
                    <a:pt x="13" y="1314"/>
                  </a:moveTo>
                  <a:lnTo>
                    <a:pt x="0" y="1257"/>
                  </a:lnTo>
                  <a:lnTo>
                    <a:pt x="20" y="1212"/>
                  </a:lnTo>
                  <a:lnTo>
                    <a:pt x="73" y="1169"/>
                  </a:lnTo>
                  <a:lnTo>
                    <a:pt x="172" y="1085"/>
                  </a:lnTo>
                  <a:lnTo>
                    <a:pt x="292" y="957"/>
                  </a:lnTo>
                  <a:lnTo>
                    <a:pt x="357" y="843"/>
                  </a:lnTo>
                  <a:lnTo>
                    <a:pt x="386" y="780"/>
                  </a:lnTo>
                  <a:lnTo>
                    <a:pt x="417" y="612"/>
                  </a:lnTo>
                  <a:lnTo>
                    <a:pt x="412" y="379"/>
                  </a:lnTo>
                  <a:lnTo>
                    <a:pt x="399" y="265"/>
                  </a:lnTo>
                  <a:lnTo>
                    <a:pt x="391" y="220"/>
                  </a:lnTo>
                  <a:lnTo>
                    <a:pt x="270" y="159"/>
                  </a:lnTo>
                  <a:lnTo>
                    <a:pt x="266" y="136"/>
                  </a:lnTo>
                  <a:lnTo>
                    <a:pt x="279" y="124"/>
                  </a:lnTo>
                  <a:lnTo>
                    <a:pt x="391" y="159"/>
                  </a:lnTo>
                  <a:lnTo>
                    <a:pt x="417" y="150"/>
                  </a:lnTo>
                  <a:lnTo>
                    <a:pt x="348" y="18"/>
                  </a:lnTo>
                  <a:lnTo>
                    <a:pt x="357" y="0"/>
                  </a:lnTo>
                  <a:lnTo>
                    <a:pt x="382" y="5"/>
                  </a:lnTo>
                  <a:lnTo>
                    <a:pt x="446" y="120"/>
                  </a:lnTo>
                  <a:lnTo>
                    <a:pt x="464" y="124"/>
                  </a:lnTo>
                  <a:lnTo>
                    <a:pt x="498" y="5"/>
                  </a:lnTo>
                  <a:lnTo>
                    <a:pt x="520" y="0"/>
                  </a:lnTo>
                  <a:lnTo>
                    <a:pt x="529" y="22"/>
                  </a:lnTo>
                  <a:lnTo>
                    <a:pt x="502" y="150"/>
                  </a:lnTo>
                  <a:lnTo>
                    <a:pt x="511" y="168"/>
                  </a:lnTo>
                  <a:lnTo>
                    <a:pt x="614" y="150"/>
                  </a:lnTo>
                  <a:lnTo>
                    <a:pt x="632" y="159"/>
                  </a:lnTo>
                  <a:lnTo>
                    <a:pt x="627" y="181"/>
                  </a:lnTo>
                  <a:lnTo>
                    <a:pt x="489" y="216"/>
                  </a:lnTo>
                  <a:lnTo>
                    <a:pt x="477" y="234"/>
                  </a:lnTo>
                  <a:lnTo>
                    <a:pt x="464" y="313"/>
                  </a:lnTo>
                  <a:lnTo>
                    <a:pt x="464" y="428"/>
                  </a:lnTo>
                  <a:lnTo>
                    <a:pt x="468" y="596"/>
                  </a:lnTo>
                  <a:lnTo>
                    <a:pt x="464" y="750"/>
                  </a:lnTo>
                  <a:lnTo>
                    <a:pt x="455" y="820"/>
                  </a:lnTo>
                  <a:lnTo>
                    <a:pt x="386" y="931"/>
                  </a:lnTo>
                  <a:lnTo>
                    <a:pt x="310" y="1045"/>
                  </a:lnTo>
                  <a:lnTo>
                    <a:pt x="227" y="1169"/>
                  </a:lnTo>
                  <a:lnTo>
                    <a:pt x="158" y="1287"/>
                  </a:lnTo>
                  <a:lnTo>
                    <a:pt x="111" y="1353"/>
                  </a:lnTo>
                  <a:lnTo>
                    <a:pt x="42" y="1371"/>
                  </a:lnTo>
                  <a:lnTo>
                    <a:pt x="13" y="13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3600" y="1722"/>
              <a:ext cx="220" cy="374"/>
            </a:xfrm>
            <a:custGeom>
              <a:avLst/>
              <a:gdLst/>
              <a:ahLst/>
              <a:cxnLst>
                <a:cxn ang="0">
                  <a:pos x="477" y="110"/>
                </a:cxn>
                <a:cxn ang="0">
                  <a:pos x="546" y="30"/>
                </a:cxn>
                <a:cxn ang="0">
                  <a:pos x="589" y="0"/>
                </a:cxn>
                <a:cxn ang="0">
                  <a:pos x="623" y="6"/>
                </a:cxn>
                <a:cxn ang="0">
                  <a:pos x="658" y="30"/>
                </a:cxn>
                <a:cxn ang="0">
                  <a:pos x="658" y="79"/>
                </a:cxn>
                <a:cxn ang="0">
                  <a:pos x="649" y="149"/>
                </a:cxn>
                <a:cxn ang="0">
                  <a:pos x="623" y="199"/>
                </a:cxn>
                <a:cxn ang="0">
                  <a:pos x="593" y="219"/>
                </a:cxn>
                <a:cxn ang="0">
                  <a:pos x="528" y="250"/>
                </a:cxn>
                <a:cxn ang="0">
                  <a:pos x="446" y="320"/>
                </a:cxn>
                <a:cxn ang="0">
                  <a:pos x="361" y="430"/>
                </a:cxn>
                <a:cxn ang="0">
                  <a:pos x="327" y="519"/>
                </a:cxn>
                <a:cxn ang="0">
                  <a:pos x="279" y="624"/>
                </a:cxn>
                <a:cxn ang="0">
                  <a:pos x="254" y="703"/>
                </a:cxn>
                <a:cxn ang="0">
                  <a:pos x="219" y="804"/>
                </a:cxn>
                <a:cxn ang="0">
                  <a:pos x="205" y="879"/>
                </a:cxn>
                <a:cxn ang="0">
                  <a:pos x="219" y="953"/>
                </a:cxn>
                <a:cxn ang="0">
                  <a:pos x="249" y="1013"/>
                </a:cxn>
                <a:cxn ang="0">
                  <a:pos x="262" y="1033"/>
                </a:cxn>
                <a:cxn ang="0">
                  <a:pos x="254" y="1053"/>
                </a:cxn>
                <a:cxn ang="0">
                  <a:pos x="240" y="1059"/>
                </a:cxn>
                <a:cxn ang="0">
                  <a:pos x="189" y="958"/>
                </a:cxn>
                <a:cxn ang="0">
                  <a:pos x="176" y="968"/>
                </a:cxn>
                <a:cxn ang="0">
                  <a:pos x="189" y="1093"/>
                </a:cxn>
                <a:cxn ang="0">
                  <a:pos x="171" y="1103"/>
                </a:cxn>
                <a:cxn ang="0">
                  <a:pos x="158" y="1088"/>
                </a:cxn>
                <a:cxn ang="0">
                  <a:pos x="151" y="968"/>
                </a:cxn>
                <a:cxn ang="0">
                  <a:pos x="133" y="968"/>
                </a:cxn>
                <a:cxn ang="0">
                  <a:pos x="133" y="1088"/>
                </a:cxn>
                <a:cxn ang="0">
                  <a:pos x="120" y="1123"/>
                </a:cxn>
                <a:cxn ang="0">
                  <a:pos x="98" y="1103"/>
                </a:cxn>
                <a:cxn ang="0">
                  <a:pos x="116" y="918"/>
                </a:cxn>
                <a:cxn ang="0">
                  <a:pos x="107" y="903"/>
                </a:cxn>
                <a:cxn ang="0">
                  <a:pos x="60" y="913"/>
                </a:cxn>
                <a:cxn ang="0">
                  <a:pos x="8" y="903"/>
                </a:cxn>
                <a:cxn ang="0">
                  <a:pos x="0" y="874"/>
                </a:cxn>
                <a:cxn ang="0">
                  <a:pos x="39" y="879"/>
                </a:cxn>
                <a:cxn ang="0">
                  <a:pos x="89" y="874"/>
                </a:cxn>
                <a:cxn ang="0">
                  <a:pos x="142" y="833"/>
                </a:cxn>
                <a:cxn ang="0">
                  <a:pos x="219" y="654"/>
                </a:cxn>
                <a:cxn ang="0">
                  <a:pos x="267" y="508"/>
                </a:cxn>
                <a:cxn ang="0">
                  <a:pos x="309" y="404"/>
                </a:cxn>
                <a:cxn ang="0">
                  <a:pos x="361" y="310"/>
                </a:cxn>
                <a:cxn ang="0">
                  <a:pos x="417" y="209"/>
                </a:cxn>
                <a:cxn ang="0">
                  <a:pos x="451" y="144"/>
                </a:cxn>
                <a:cxn ang="0">
                  <a:pos x="477" y="110"/>
                </a:cxn>
              </a:cxnLst>
              <a:rect l="0" t="0" r="r" b="b"/>
              <a:pathLst>
                <a:path w="658" h="1123">
                  <a:moveTo>
                    <a:pt x="477" y="110"/>
                  </a:moveTo>
                  <a:lnTo>
                    <a:pt x="546" y="30"/>
                  </a:lnTo>
                  <a:lnTo>
                    <a:pt x="589" y="0"/>
                  </a:lnTo>
                  <a:lnTo>
                    <a:pt x="623" y="6"/>
                  </a:lnTo>
                  <a:lnTo>
                    <a:pt x="658" y="30"/>
                  </a:lnTo>
                  <a:lnTo>
                    <a:pt x="658" y="79"/>
                  </a:lnTo>
                  <a:lnTo>
                    <a:pt x="649" y="149"/>
                  </a:lnTo>
                  <a:lnTo>
                    <a:pt x="623" y="199"/>
                  </a:lnTo>
                  <a:lnTo>
                    <a:pt x="593" y="219"/>
                  </a:lnTo>
                  <a:lnTo>
                    <a:pt x="528" y="250"/>
                  </a:lnTo>
                  <a:lnTo>
                    <a:pt x="446" y="320"/>
                  </a:lnTo>
                  <a:lnTo>
                    <a:pt x="361" y="430"/>
                  </a:lnTo>
                  <a:lnTo>
                    <a:pt x="327" y="519"/>
                  </a:lnTo>
                  <a:lnTo>
                    <a:pt x="279" y="624"/>
                  </a:lnTo>
                  <a:lnTo>
                    <a:pt x="254" y="703"/>
                  </a:lnTo>
                  <a:lnTo>
                    <a:pt x="219" y="804"/>
                  </a:lnTo>
                  <a:lnTo>
                    <a:pt x="205" y="879"/>
                  </a:lnTo>
                  <a:lnTo>
                    <a:pt x="219" y="953"/>
                  </a:lnTo>
                  <a:lnTo>
                    <a:pt x="249" y="1013"/>
                  </a:lnTo>
                  <a:lnTo>
                    <a:pt x="262" y="1033"/>
                  </a:lnTo>
                  <a:lnTo>
                    <a:pt x="254" y="1053"/>
                  </a:lnTo>
                  <a:lnTo>
                    <a:pt x="240" y="1059"/>
                  </a:lnTo>
                  <a:lnTo>
                    <a:pt x="189" y="958"/>
                  </a:lnTo>
                  <a:lnTo>
                    <a:pt x="176" y="968"/>
                  </a:lnTo>
                  <a:lnTo>
                    <a:pt x="189" y="1093"/>
                  </a:lnTo>
                  <a:lnTo>
                    <a:pt x="171" y="1103"/>
                  </a:lnTo>
                  <a:lnTo>
                    <a:pt x="158" y="1088"/>
                  </a:lnTo>
                  <a:lnTo>
                    <a:pt x="151" y="968"/>
                  </a:lnTo>
                  <a:lnTo>
                    <a:pt x="133" y="968"/>
                  </a:lnTo>
                  <a:lnTo>
                    <a:pt x="133" y="1088"/>
                  </a:lnTo>
                  <a:lnTo>
                    <a:pt x="120" y="1123"/>
                  </a:lnTo>
                  <a:lnTo>
                    <a:pt x="98" y="1103"/>
                  </a:lnTo>
                  <a:lnTo>
                    <a:pt x="116" y="918"/>
                  </a:lnTo>
                  <a:lnTo>
                    <a:pt x="107" y="903"/>
                  </a:lnTo>
                  <a:lnTo>
                    <a:pt x="60" y="913"/>
                  </a:lnTo>
                  <a:lnTo>
                    <a:pt x="8" y="903"/>
                  </a:lnTo>
                  <a:lnTo>
                    <a:pt x="0" y="874"/>
                  </a:lnTo>
                  <a:lnTo>
                    <a:pt x="39" y="879"/>
                  </a:lnTo>
                  <a:lnTo>
                    <a:pt x="89" y="874"/>
                  </a:lnTo>
                  <a:lnTo>
                    <a:pt x="142" y="833"/>
                  </a:lnTo>
                  <a:lnTo>
                    <a:pt x="219" y="654"/>
                  </a:lnTo>
                  <a:lnTo>
                    <a:pt x="267" y="508"/>
                  </a:lnTo>
                  <a:lnTo>
                    <a:pt x="309" y="404"/>
                  </a:lnTo>
                  <a:lnTo>
                    <a:pt x="361" y="310"/>
                  </a:lnTo>
                  <a:lnTo>
                    <a:pt x="417" y="209"/>
                  </a:lnTo>
                  <a:lnTo>
                    <a:pt x="451" y="144"/>
                  </a:lnTo>
                  <a:lnTo>
                    <a:pt x="477" y="1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>
            <a:off x="4114800" y="3810000"/>
            <a:ext cx="457200" cy="533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4572000" y="4419600"/>
            <a:ext cx="99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533400" y="5351585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b="1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b="1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b="1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95400" y="2590800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124200" y="2590800"/>
            <a:ext cx="1828800" cy="9144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BLACKBOARD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172200" y="2590800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4283102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9B08B8"/>
                </a:solidFill>
                <a:latin typeface="Comic Sans MS"/>
                <a:cs typeface="Comic Sans MS"/>
              </a:rPr>
              <a:t>Search Problems</a:t>
            </a:r>
            <a:endParaRPr lang="en-US" sz="3600" b="1" dirty="0">
              <a:solidFill>
                <a:srgbClr val="9B08B8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KW search problem: </a:t>
            </a:r>
            <a:r>
              <a:rPr lang="en-US" sz="2800" dirty="0" smtClean="0">
                <a:latin typeface="Comic Sans MS"/>
                <a:cs typeface="Comic Sans MS"/>
              </a:rPr>
              <a:t>Given Boolean f</a:t>
            </a:r>
          </a:p>
          <a:p>
            <a:pPr marL="0" indent="0">
              <a:buNone/>
            </a:pPr>
            <a:r>
              <a:rPr lang="en-US" sz="2800" dirty="0">
                <a:latin typeface="Comic Sans MS"/>
                <a:cs typeface="Comic Sans MS"/>
              </a:rPr>
              <a:t>	</a:t>
            </a:r>
            <a:r>
              <a:rPr lang="en-US" sz="2800" dirty="0" smtClean="0">
                <a:latin typeface="Comic Sans MS"/>
                <a:cs typeface="Comic Sans MS"/>
              </a:rPr>
              <a:t>Alice gets </a:t>
            </a:r>
            <a:r>
              <a:rPr lang="en-US" sz="2800" dirty="0" smtClean="0">
                <a:latin typeface="Lucida Grande"/>
                <a:ea typeface="Lucida Grande"/>
                <a:cs typeface="Lucida Grande"/>
              </a:rPr>
              <a:t>α</a:t>
            </a:r>
            <a:r>
              <a:rPr lang="en-US" sz="2800" dirty="0" smtClean="0">
                <a:latin typeface="Comic Sans MS"/>
                <a:cs typeface="Comic Sans MS"/>
              </a:rPr>
              <a:t> in f</a:t>
            </a:r>
            <a:r>
              <a:rPr lang="en-US" sz="2800" baseline="30000" dirty="0" smtClean="0">
                <a:latin typeface="Comic Sans MS"/>
                <a:cs typeface="Comic Sans MS"/>
              </a:rPr>
              <a:t>-1</a:t>
            </a:r>
            <a:r>
              <a:rPr lang="en-US" sz="2800" dirty="0" smtClean="0">
                <a:latin typeface="Comic Sans MS"/>
                <a:cs typeface="Comic Sans MS"/>
              </a:rPr>
              <a:t> (0); Bob gets </a:t>
            </a:r>
            <a:r>
              <a:rPr lang="en-US" sz="2800" dirty="0" smtClean="0">
                <a:latin typeface="Lucida Grande"/>
                <a:ea typeface="Lucida Grande"/>
                <a:cs typeface="Lucida Grande"/>
              </a:rPr>
              <a:t>β</a:t>
            </a:r>
            <a:r>
              <a:rPr lang="en-US" sz="2800" dirty="0" smtClean="0">
                <a:latin typeface="Comic Sans MS"/>
                <a:cs typeface="Comic Sans MS"/>
              </a:rPr>
              <a:t> in f</a:t>
            </a:r>
            <a:r>
              <a:rPr lang="en-US" sz="2800" baseline="30000" dirty="0" smtClean="0">
                <a:latin typeface="Comic Sans MS"/>
                <a:cs typeface="Comic Sans MS"/>
              </a:rPr>
              <a:t>-1</a:t>
            </a:r>
            <a:r>
              <a:rPr lang="en-US" sz="2800" dirty="0" smtClean="0">
                <a:latin typeface="Comic Sans MS"/>
                <a:cs typeface="Comic Sans MS"/>
              </a:rPr>
              <a:t> (1)</a:t>
            </a:r>
          </a:p>
          <a:p>
            <a:pPr marL="0" indent="0">
              <a:buNone/>
            </a:pPr>
            <a:r>
              <a:rPr lang="en-US" sz="2800" dirty="0">
                <a:latin typeface="Comic Sans MS"/>
                <a:cs typeface="Comic Sans MS"/>
              </a:rPr>
              <a:t>	</a:t>
            </a:r>
            <a:r>
              <a:rPr lang="en-US" sz="2800" dirty="0" smtClean="0">
                <a:latin typeface="Comic Sans MS"/>
                <a:cs typeface="Comic Sans MS"/>
              </a:rPr>
              <a:t>Output </a:t>
            </a:r>
            <a:r>
              <a:rPr lang="en-US" sz="2800" dirty="0" err="1" smtClean="0">
                <a:latin typeface="Comic Sans MS"/>
                <a:cs typeface="Comic Sans MS"/>
              </a:rPr>
              <a:t>i</a:t>
            </a:r>
            <a:r>
              <a:rPr lang="en-US" sz="2800" dirty="0" smtClean="0">
                <a:latin typeface="Comic Sans MS"/>
                <a:cs typeface="Comic Sans MS"/>
              </a:rPr>
              <a:t> such that x</a:t>
            </a:r>
            <a:r>
              <a:rPr lang="en-US" sz="2800" baseline="-25000" dirty="0" smtClean="0">
                <a:latin typeface="Comic Sans MS"/>
                <a:cs typeface="Comic Sans MS"/>
              </a:rPr>
              <a:t>i</a:t>
            </a:r>
            <a:r>
              <a:rPr lang="en-US" sz="2800" dirty="0" smtClean="0">
                <a:latin typeface="Comic Sans MS"/>
                <a:cs typeface="Comic Sans MS"/>
              </a:rPr>
              <a:t> ≠ </a:t>
            </a:r>
            <a:r>
              <a:rPr lang="en-US" sz="2800" dirty="0" err="1" smtClean="0">
                <a:latin typeface="Comic Sans MS"/>
                <a:cs typeface="Comic Sans MS"/>
              </a:rPr>
              <a:t>y</a:t>
            </a:r>
            <a:r>
              <a:rPr lang="en-US" sz="2800" baseline="-25000" dirty="0" err="1" smtClean="0">
                <a:latin typeface="Comic Sans MS"/>
                <a:cs typeface="Comic Sans MS"/>
              </a:rPr>
              <a:t>i</a:t>
            </a:r>
            <a:endParaRPr lang="en-US" sz="2800" baseline="-250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800" baseline="-250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Proof Complexity search problem: </a:t>
            </a:r>
            <a:r>
              <a:rPr lang="en-US" sz="2800" dirty="0" smtClean="0">
                <a:latin typeface="Comic Sans MS"/>
                <a:cs typeface="Comic Sans MS"/>
              </a:rPr>
              <a:t>Given </a:t>
            </a:r>
            <a:r>
              <a:rPr lang="en-US" sz="2800" dirty="0" err="1" smtClean="0">
                <a:latin typeface="Comic Sans MS"/>
                <a:cs typeface="Comic Sans MS"/>
              </a:rPr>
              <a:t>unsatisfiable</a:t>
            </a:r>
            <a:r>
              <a:rPr lang="en-US" sz="2800" dirty="0" smtClean="0">
                <a:latin typeface="Comic Sans MS"/>
                <a:cs typeface="Comic Sans MS"/>
              </a:rPr>
              <a:t> f=C</a:t>
            </a:r>
            <a:r>
              <a:rPr lang="en-US" sz="2800" baseline="-25000" dirty="0" smtClean="0">
                <a:latin typeface="Comic Sans MS"/>
                <a:cs typeface="Comic Sans MS"/>
              </a:rPr>
              <a:t>1 </a:t>
            </a:r>
            <a:r>
              <a:rPr lang="en-US" sz="2800" dirty="0" smtClean="0">
                <a:latin typeface="Comic Sans MS"/>
                <a:cs typeface="Comic Sans MS"/>
              </a:rPr>
              <a:t>… C</a:t>
            </a:r>
            <a:r>
              <a:rPr lang="en-US" sz="2800" baseline="-25000" dirty="0" smtClean="0">
                <a:latin typeface="Comic Sans MS"/>
                <a:cs typeface="Comic Sans MS"/>
              </a:rPr>
              <a:t>m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smtClean="0">
                <a:latin typeface="Comic Sans MS"/>
                <a:cs typeface="Comic Sans MS"/>
              </a:rPr>
              <a:t>over </a:t>
            </a:r>
            <a:r>
              <a:rPr lang="en-US" sz="2800" dirty="0" err="1" smtClean="0">
                <a:latin typeface="Comic Sans MS"/>
                <a:cs typeface="Comic Sans MS"/>
              </a:rPr>
              <a:t>vars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2800" dirty="0">
                <a:latin typeface="Comic Sans MS"/>
                <a:cs typeface="Comic Sans MS"/>
              </a:rPr>
              <a:t>z</a:t>
            </a:r>
            <a:endParaRPr lang="en-US" sz="28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      	Alice gets an assignment </a:t>
            </a:r>
            <a:r>
              <a:rPr lang="en-US" sz="2800" dirty="0" smtClean="0">
                <a:latin typeface="Lucida Grande"/>
                <a:ea typeface="Lucida Grande"/>
                <a:cs typeface="Lucida Grande"/>
              </a:rPr>
              <a:t>α</a:t>
            </a:r>
            <a:r>
              <a:rPr lang="en-US" sz="2800" dirty="0" smtClean="0">
                <a:latin typeface="Comic Sans MS"/>
                <a:cs typeface="Comic Sans MS"/>
              </a:rPr>
              <a:t> to half of z; 	Bob gets </a:t>
            </a:r>
            <a:r>
              <a:rPr lang="en-US" sz="2800" dirty="0">
                <a:latin typeface="Comic Sans MS"/>
                <a:cs typeface="Comic Sans MS"/>
              </a:rPr>
              <a:t>a</a:t>
            </a:r>
            <a:r>
              <a:rPr lang="en-US" sz="2800" dirty="0" smtClean="0">
                <a:latin typeface="Comic Sans MS"/>
                <a:cs typeface="Comic Sans MS"/>
              </a:rPr>
              <a:t>n assignment </a:t>
            </a:r>
            <a:r>
              <a:rPr lang="en-US" sz="2800" dirty="0" smtClean="0">
                <a:latin typeface="Lucida Grande"/>
                <a:ea typeface="Lucida Grande"/>
                <a:cs typeface="Lucida Grande"/>
              </a:rPr>
              <a:t>β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smtClean="0">
                <a:latin typeface="Comic Sans MS"/>
                <a:cs typeface="Comic Sans MS"/>
              </a:rPr>
              <a:t>to other half of z, </a:t>
            </a:r>
          </a:p>
          <a:p>
            <a:pPr marL="0" indent="0">
              <a:buNone/>
            </a:pPr>
            <a:r>
              <a:rPr lang="en-US" sz="2800" dirty="0">
                <a:latin typeface="Comic Sans MS"/>
                <a:cs typeface="Comic Sans MS"/>
              </a:rPr>
              <a:t>	O</a:t>
            </a:r>
            <a:r>
              <a:rPr lang="en-US" sz="2800" dirty="0" smtClean="0">
                <a:latin typeface="Comic Sans MS"/>
                <a:cs typeface="Comic Sans MS"/>
              </a:rPr>
              <a:t>utput </a:t>
            </a:r>
            <a:r>
              <a:rPr lang="en-US" sz="2800" dirty="0" err="1" smtClean="0">
                <a:latin typeface="Comic Sans MS"/>
                <a:cs typeface="Comic Sans MS"/>
              </a:rPr>
              <a:t>i</a:t>
            </a:r>
            <a:r>
              <a:rPr lang="en-US" sz="2800" dirty="0" smtClean="0">
                <a:latin typeface="Comic Sans MS"/>
                <a:cs typeface="Comic Sans MS"/>
              </a:rPr>
              <a:t> such that </a:t>
            </a:r>
            <a:r>
              <a:rPr lang="en-US" sz="2800" dirty="0" err="1" smtClean="0">
                <a:latin typeface="Comic Sans MS"/>
                <a:cs typeface="Comic Sans MS"/>
              </a:rPr>
              <a:t>C</a:t>
            </a:r>
            <a:r>
              <a:rPr lang="en-US" sz="2800" baseline="-25000" dirty="0" err="1" smtClean="0">
                <a:latin typeface="Comic Sans MS"/>
                <a:cs typeface="Comic Sans MS"/>
              </a:rPr>
              <a:t>i</a:t>
            </a:r>
            <a:r>
              <a:rPr lang="en-US" sz="2800" dirty="0" smtClean="0">
                <a:latin typeface="Comic Sans MS"/>
                <a:cs typeface="Comic Sans MS"/>
              </a:rPr>
              <a:t> (</a:t>
            </a:r>
            <a:r>
              <a:rPr lang="en-US" sz="2800" dirty="0" smtClean="0">
                <a:latin typeface="Lucida Grande"/>
                <a:ea typeface="Lucida Grande"/>
                <a:cs typeface="Lucida Grande"/>
              </a:rPr>
              <a:t>α,β</a:t>
            </a:r>
            <a:r>
              <a:rPr lang="en-US" sz="2800" dirty="0" smtClean="0">
                <a:latin typeface="Comic Sans MS"/>
                <a:cs typeface="Comic Sans MS"/>
              </a:rPr>
              <a:t>) is false</a:t>
            </a:r>
          </a:p>
        </p:txBody>
      </p:sp>
    </p:spTree>
    <p:extLst>
      <p:ext uri="{BB962C8B-B14F-4D97-AF65-F5344CB8AC3E}">
        <p14:creationId xmlns:p14="http://schemas.microsoft.com/office/powerpoint/2010/main" val="2616216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9B08B8"/>
                </a:solidFill>
                <a:latin typeface="Comic Sans MS"/>
                <a:cs typeface="Comic Sans MS"/>
              </a:rPr>
              <a:t> Communication Complexity of Search Problems</a:t>
            </a:r>
            <a:endParaRPr lang="en-US" sz="3600" b="1" dirty="0">
              <a:solidFill>
                <a:srgbClr val="9B08B8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[KW’88]: Circuit depth, Monotone circuit depth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(Monotone) circuit depth lower bounds from </a:t>
            </a:r>
          </a:p>
          <a:p>
            <a:pPr marL="0" indent="0">
              <a:buNone/>
            </a:pPr>
            <a:r>
              <a:rPr lang="en-US" sz="2400" dirty="0">
                <a:latin typeface="Comic Sans MS"/>
                <a:cs typeface="Comic Sans MS"/>
              </a:rPr>
              <a:t>	</a:t>
            </a:r>
            <a:r>
              <a:rPr lang="en-US" sz="2400" dirty="0" smtClean="0">
                <a:latin typeface="Comic Sans MS"/>
                <a:cs typeface="Comic Sans MS"/>
              </a:rPr>
              <a:t>(monotone) KW search problem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[IPU’94], [BPS’07], [HN’12]: Proof complexity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2-party cc lower bounds </a:t>
            </a:r>
            <a:r>
              <a:rPr lang="en-US" sz="2400" dirty="0" smtClean="0">
                <a:latin typeface="Comic Sans MS"/>
                <a:cs typeface="Comic Sans MS"/>
                <a:sym typeface="Wingdings"/>
              </a:rPr>
              <a:t> </a:t>
            </a:r>
            <a:r>
              <a:rPr lang="en-US" sz="2400" dirty="0" smtClean="0">
                <a:latin typeface="Comic Sans MS"/>
                <a:cs typeface="Comic Sans MS"/>
              </a:rPr>
              <a:t>Rank lower bounds for Cutting Planes 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Rank lower bounds for low-degree polynomial threshold proof systems </a:t>
            </a:r>
            <a:r>
              <a:rPr lang="en-US" sz="2400" dirty="0" smtClean="0">
                <a:latin typeface="Comic Sans MS"/>
                <a:cs typeface="Comic Sans MS"/>
              </a:rPr>
              <a:t>(dynamic SOS</a:t>
            </a:r>
            <a:r>
              <a:rPr lang="en-US" sz="2400" dirty="0" smtClean="0">
                <a:latin typeface="Comic Sans MS"/>
                <a:cs typeface="Comic Sans MS"/>
              </a:rPr>
              <a:t>, </a:t>
            </a:r>
            <a:r>
              <a:rPr lang="en-US" sz="2400" dirty="0" err="1" smtClean="0">
                <a:latin typeface="Comic Sans MS"/>
                <a:cs typeface="Comic Sans MS"/>
              </a:rPr>
              <a:t>Sherali</a:t>
            </a:r>
            <a:r>
              <a:rPr lang="en-US" sz="2400" dirty="0" smtClean="0">
                <a:latin typeface="Comic Sans MS"/>
                <a:cs typeface="Comic Sans MS"/>
              </a:rPr>
              <a:t>-Adams, LS, etc.) from k-party NOF lower bounds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Size/Space tradeoffs from k-party NOF </a:t>
            </a:r>
            <a:r>
              <a:rPr lang="en-US" sz="2400" dirty="0" err="1" smtClean="0">
                <a:latin typeface="Comic Sans MS"/>
                <a:cs typeface="Comic Sans MS"/>
              </a:rPr>
              <a:t>lbs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20469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9B08B8"/>
                </a:solidFill>
                <a:latin typeface="Comic Sans MS"/>
                <a:cs typeface="Comic Sans MS"/>
              </a:rPr>
              <a:t>Composed (Lifted) Search Problems</a:t>
            </a:r>
            <a:endParaRPr lang="en-US" sz="3600" b="1" dirty="0">
              <a:solidFill>
                <a:srgbClr val="9B08B8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(S o </a:t>
            </a:r>
            <a:r>
              <a:rPr lang="en-US" sz="2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g</a:t>
            </a:r>
            <a:r>
              <a:rPr lang="en-US" sz="2800" b="1" baseline="30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sz="2800" b="1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):</a:t>
            </a:r>
            <a:endParaRPr lang="en-US" sz="2800" b="1" baseline="300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 Each of the n input bits of S are encoded using a small 2-party function g: X x Y 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 {0,1}</a:t>
            </a: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  <a:sym typeface="Wingdings"/>
              </a:rPr>
              <a:t>Alice gets x=x</a:t>
            </a:r>
            <a:r>
              <a:rPr lang="en-US" sz="2800" baseline="-25000" dirty="0" smtClean="0">
                <a:latin typeface="Comic Sans MS"/>
                <a:cs typeface="Comic Sans MS"/>
                <a:sym typeface="Wingdings"/>
              </a:rPr>
              <a:t>1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 x</a:t>
            </a:r>
            <a:r>
              <a:rPr lang="en-US" sz="2800" baseline="-25000" dirty="0" smtClean="0">
                <a:latin typeface="Comic Sans MS"/>
                <a:cs typeface="Comic Sans MS"/>
                <a:sym typeface="Wingdings"/>
              </a:rPr>
              <a:t>2 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.. </a:t>
            </a:r>
            <a:r>
              <a:rPr lang="en-US" sz="2800" dirty="0" err="1" smtClean="0">
                <a:latin typeface="Comic Sans MS"/>
                <a:cs typeface="Comic Sans MS"/>
                <a:sym typeface="Wingdings"/>
              </a:rPr>
              <a:t>x</a:t>
            </a:r>
            <a:r>
              <a:rPr lang="en-US" sz="2800" baseline="-25000" dirty="0" err="1" smtClean="0">
                <a:latin typeface="Comic Sans MS"/>
                <a:cs typeface="Comic Sans MS"/>
                <a:sym typeface="Wingdings"/>
              </a:rPr>
              <a:t>n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, Bob gets y=y</a:t>
            </a:r>
            <a:r>
              <a:rPr lang="en-US" sz="2800" baseline="-25000" dirty="0" smtClean="0">
                <a:latin typeface="Comic Sans MS"/>
                <a:cs typeface="Comic Sans MS"/>
                <a:sym typeface="Wingdings"/>
              </a:rPr>
              <a:t>1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 y</a:t>
            </a:r>
            <a:r>
              <a:rPr lang="en-US" sz="2800" baseline="-25000" dirty="0" smtClean="0">
                <a:latin typeface="Comic Sans MS"/>
                <a:cs typeface="Comic Sans MS"/>
                <a:sym typeface="Wingdings"/>
              </a:rPr>
              <a:t>2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 .. </a:t>
            </a:r>
            <a:r>
              <a:rPr lang="en-US" sz="2800" dirty="0" err="1" smtClean="0">
                <a:latin typeface="Comic Sans MS"/>
                <a:cs typeface="Comic Sans MS"/>
                <a:sym typeface="Wingdings"/>
              </a:rPr>
              <a:t>y</a:t>
            </a:r>
            <a:r>
              <a:rPr lang="en-US" sz="2800" baseline="-25000" dirty="0" err="1" smtClean="0">
                <a:latin typeface="Comic Sans MS"/>
                <a:cs typeface="Comic Sans MS"/>
                <a:sym typeface="Wingdings"/>
              </a:rPr>
              <a:t>n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. </a:t>
            </a: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  <a:sym typeface="Wingdings"/>
              </a:rPr>
              <a:t>Find q </a:t>
            </a:r>
            <a:r>
              <a:rPr lang="en-US" sz="2800" dirty="0" err="1" smtClean="0">
                <a:latin typeface="Comic Sans MS"/>
                <a:cs typeface="Comic Sans MS"/>
                <a:sym typeface="Wingdings"/>
              </a:rPr>
              <a:t>s.t.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 </a:t>
            </a:r>
            <a:r>
              <a:rPr lang="en-US" sz="2800" dirty="0" smtClean="0">
                <a:latin typeface="Comic Sans MS"/>
                <a:cs typeface="Comic Sans MS"/>
                <a:sym typeface="Symbol" charset="0"/>
              </a:rPr>
              <a:t> (g(x</a:t>
            </a:r>
            <a:r>
              <a:rPr lang="en-US" sz="2800" baseline="-25000" dirty="0" smtClean="0">
                <a:latin typeface="Comic Sans MS"/>
                <a:cs typeface="Comic Sans MS"/>
                <a:sym typeface="Symbol" charset="0"/>
              </a:rPr>
              <a:t>1 </a:t>
            </a:r>
            <a:r>
              <a:rPr lang="en-US" sz="2800" dirty="0" smtClean="0">
                <a:latin typeface="Comic Sans MS"/>
                <a:cs typeface="Comic Sans MS"/>
                <a:sym typeface="Symbol" charset="0"/>
              </a:rPr>
              <a:t>y</a:t>
            </a:r>
            <a:r>
              <a:rPr lang="en-US" sz="2800" baseline="-25000" dirty="0" smtClean="0">
                <a:latin typeface="Comic Sans MS"/>
                <a:cs typeface="Comic Sans MS"/>
                <a:sym typeface="Symbol" charset="0"/>
              </a:rPr>
              <a:t>1</a:t>
            </a:r>
            <a:r>
              <a:rPr lang="en-US" sz="2800" dirty="0" smtClean="0">
                <a:latin typeface="Comic Sans MS"/>
                <a:cs typeface="Comic Sans MS"/>
                <a:sym typeface="Symbol" charset="0"/>
              </a:rPr>
              <a:t>), .., g(</a:t>
            </a:r>
            <a:r>
              <a:rPr lang="en-US" sz="2800" dirty="0" err="1" smtClean="0">
                <a:latin typeface="Comic Sans MS"/>
                <a:cs typeface="Comic Sans MS"/>
                <a:sym typeface="Symbol" charset="0"/>
              </a:rPr>
              <a:t>x</a:t>
            </a:r>
            <a:r>
              <a:rPr lang="en-US" sz="2800" baseline="-25000" dirty="0" err="1" smtClean="0">
                <a:latin typeface="Comic Sans MS"/>
                <a:cs typeface="Comic Sans MS"/>
                <a:sym typeface="Symbol" charset="0"/>
              </a:rPr>
              <a:t>n</a:t>
            </a:r>
            <a:r>
              <a:rPr lang="en-US" sz="2800" dirty="0" smtClean="0">
                <a:latin typeface="Comic Sans MS"/>
                <a:cs typeface="Comic Sans MS"/>
                <a:sym typeface="Symbol" charset="0"/>
              </a:rPr>
              <a:t> </a:t>
            </a:r>
            <a:r>
              <a:rPr lang="en-US" sz="2800" dirty="0" err="1" smtClean="0">
                <a:latin typeface="Comic Sans MS"/>
                <a:cs typeface="Comic Sans MS"/>
                <a:sym typeface="Symbol" charset="0"/>
              </a:rPr>
              <a:t>y</a:t>
            </a:r>
            <a:r>
              <a:rPr lang="en-US" sz="2800" baseline="-25000" dirty="0" err="1" smtClean="0">
                <a:latin typeface="Comic Sans MS"/>
                <a:cs typeface="Comic Sans MS"/>
                <a:sym typeface="Symbol" charset="0"/>
              </a:rPr>
              <a:t>n</a:t>
            </a:r>
            <a:r>
              <a:rPr lang="en-US" sz="2800" dirty="0" smtClean="0">
                <a:latin typeface="Comic Sans MS"/>
                <a:cs typeface="Comic Sans MS"/>
                <a:sym typeface="Symbol" charset="0"/>
              </a:rPr>
              <a:t>), q) 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 S</a:t>
            </a:r>
            <a:endParaRPr lang="en-US" sz="2800" dirty="0">
              <a:latin typeface="Comic Sans MS"/>
              <a:cs typeface="Comic Sans MS"/>
            </a:endParaRPr>
          </a:p>
        </p:txBody>
      </p:sp>
      <p:pic>
        <p:nvPicPr>
          <p:cNvPr id="6" name="Picture 5" descr="Screen Shot 2013-11-09 at 7.40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171495"/>
            <a:ext cx="6969000" cy="267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78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Lower Bounds III: </a:t>
            </a:r>
            <a:br>
              <a:rPr lang="en-US" sz="3200" b="1" dirty="0" smtClean="0">
                <a:solidFill>
                  <a:srgbClr val="7030A0"/>
                </a:solidFill>
                <a:latin typeface="Comic Sans MS"/>
                <a:cs typeface="Comic Sans MS"/>
              </a:rPr>
            </a:br>
            <a:r>
              <a:rPr lang="en-US" sz="32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Overview</a:t>
            </a:r>
            <a:br>
              <a:rPr lang="en-US" sz="3200" b="1" dirty="0" smtClean="0">
                <a:solidFill>
                  <a:srgbClr val="7030A0"/>
                </a:solidFill>
                <a:latin typeface="Comic Sans MS"/>
                <a:cs typeface="Comic Sans MS"/>
              </a:rPr>
            </a:br>
            <a:endParaRPr lang="en-US" sz="3200" b="1" dirty="0">
              <a:solidFill>
                <a:srgbClr val="7030A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000" dirty="0" smtClean="0">
                <a:latin typeface="Comic Sans MS"/>
                <a:cs typeface="Comic Sans MS"/>
              </a:rPr>
              <a:t>Search(C): Given an </a:t>
            </a:r>
            <a:r>
              <a:rPr lang="en-US" sz="3000" dirty="0" err="1" smtClean="0">
                <a:latin typeface="Comic Sans MS"/>
                <a:cs typeface="Comic Sans MS"/>
              </a:rPr>
              <a:t>unsatisfiable</a:t>
            </a:r>
            <a:r>
              <a:rPr lang="en-US" sz="3000" dirty="0" smtClean="0">
                <a:latin typeface="Comic Sans MS"/>
                <a:cs typeface="Comic Sans MS"/>
              </a:rPr>
              <a:t> CNF formula </a:t>
            </a:r>
          </a:p>
          <a:p>
            <a:pPr>
              <a:buNone/>
            </a:pPr>
            <a:r>
              <a:rPr lang="en-US" sz="3000" dirty="0">
                <a:latin typeface="Comic Sans MS"/>
                <a:cs typeface="Comic Sans MS"/>
              </a:rPr>
              <a:t>	</a:t>
            </a:r>
            <a:r>
              <a:rPr lang="en-US" sz="3000" dirty="0" smtClean="0">
                <a:latin typeface="Comic Sans MS"/>
                <a:cs typeface="Comic Sans MS"/>
              </a:rPr>
              <a:t>C = C</a:t>
            </a:r>
            <a:r>
              <a:rPr lang="en-US" sz="3000" baseline="-25000" dirty="0" smtClean="0">
                <a:latin typeface="Comic Sans MS"/>
                <a:cs typeface="Comic Sans MS"/>
              </a:rPr>
              <a:t>1</a:t>
            </a:r>
            <a:r>
              <a:rPr lang="en-US" sz="3000" dirty="0" smtClean="0">
                <a:latin typeface="Comic Sans MS"/>
                <a:cs typeface="Comic Sans MS"/>
              </a:rPr>
              <a:t> …. C</a:t>
            </a:r>
            <a:r>
              <a:rPr lang="en-US" sz="3000" baseline="-25000" dirty="0" smtClean="0">
                <a:latin typeface="Comic Sans MS"/>
                <a:cs typeface="Comic Sans MS"/>
              </a:rPr>
              <a:t>m</a:t>
            </a:r>
            <a:r>
              <a:rPr lang="en-US" sz="3000" dirty="0" smtClean="0">
                <a:latin typeface="Comic Sans MS"/>
                <a:cs typeface="Comic Sans MS"/>
              </a:rPr>
              <a:t> </a:t>
            </a:r>
            <a:r>
              <a:rPr lang="en-US" sz="3000" baseline="-25000" dirty="0" smtClean="0">
                <a:latin typeface="Comic Sans MS"/>
                <a:cs typeface="Comic Sans MS"/>
              </a:rPr>
              <a:t> </a:t>
            </a:r>
            <a:r>
              <a:rPr lang="en-US" sz="3000" dirty="0" smtClean="0">
                <a:latin typeface="Comic Sans MS"/>
                <a:cs typeface="Comic Sans MS"/>
              </a:rPr>
              <a:t>and an assignment </a:t>
            </a:r>
            <a:r>
              <a:rPr lang="en-US" sz="3000" dirty="0" smtClean="0">
                <a:latin typeface="Lucida Grande"/>
                <a:ea typeface="Lucida Grande"/>
                <a:cs typeface="Lucida Grande"/>
              </a:rPr>
              <a:t>α</a:t>
            </a:r>
            <a:r>
              <a:rPr lang="en-US" sz="3000" dirty="0" smtClean="0">
                <a:latin typeface="Comic Sans MS"/>
                <a:cs typeface="Comic Sans MS"/>
              </a:rPr>
              <a:t>,  find a clause falsified by </a:t>
            </a:r>
            <a:r>
              <a:rPr lang="en-US" sz="3000" dirty="0" smtClean="0">
                <a:latin typeface="Lucida Grande"/>
                <a:ea typeface="Lucida Grande"/>
                <a:cs typeface="Lucida Grande"/>
              </a:rPr>
              <a:t>α</a:t>
            </a:r>
            <a:endParaRPr lang="en-US" sz="3000" dirty="0" smtClean="0">
              <a:latin typeface="Comic Sans MS"/>
              <a:cs typeface="Comic Sans MS"/>
            </a:endParaRPr>
          </a:p>
          <a:p>
            <a:pPr>
              <a:buNone/>
            </a:pPr>
            <a:endParaRPr lang="en-US" sz="3000" dirty="0">
              <a:latin typeface="Comic Sans MS"/>
              <a:cs typeface="Comic Sans MS"/>
            </a:endParaRPr>
          </a:p>
          <a:p>
            <a:pPr>
              <a:buNone/>
            </a:pPr>
            <a:r>
              <a:rPr lang="en-US" sz="3000" dirty="0" smtClean="0">
                <a:latin typeface="Comic Sans MS"/>
                <a:cs typeface="Comic Sans MS"/>
              </a:rPr>
              <a:t>Let P be a proof system where the formulas underlying P can be evaluated by efficient communication protocols (under some partition of the variables)</a:t>
            </a:r>
          </a:p>
          <a:p>
            <a:pPr>
              <a:buNone/>
            </a:pPr>
            <a:endParaRPr lang="en-US" sz="3000" dirty="0">
              <a:latin typeface="Comic Sans MS"/>
              <a:cs typeface="Comic Sans MS"/>
            </a:endParaRPr>
          </a:p>
          <a:p>
            <a:pPr>
              <a:buNone/>
            </a:pPr>
            <a:r>
              <a:rPr lang="en-US" sz="3000" dirty="0" smtClean="0">
                <a:latin typeface="Comic Sans MS"/>
                <a:cs typeface="Comic Sans MS"/>
              </a:rPr>
              <a:t>Then small depth or small tree-like P-proofs of C implies efficient communication protocols for Search(C)</a:t>
            </a:r>
            <a:endParaRPr lang="en-US" sz="3000" baseline="30000" dirty="0" smtClean="0">
              <a:latin typeface="Comic Sans MS"/>
              <a:cs typeface="Comic Sans MS"/>
            </a:endParaRPr>
          </a:p>
          <a:p>
            <a:pPr>
              <a:buNone/>
            </a:pPr>
            <a:endParaRPr lang="en-US" sz="3000" dirty="0" smtClean="0">
              <a:latin typeface="Comic Sans MS"/>
              <a:cs typeface="Comic Sans MS"/>
            </a:endParaRPr>
          </a:p>
          <a:p>
            <a:pPr>
              <a:buNone/>
            </a:pPr>
            <a:r>
              <a:rPr lang="en-US" sz="3000" dirty="0" smtClean="0">
                <a:latin typeface="Comic Sans MS"/>
                <a:cs typeface="Comic Sans MS"/>
              </a:rPr>
              <a:t>Thus communication complexity lower bounds for Search(C) implies (tree-like) size lower bounds for P </a:t>
            </a:r>
            <a:endParaRPr lang="en-US" sz="3000" dirty="0">
              <a:latin typeface="Comic Sans MS"/>
              <a:cs typeface="Comic Sans MS"/>
            </a:endParaRPr>
          </a:p>
          <a:p>
            <a:pPr>
              <a:buNone/>
            </a:pPr>
            <a:r>
              <a:rPr lang="en-US" sz="3000" baseline="30000" dirty="0" smtClean="0">
                <a:latin typeface="Comic Sans MS"/>
                <a:cs typeface="Comic Sans MS"/>
              </a:rPr>
              <a:t> </a:t>
            </a:r>
            <a:r>
              <a:rPr lang="en-US" sz="3000" dirty="0" smtClean="0">
                <a:latin typeface="Comic Sans MS"/>
                <a:cs typeface="Comic Sans MS"/>
              </a:rPr>
              <a:t> </a:t>
            </a:r>
          </a:p>
          <a:p>
            <a:pPr>
              <a:buNone/>
            </a:pPr>
            <a:r>
              <a:rPr lang="en-US" sz="3000" dirty="0" smtClean="0">
                <a:latin typeface="Comic Sans MS"/>
                <a:cs typeface="Comic Sans MS"/>
              </a:rPr>
              <a:t>   </a:t>
            </a:r>
          </a:p>
          <a:p>
            <a:pPr>
              <a:buNone/>
            </a:pP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3630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Lower Bounds III: </a:t>
            </a:r>
            <a:br>
              <a:rPr lang="en-US" sz="3200" b="1" dirty="0" smtClean="0">
                <a:solidFill>
                  <a:srgbClr val="7030A0"/>
                </a:solidFill>
                <a:latin typeface="Comic Sans MS"/>
                <a:cs typeface="Comic Sans MS"/>
              </a:rPr>
            </a:br>
            <a:r>
              <a:rPr lang="en-US" sz="32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Overview</a:t>
            </a:r>
            <a:endParaRPr lang="en-US" sz="3200" b="1" dirty="0">
              <a:solidFill>
                <a:srgbClr val="7030A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How to find C such that Search(C) has high communication complexity?</a:t>
            </a:r>
          </a:p>
          <a:p>
            <a:pPr>
              <a:buNone/>
            </a:pPr>
            <a:endParaRPr lang="en-US" sz="2400" dirty="0" smtClean="0">
              <a:latin typeface="Comic Sans MS"/>
              <a:cs typeface="Comic Sans MS"/>
            </a:endParaRPr>
          </a:p>
          <a:p>
            <a:pPr>
              <a:buNone/>
            </a:pPr>
            <a:r>
              <a:rPr lang="en-US" sz="2400" dirty="0" smtClean="0">
                <a:latin typeface="Comic Sans MS"/>
                <a:cs typeface="Comic Sans MS"/>
              </a:rPr>
              <a:t>Start with C such that Search(C)  has high </a:t>
            </a:r>
            <a:r>
              <a:rPr lang="en-US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decision tree complexity </a:t>
            </a:r>
            <a:r>
              <a:rPr lang="en-US" sz="2400" dirty="0" smtClean="0">
                <a:latin typeface="Comic Sans MS"/>
                <a:cs typeface="Comic Sans MS"/>
              </a:rPr>
              <a:t>(or </a:t>
            </a:r>
            <a:r>
              <a:rPr lang="en-US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high block sensitivity</a:t>
            </a:r>
            <a:r>
              <a:rPr lang="en-US" sz="2400" dirty="0" smtClean="0">
                <a:latin typeface="Comic Sans MS"/>
                <a:cs typeface="Comic Sans MS"/>
              </a:rPr>
              <a:t>) </a:t>
            </a:r>
          </a:p>
          <a:p>
            <a:pPr>
              <a:buNone/>
            </a:pPr>
            <a:r>
              <a:rPr lang="en-US" sz="2400" dirty="0" smtClean="0">
                <a:latin typeface="Comic Sans MS"/>
                <a:cs typeface="Comic Sans MS"/>
              </a:rPr>
              <a:t>Create  lifted CNF by substitution. Replace each variable </a:t>
            </a:r>
            <a:r>
              <a:rPr lang="en-US" sz="2400" dirty="0" err="1" smtClean="0">
                <a:latin typeface="Comic Sans MS"/>
                <a:cs typeface="Comic Sans MS"/>
              </a:rPr>
              <a:t>z</a:t>
            </a:r>
            <a:r>
              <a:rPr lang="en-US" sz="2400" baseline="-25000" dirty="0" err="1" smtClean="0">
                <a:latin typeface="Comic Sans MS"/>
                <a:cs typeface="Comic Sans MS"/>
              </a:rPr>
              <a:t>i</a:t>
            </a:r>
            <a:r>
              <a:rPr lang="en-US" sz="2400" dirty="0" smtClean="0">
                <a:latin typeface="Comic Sans MS"/>
                <a:cs typeface="Comic Sans MS"/>
              </a:rPr>
              <a:t> in C with g(</a:t>
            </a:r>
            <a:r>
              <a:rPr lang="en-US" sz="2400" dirty="0" err="1" smtClean="0">
                <a:latin typeface="Comic Sans MS"/>
                <a:cs typeface="Comic Sans MS"/>
              </a:rPr>
              <a:t>x</a:t>
            </a:r>
            <a:r>
              <a:rPr lang="en-US" sz="2400" baseline="-25000" dirty="0" err="1" smtClean="0">
                <a:latin typeface="Comic Sans MS"/>
                <a:cs typeface="Comic Sans MS"/>
              </a:rPr>
              <a:t>i</a:t>
            </a:r>
            <a:r>
              <a:rPr lang="en-US" sz="2400" dirty="0" err="1" smtClean="0">
                <a:latin typeface="Comic Sans MS"/>
                <a:cs typeface="Comic Sans MS"/>
              </a:rPr>
              <a:t>,y</a:t>
            </a:r>
            <a:r>
              <a:rPr lang="en-US" sz="2400" baseline="-25000" dirty="0" err="1" smtClean="0">
                <a:latin typeface="Comic Sans MS"/>
                <a:cs typeface="Comic Sans MS"/>
              </a:rPr>
              <a:t>i</a:t>
            </a:r>
            <a:r>
              <a:rPr lang="en-US" sz="2400" dirty="0" smtClean="0">
                <a:latin typeface="Comic Sans MS"/>
                <a:cs typeface="Comic Sans MS"/>
              </a:rPr>
              <a:t>), g a special gadget.</a:t>
            </a:r>
          </a:p>
          <a:p>
            <a:pPr>
              <a:buNone/>
            </a:pPr>
            <a:r>
              <a:rPr lang="en-US" sz="2400" dirty="0" smtClean="0">
                <a:latin typeface="Comic Sans MS"/>
                <a:cs typeface="Comic Sans MS"/>
              </a:rPr>
              <a:t>Lifted search problem is Search(C) o </a:t>
            </a:r>
            <a:r>
              <a:rPr lang="en-US" sz="2400" dirty="0" err="1" smtClean="0">
                <a:latin typeface="Comic Sans MS"/>
                <a:cs typeface="Comic Sans MS"/>
              </a:rPr>
              <a:t>g</a:t>
            </a:r>
            <a:r>
              <a:rPr lang="en-US" sz="2400" baseline="30000" dirty="0" err="1" smtClean="0">
                <a:latin typeface="Comic Sans MS"/>
                <a:cs typeface="Comic Sans MS"/>
              </a:rPr>
              <a:t>n</a:t>
            </a:r>
            <a:r>
              <a:rPr lang="en-US" sz="2400" baseline="30000" dirty="0" smtClean="0">
                <a:latin typeface="Comic Sans MS"/>
                <a:cs typeface="Comic Sans MS"/>
              </a:rPr>
              <a:t>,</a:t>
            </a:r>
            <a:r>
              <a:rPr lang="en-US" sz="2400" dirty="0" smtClean="0">
                <a:latin typeface="Comic Sans MS"/>
                <a:cs typeface="Comic Sans MS"/>
              </a:rPr>
              <a:t>  where input to </a:t>
            </a:r>
            <a:r>
              <a:rPr lang="en-US" sz="2400" dirty="0" err="1" smtClean="0">
                <a:latin typeface="Comic Sans MS"/>
                <a:cs typeface="Comic Sans MS"/>
              </a:rPr>
              <a:t>i</a:t>
            </a:r>
            <a:r>
              <a:rPr lang="en-US" sz="2400" baseline="30000" dirty="0" err="1" smtClean="0">
                <a:latin typeface="Comic Sans MS"/>
                <a:cs typeface="Comic Sans MS"/>
              </a:rPr>
              <a:t>th</a:t>
            </a:r>
            <a:r>
              <a:rPr lang="en-US" sz="2400" dirty="0" smtClean="0">
                <a:latin typeface="Comic Sans MS"/>
                <a:cs typeface="Comic Sans MS"/>
              </a:rPr>
              <a:t> g is (</a:t>
            </a:r>
            <a:r>
              <a:rPr lang="en-US" sz="2400" dirty="0" err="1" smtClean="0">
                <a:latin typeface="Comic Sans MS"/>
                <a:cs typeface="Comic Sans MS"/>
              </a:rPr>
              <a:t>x</a:t>
            </a:r>
            <a:r>
              <a:rPr lang="en-US" sz="2400" baseline="-25000" dirty="0" err="1" smtClean="0">
                <a:latin typeface="Comic Sans MS"/>
                <a:cs typeface="Comic Sans MS"/>
              </a:rPr>
              <a:t>i</a:t>
            </a:r>
            <a:r>
              <a:rPr lang="en-US" sz="2400" dirty="0" err="1" smtClean="0">
                <a:latin typeface="Comic Sans MS"/>
                <a:cs typeface="Comic Sans MS"/>
              </a:rPr>
              <a:t>,y</a:t>
            </a:r>
            <a:r>
              <a:rPr lang="en-US" sz="2400" baseline="-25000" dirty="0" err="1" smtClean="0">
                <a:latin typeface="Comic Sans MS"/>
                <a:cs typeface="Comic Sans MS"/>
              </a:rPr>
              <a:t>i</a:t>
            </a:r>
            <a:r>
              <a:rPr lang="en-US" sz="2400" dirty="0" smtClean="0">
                <a:latin typeface="Comic Sans MS"/>
                <a:cs typeface="Comic Sans MS"/>
              </a:rPr>
              <a:t>). </a:t>
            </a:r>
          </a:p>
          <a:p>
            <a:pPr>
              <a:buNone/>
            </a:pPr>
            <a:r>
              <a:rPr lang="en-US" sz="2400" dirty="0" smtClean="0">
                <a:latin typeface="Comic Sans MS"/>
                <a:cs typeface="Comic Sans MS"/>
              </a:rPr>
              <a:t>Main Step: Show that if Search(C) has high block sensitivity then Search(C) o </a:t>
            </a:r>
            <a:r>
              <a:rPr lang="en-US" sz="2400" dirty="0" err="1" smtClean="0">
                <a:latin typeface="Comic Sans MS"/>
                <a:cs typeface="Comic Sans MS"/>
              </a:rPr>
              <a:t>g</a:t>
            </a:r>
            <a:r>
              <a:rPr lang="en-US" sz="2400" baseline="30000" dirty="0" err="1" smtClean="0">
                <a:latin typeface="Comic Sans MS"/>
                <a:cs typeface="Comic Sans MS"/>
              </a:rPr>
              <a:t>n</a:t>
            </a:r>
            <a:r>
              <a:rPr lang="en-US" sz="2400" dirty="0" smtClean="0">
                <a:latin typeface="Comic Sans MS"/>
                <a:cs typeface="Comic Sans MS"/>
              </a:rPr>
              <a:t> has high cc where Alice gets x</a:t>
            </a:r>
            <a:r>
              <a:rPr lang="en-US" sz="2400" baseline="-25000" dirty="0" smtClean="0">
                <a:latin typeface="Comic Sans MS"/>
                <a:cs typeface="Comic Sans MS"/>
              </a:rPr>
              <a:t>1</a:t>
            </a:r>
            <a:r>
              <a:rPr lang="en-US" sz="2400" dirty="0" smtClean="0">
                <a:latin typeface="Comic Sans MS"/>
                <a:cs typeface="Comic Sans MS"/>
              </a:rPr>
              <a:t>, …, </a:t>
            </a:r>
            <a:r>
              <a:rPr lang="en-US" sz="2400" dirty="0" err="1" smtClean="0">
                <a:latin typeface="Comic Sans MS"/>
                <a:cs typeface="Comic Sans MS"/>
              </a:rPr>
              <a:t>x</a:t>
            </a:r>
            <a:r>
              <a:rPr lang="en-US" sz="2400" baseline="-25000" dirty="0" err="1" smtClean="0">
                <a:latin typeface="Comic Sans MS"/>
                <a:cs typeface="Comic Sans MS"/>
              </a:rPr>
              <a:t>n</a:t>
            </a:r>
            <a:r>
              <a:rPr lang="en-US" sz="2400" dirty="0" smtClean="0">
                <a:latin typeface="Comic Sans MS"/>
                <a:cs typeface="Comic Sans MS"/>
              </a:rPr>
              <a:t> and Bob gets y</a:t>
            </a:r>
            <a:r>
              <a:rPr lang="en-US" sz="2400" baseline="-25000" dirty="0" smtClean="0">
                <a:latin typeface="Comic Sans MS"/>
                <a:cs typeface="Comic Sans MS"/>
              </a:rPr>
              <a:t>1</a:t>
            </a:r>
            <a:r>
              <a:rPr lang="en-US" sz="2400" dirty="0" smtClean="0">
                <a:latin typeface="Comic Sans MS"/>
                <a:cs typeface="Comic Sans MS"/>
              </a:rPr>
              <a:t>, …, </a:t>
            </a:r>
            <a:r>
              <a:rPr lang="en-US" sz="2400" dirty="0" err="1" smtClean="0">
                <a:latin typeface="Comic Sans MS"/>
                <a:cs typeface="Comic Sans MS"/>
              </a:rPr>
              <a:t>y</a:t>
            </a:r>
            <a:r>
              <a:rPr lang="en-US" sz="2400" baseline="-25000" dirty="0" err="1" smtClean="0">
                <a:latin typeface="Comic Sans MS"/>
                <a:cs typeface="Comic Sans MS"/>
              </a:rPr>
              <a:t>n</a:t>
            </a:r>
            <a:endParaRPr lang="en-US" sz="2400" baseline="-25000" dirty="0" smtClean="0">
              <a:latin typeface="Comic Sans MS"/>
              <a:cs typeface="Comic Sans MS"/>
            </a:endParaRPr>
          </a:p>
          <a:p>
            <a:pPr>
              <a:buNone/>
            </a:pPr>
            <a:endParaRPr lang="en-US" sz="2400" dirty="0" smtClean="0">
              <a:latin typeface="Comic Sans MS"/>
              <a:cs typeface="Comic Sans MS"/>
            </a:endParaRPr>
          </a:p>
          <a:p>
            <a:pPr>
              <a:buNone/>
            </a:pPr>
            <a:endParaRPr lang="en-US" sz="2400" dirty="0" smtClean="0">
              <a:latin typeface="Comic Sans MS"/>
              <a:cs typeface="Comic Sans MS"/>
            </a:endParaRPr>
          </a:p>
          <a:p>
            <a:pPr>
              <a:buNone/>
            </a:pPr>
            <a:r>
              <a:rPr lang="en-US" sz="2400" baseline="30000" dirty="0">
                <a:latin typeface="Comic Sans MS"/>
                <a:cs typeface="Comic Sans MS"/>
              </a:rPr>
              <a:t> </a:t>
            </a:r>
          </a:p>
          <a:p>
            <a:pPr>
              <a:buNone/>
            </a:pPr>
            <a:r>
              <a:rPr lang="en-US" sz="2400" baseline="30000" dirty="0" smtClean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</a:p>
          <a:p>
            <a:pPr>
              <a:buNone/>
            </a:pPr>
            <a:r>
              <a:rPr lang="en-US" sz="2400" dirty="0" smtClean="0">
                <a:latin typeface="Comic Sans MS"/>
                <a:cs typeface="Comic Sans MS"/>
              </a:rPr>
              <a:t>   </a:t>
            </a:r>
          </a:p>
          <a:p>
            <a:pPr>
              <a:buNone/>
            </a:pPr>
            <a:r>
              <a:rPr lang="en-US" sz="2400" dirty="0" smtClean="0">
                <a:latin typeface="Comic Sans MS"/>
                <a:cs typeface="Comic Sans M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6452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9B08B8"/>
                </a:solidFill>
                <a:latin typeface="Comic Sans MS"/>
                <a:cs typeface="Comic Sans MS"/>
              </a:rPr>
              <a:t> Critical Block Sensitivity </a:t>
            </a:r>
            <a:br>
              <a:rPr lang="en-US" sz="3600" b="1" dirty="0" smtClean="0">
                <a:solidFill>
                  <a:srgbClr val="9B08B8"/>
                </a:solidFill>
                <a:latin typeface="Comic Sans MS"/>
                <a:cs typeface="Comic Sans MS"/>
              </a:rPr>
            </a:br>
            <a:r>
              <a:rPr lang="en-US" sz="2400" b="1" dirty="0" smtClean="0">
                <a:latin typeface="Comic Sans MS"/>
                <a:cs typeface="Comic Sans MS"/>
              </a:rPr>
              <a:t>[</a:t>
            </a:r>
            <a:r>
              <a:rPr lang="en-US" sz="2400" b="1" dirty="0" err="1" smtClean="0">
                <a:latin typeface="Comic Sans MS"/>
                <a:cs typeface="Comic Sans MS"/>
              </a:rPr>
              <a:t>Huynh,Nordstrom</a:t>
            </a:r>
            <a:r>
              <a:rPr lang="en-US" sz="2400" b="1" dirty="0" smtClean="0">
                <a:latin typeface="Comic Sans MS"/>
                <a:cs typeface="Comic Sans MS"/>
              </a:rPr>
              <a:t> ‘12]</a:t>
            </a:r>
            <a:endParaRPr lang="en-US" sz="2400" b="1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33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Block Sensitivity</a:t>
            </a:r>
          </a:p>
          <a:p>
            <a:pPr marL="0" indent="0">
              <a:buNone/>
            </a:pP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bs</a:t>
            </a: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(f,</a:t>
            </a:r>
            <a:r>
              <a:rPr lang="en-US" sz="24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α</a:t>
            </a: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): </a:t>
            </a:r>
            <a:r>
              <a:rPr lang="en-US" sz="2400" dirty="0" smtClean="0">
                <a:latin typeface="Comic Sans MS"/>
                <a:cs typeface="Comic Sans MS"/>
              </a:rPr>
              <a:t>largest q such that </a:t>
            </a: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α</a:t>
            </a:r>
            <a:r>
              <a:rPr lang="en-US" sz="2400" dirty="0" smtClean="0">
                <a:latin typeface="Comic Sans MS"/>
                <a:cs typeface="Comic Sans MS"/>
              </a:rPr>
              <a:t> contains q disjoint blocks B1,…,</a:t>
            </a:r>
            <a:r>
              <a:rPr lang="en-US" sz="2400" dirty="0" err="1" smtClean="0">
                <a:latin typeface="Comic Sans MS"/>
                <a:cs typeface="Comic Sans MS"/>
              </a:rPr>
              <a:t>Bq</a:t>
            </a:r>
            <a:r>
              <a:rPr lang="en-US" sz="2400" dirty="0" smtClean="0">
                <a:latin typeface="Comic Sans MS"/>
                <a:cs typeface="Comic Sans MS"/>
              </a:rPr>
              <a:t> and 	for all </a:t>
            </a:r>
            <a:r>
              <a:rPr lang="en-US" sz="2400" dirty="0" err="1" smtClean="0">
                <a:latin typeface="Comic Sans MS"/>
                <a:cs typeface="Comic Sans MS"/>
              </a:rPr>
              <a:t>i</a:t>
            </a:r>
            <a:r>
              <a:rPr lang="en-US" sz="2400" dirty="0" smtClean="0">
                <a:latin typeface="Comic Sans MS"/>
                <a:cs typeface="Comic Sans MS"/>
              </a:rPr>
              <a:t> ≤ q, f(</a:t>
            </a: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α</a:t>
            </a:r>
            <a:r>
              <a:rPr lang="en-US" sz="2400" baseline="30000" dirty="0" smtClean="0">
                <a:latin typeface="Comic Sans MS"/>
                <a:cs typeface="Comic Sans MS"/>
              </a:rPr>
              <a:t>Bi</a:t>
            </a:r>
            <a:r>
              <a:rPr lang="en-US" sz="2400" dirty="0" smtClean="0">
                <a:latin typeface="Comic Sans MS"/>
                <a:cs typeface="Comic Sans MS"/>
              </a:rPr>
              <a:t>) ≠ f(</a:t>
            </a: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α</a:t>
            </a:r>
            <a:r>
              <a:rPr lang="en-US" sz="2400" dirty="0" smtClean="0">
                <a:latin typeface="Comic Sans MS"/>
                <a:cs typeface="Comic Sans MS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bs</a:t>
            </a: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(f):</a:t>
            </a:r>
            <a:r>
              <a:rPr lang="en-US" sz="2400" dirty="0" smtClean="0">
                <a:latin typeface="Comic Sans MS"/>
                <a:cs typeface="Comic Sans MS"/>
              </a:rPr>
              <a:t>  max</a:t>
            </a:r>
            <a:r>
              <a:rPr lang="en-US" sz="2400" baseline="-25000" dirty="0" smtClean="0">
                <a:latin typeface="Lucida Grande"/>
                <a:ea typeface="Lucida Grande"/>
                <a:cs typeface="Lucida Grande"/>
              </a:rPr>
              <a:t>α</a:t>
            </a:r>
            <a:r>
              <a:rPr lang="en-US" sz="2400" baseline="-25000" dirty="0" smtClean="0"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latin typeface="Comic Sans MS"/>
                <a:cs typeface="Comic Sans MS"/>
              </a:rPr>
              <a:t>bs</a:t>
            </a:r>
            <a:r>
              <a:rPr lang="en-US" sz="2400" dirty="0" smtClean="0">
                <a:latin typeface="Comic Sans MS"/>
                <a:cs typeface="Comic Sans MS"/>
              </a:rPr>
              <a:t>(f,</a:t>
            </a: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α</a:t>
            </a:r>
            <a:r>
              <a:rPr lang="en-US" sz="2400" dirty="0" smtClean="0">
                <a:latin typeface="Comic Sans MS"/>
                <a:cs typeface="Comic Sans MS"/>
              </a:rPr>
              <a:t>)</a:t>
            </a:r>
          </a:p>
          <a:p>
            <a:pPr marL="0" indent="0">
              <a:buNone/>
            </a:pPr>
            <a:r>
              <a:rPr lang="en-US" sz="2400" baseline="-25000" dirty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  </a:t>
            </a:r>
            <a:r>
              <a:rPr lang="en-US" sz="2400" u="sng" dirty="0" smtClean="0">
                <a:solidFill>
                  <a:srgbClr val="008000"/>
                </a:solidFill>
                <a:latin typeface="Comic Sans MS"/>
                <a:cs typeface="Comic Sans MS"/>
              </a:rPr>
              <a:t>Example: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latin typeface="Comic Sans MS"/>
                <a:cs typeface="Comic Sans MS"/>
              </a:rPr>
              <a:t>bs</a:t>
            </a:r>
            <a:r>
              <a:rPr lang="en-US" sz="2400" dirty="0" smtClean="0">
                <a:latin typeface="Comic Sans MS"/>
                <a:cs typeface="Comic Sans MS"/>
              </a:rPr>
              <a:t>(Parity,</a:t>
            </a: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α</a:t>
            </a:r>
            <a:r>
              <a:rPr lang="en-US" sz="2400" dirty="0" smtClean="0">
                <a:latin typeface="Comic Sans MS"/>
                <a:cs typeface="Comic Sans MS"/>
              </a:rPr>
              <a:t>)=n</a:t>
            </a:r>
          </a:p>
          <a:p>
            <a:pPr marL="0" indent="0">
              <a:buNone/>
            </a:pPr>
            <a:endParaRPr lang="en-US" sz="24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Critical Block 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Sensitivity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cbs</a:t>
            </a: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(S): </a:t>
            </a:r>
            <a:r>
              <a:rPr lang="en-US" sz="2400" dirty="0" smtClean="0">
                <a:latin typeface="Comic Sans MS"/>
                <a:cs typeface="Comic Sans MS"/>
              </a:rPr>
              <a:t>min</a:t>
            </a:r>
            <a:r>
              <a:rPr lang="en-US" sz="2400" baseline="-25000" dirty="0">
                <a:latin typeface="Comic Sans MS"/>
                <a:cs typeface="Comic Sans MS"/>
              </a:rPr>
              <a:t> </a:t>
            </a:r>
            <a:r>
              <a:rPr lang="en-US" sz="2400" baseline="-25000" dirty="0" smtClean="0">
                <a:latin typeface="Comic Sans MS"/>
                <a:cs typeface="Comic Sans MS"/>
              </a:rPr>
              <a:t>{f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baseline="-25000" dirty="0" smtClean="0">
                <a:latin typeface="Comic Sans MS"/>
                <a:cs typeface="Comic Sans MS"/>
              </a:rPr>
              <a:t>realizing S} </a:t>
            </a:r>
            <a:r>
              <a:rPr lang="en-US" sz="2400" dirty="0" smtClean="0">
                <a:latin typeface="Comic Sans MS"/>
                <a:cs typeface="Comic Sans MS"/>
              </a:rPr>
              <a:t>max </a:t>
            </a:r>
            <a:r>
              <a:rPr lang="en-US" sz="2400" baseline="-25000" dirty="0" smtClean="0">
                <a:latin typeface="Comic Sans MS"/>
                <a:cs typeface="Comic Sans MS"/>
              </a:rPr>
              <a:t>{critical </a:t>
            </a:r>
            <a:r>
              <a:rPr lang="en-US" sz="2400" baseline="-25000" dirty="0" smtClean="0">
                <a:latin typeface="Lucida Grande"/>
                <a:ea typeface="Lucida Grande"/>
                <a:cs typeface="Lucida Grande"/>
              </a:rPr>
              <a:t>α</a:t>
            </a:r>
            <a:r>
              <a:rPr lang="en-US" sz="2400" baseline="-25000" dirty="0" smtClean="0">
                <a:latin typeface="Comic Sans MS"/>
                <a:cs typeface="Comic Sans MS"/>
              </a:rPr>
              <a:t>} </a:t>
            </a:r>
            <a:r>
              <a:rPr lang="en-US" sz="2400" dirty="0" err="1" smtClean="0">
                <a:latin typeface="Comic Sans MS"/>
                <a:cs typeface="Comic Sans MS"/>
              </a:rPr>
              <a:t>bs</a:t>
            </a:r>
            <a:r>
              <a:rPr lang="en-US" sz="2400" dirty="0" smtClean="0">
                <a:latin typeface="Comic Sans MS"/>
                <a:cs typeface="Comic Sans MS"/>
              </a:rPr>
              <a:t>(f,</a:t>
            </a: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α</a:t>
            </a:r>
            <a:r>
              <a:rPr lang="en-US" sz="2400" dirty="0" smtClean="0">
                <a:latin typeface="Comic Sans MS"/>
                <a:cs typeface="Comic Sans MS"/>
              </a:rPr>
              <a:t>)</a:t>
            </a:r>
            <a:endParaRPr lang="en-US" sz="2400" baseline="-250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</a:p>
          <a:p>
            <a:pPr marL="0" indent="0">
              <a:buNone/>
            </a:pPr>
            <a:endParaRPr lang="en-US" sz="24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400" b="1" dirty="0" err="1">
                <a:solidFill>
                  <a:srgbClr val="FF0000"/>
                </a:solidFill>
                <a:latin typeface="Comic Sans MS"/>
                <a:cs typeface="Comic Sans MS"/>
              </a:rPr>
              <a:t>c</a:t>
            </a:r>
            <a:r>
              <a:rPr lang="en-US" sz="24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bs</a:t>
            </a: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similar to decision tree complexity</a:t>
            </a:r>
            <a:r>
              <a:rPr lang="en-US" sz="2400" dirty="0" smtClean="0">
                <a:latin typeface="Comic Sans MS"/>
                <a:cs typeface="Comic Sans MS"/>
              </a:rPr>
              <a:t>: 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high </a:t>
            </a:r>
            <a:r>
              <a:rPr lang="en-US" sz="2400" dirty="0" err="1" smtClean="0">
                <a:latin typeface="Comic Sans MS"/>
                <a:cs typeface="Comic Sans MS"/>
              </a:rPr>
              <a:t>cbs</a:t>
            </a:r>
            <a:r>
              <a:rPr lang="en-US" sz="2400" dirty="0" smtClean="0">
                <a:latin typeface="Comic Sans MS"/>
                <a:cs typeface="Comic Sans MS"/>
              </a:rPr>
              <a:t> means we must know values of many variables in order to solve the search problem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29926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38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Comic Sans MS"/>
                <a:cs typeface="Comic Sans MS"/>
              </a:rPr>
              <a:t>Tseitin</a:t>
            </a:r>
            <a:r>
              <a:rPr lang="en-US" sz="3200" b="1" dirty="0">
                <a:solidFill>
                  <a:srgbClr val="7030A0"/>
                </a:solidFill>
                <a:latin typeface="Comic Sans MS"/>
                <a:cs typeface="Comic Sans MS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Contradictions: </a:t>
            </a:r>
            <a:r>
              <a:rPr lang="en-US" sz="3200" b="1" dirty="0" err="1" smtClean="0">
                <a:solidFill>
                  <a:srgbClr val="7030A0"/>
                </a:solidFill>
                <a:latin typeface="Comic Sans MS"/>
                <a:cs typeface="Comic Sans MS"/>
              </a:rPr>
              <a:t>Tse</a:t>
            </a:r>
            <a:r>
              <a:rPr lang="en-US" sz="3200" b="1" baseline="-25000" dirty="0" err="1" smtClean="0">
                <a:solidFill>
                  <a:srgbClr val="7030A0"/>
                </a:solidFill>
                <a:latin typeface="Comic Sans MS"/>
                <a:cs typeface="Comic Sans MS"/>
              </a:rPr>
              <a:t>G</a:t>
            </a:r>
            <a:endParaRPr lang="en-US" sz="3200" b="1" dirty="0">
              <a:solidFill>
                <a:srgbClr val="7030A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0558"/>
            <a:ext cx="8458200" cy="5486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G=(V,E) is a d-regular graph on n vertices with high (boundary) expansion 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Label each vertex with a charge, c(v) = 0 or 1 such that the sum of all charges is odd.</a:t>
            </a:r>
          </a:p>
          <a:p>
            <a:pPr>
              <a:buNone/>
            </a:pPr>
            <a:endParaRPr lang="en-US" sz="2800" dirty="0" smtClean="0">
              <a:latin typeface="Comic Sans MS"/>
              <a:cs typeface="Comic Sans MS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Variables: </a:t>
            </a:r>
            <a:r>
              <a:rPr lang="en-US" sz="2800" dirty="0" err="1" smtClean="0">
                <a:latin typeface="Comic Sans MS"/>
                <a:cs typeface="Comic Sans MS"/>
              </a:rPr>
              <a:t>e</a:t>
            </a:r>
            <a:r>
              <a:rPr lang="en-US" sz="2800" baseline="-25000" dirty="0" err="1" smtClean="0">
                <a:latin typeface="Comic Sans MS"/>
                <a:cs typeface="Comic Sans MS"/>
              </a:rPr>
              <a:t>v,w</a:t>
            </a:r>
            <a:r>
              <a:rPr lang="en-US" sz="2800" dirty="0" smtClean="0">
                <a:latin typeface="Comic Sans MS"/>
                <a:cs typeface="Comic Sans MS"/>
              </a:rPr>
              <a:t> for all (</a:t>
            </a:r>
            <a:r>
              <a:rPr lang="en-US" sz="2800" dirty="0" err="1" smtClean="0">
                <a:latin typeface="Comic Sans MS"/>
                <a:cs typeface="Comic Sans MS"/>
              </a:rPr>
              <a:t>v,w</a:t>
            </a:r>
            <a:r>
              <a:rPr lang="en-US" sz="2800" dirty="0" smtClean="0">
                <a:latin typeface="Comic Sans MS"/>
                <a:cs typeface="Comic Sans MS"/>
              </a:rPr>
              <a:t>) in E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Constraints C(v):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2800" baseline="-25000" dirty="0" smtClean="0">
                <a:latin typeface="Comic Sans MS"/>
                <a:cs typeface="Comic Sans MS"/>
              </a:rPr>
              <a:t> </a:t>
            </a:r>
            <a:r>
              <a:rPr lang="en-US" sz="2800" dirty="0" smtClean="0">
                <a:latin typeface="Comic Sans MS"/>
                <a:cs typeface="Comic Sans MS"/>
              </a:rPr>
              <a:t>for each vertex, the sum of incident edges equals the charge of v</a:t>
            </a:r>
          </a:p>
          <a:p>
            <a:pPr>
              <a:buNone/>
            </a:pPr>
            <a:r>
              <a:rPr lang="en-US" sz="2800" dirty="0" smtClean="0">
                <a:latin typeface="Comic Sans MS"/>
                <a:cs typeface="Comic Sans MS"/>
              </a:rPr>
              <a:t>	</a:t>
            </a:r>
          </a:p>
          <a:p>
            <a:pPr>
              <a:buNone/>
            </a:pPr>
            <a:r>
              <a:rPr lang="en-US" dirty="0" smtClean="0">
                <a:latin typeface="Comic Sans MS"/>
                <a:cs typeface="Comic Sans MS"/>
              </a:rPr>
              <a:t>          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C(v): </a:t>
            </a:r>
            <a:r>
              <a:rPr lang="en-US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Σ</a:t>
            </a:r>
            <a:r>
              <a:rPr lang="en-US" b="1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w</a:t>
            </a:r>
            <a:r>
              <a:rPr lang="en-US" b="1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,</a:t>
            </a:r>
            <a:r>
              <a:rPr lang="en-US" b="1" baseline="-250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b="1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(</a:t>
            </a:r>
            <a:r>
              <a:rPr lang="en-US" b="1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v,w</a:t>
            </a:r>
            <a:r>
              <a:rPr lang="en-US" b="1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)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b="1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in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b="1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E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e</a:t>
            </a:r>
            <a:r>
              <a:rPr lang="en-US" b="1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v,w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= c(v)</a:t>
            </a:r>
          </a:p>
        </p:txBody>
      </p:sp>
    </p:spTree>
    <p:extLst>
      <p:ext uri="{BB962C8B-B14F-4D97-AF65-F5344CB8AC3E}">
        <p14:creationId xmlns:p14="http://schemas.microsoft.com/office/powerpoint/2010/main" val="2094961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9B08B8"/>
                </a:solidFill>
                <a:latin typeface="Comic Sans MS"/>
                <a:cs typeface="Comic Sans MS"/>
              </a:rPr>
              <a:t>Critical Block Sensitivity of </a:t>
            </a:r>
            <a:r>
              <a:rPr lang="en-US" sz="4000" b="1" dirty="0" err="1" smtClean="0">
                <a:solidFill>
                  <a:srgbClr val="9B08B8"/>
                </a:solidFill>
                <a:latin typeface="Comic Sans MS"/>
                <a:cs typeface="Comic Sans MS"/>
              </a:rPr>
              <a:t>Tseitin</a:t>
            </a:r>
            <a:r>
              <a:rPr lang="en-US" sz="4000" b="1" dirty="0" smtClean="0">
                <a:solidFill>
                  <a:srgbClr val="9B08B8"/>
                </a:solidFill>
                <a:latin typeface="Comic Sans MS"/>
                <a:cs typeface="Comic Sans MS"/>
              </a:rPr>
              <a:t> Search Problem is </a:t>
            </a:r>
            <a:r>
              <a:rPr lang="en-US" sz="4000" b="1" dirty="0">
                <a:solidFill>
                  <a:srgbClr val="9B08B8"/>
                </a:solidFill>
                <a:latin typeface="Comic Sans MS"/>
                <a:cs typeface="Comic Sans MS"/>
              </a:rPr>
              <a:t>L</a:t>
            </a:r>
            <a:r>
              <a:rPr lang="en-US" sz="4000" b="1" dirty="0" smtClean="0">
                <a:solidFill>
                  <a:srgbClr val="9B08B8"/>
                </a:solidFill>
                <a:latin typeface="Comic Sans MS"/>
                <a:cs typeface="Comic Sans MS"/>
              </a:rPr>
              <a:t>arge </a:t>
            </a:r>
            <a:endParaRPr lang="en-US" sz="4000" b="1" dirty="0">
              <a:solidFill>
                <a:srgbClr val="9B08B8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57912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 smtClean="0">
              <a:latin typeface="Comic Sans MS"/>
              <a:cs typeface="Comic Sans MS"/>
              <a:sym typeface="Wingdings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8000"/>
                </a:solidFill>
                <a:latin typeface="Comic Sans MS"/>
                <a:cs typeface="Comic Sans MS"/>
                <a:sym typeface="Wingdings"/>
              </a:rPr>
              <a:t>S(</a:t>
            </a:r>
            <a:r>
              <a:rPr lang="en-US" sz="2800" b="1" dirty="0" err="1" smtClean="0">
                <a:solidFill>
                  <a:srgbClr val="008000"/>
                </a:solidFill>
                <a:latin typeface="Comic Sans MS"/>
                <a:cs typeface="Comic Sans MS"/>
                <a:sym typeface="Wingdings"/>
              </a:rPr>
              <a:t>Tse</a:t>
            </a:r>
            <a:r>
              <a:rPr lang="en-US" sz="2800" b="1" baseline="-25000" dirty="0" err="1" smtClean="0">
                <a:solidFill>
                  <a:srgbClr val="008000"/>
                </a:solidFill>
                <a:latin typeface="Comic Sans MS"/>
                <a:cs typeface="Comic Sans MS"/>
                <a:sym typeface="Wingdings"/>
              </a:rPr>
              <a:t>G</a:t>
            </a:r>
            <a:r>
              <a:rPr lang="en-US" sz="2800" b="1" dirty="0" smtClean="0">
                <a:solidFill>
                  <a:srgbClr val="008000"/>
                </a:solidFill>
                <a:latin typeface="Comic Sans MS"/>
                <a:cs typeface="Comic Sans MS"/>
                <a:sym typeface="Wingdings"/>
              </a:rPr>
              <a:t>): 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Given an assignment </a:t>
            </a:r>
            <a:r>
              <a:rPr lang="en-US" sz="2800" dirty="0" smtClean="0">
                <a:latin typeface="Lucida Grande"/>
                <a:ea typeface="Lucida Grande"/>
                <a:cs typeface="Lucida Grande"/>
                <a:sym typeface="Wingdings"/>
              </a:rPr>
              <a:t>α</a:t>
            </a:r>
            <a:r>
              <a:rPr lang="en-US" sz="2800" dirty="0">
                <a:latin typeface="Comic Sans MS"/>
                <a:cs typeface="Comic Sans MS"/>
                <a:sym typeface="Wingdings"/>
              </a:rPr>
              <a:t> 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to edges of G, find a vertex with charge violation </a:t>
            </a:r>
          </a:p>
          <a:p>
            <a:pPr marL="0" indent="0">
              <a:buNone/>
            </a:pPr>
            <a:endParaRPr lang="en-US" sz="2800" dirty="0" smtClean="0">
              <a:latin typeface="Comic Sans MS"/>
              <a:cs typeface="Comic Sans MS"/>
              <a:sym typeface="Wingdings"/>
            </a:endParaRP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  <a:sym typeface="Wingdings"/>
              </a:rPr>
              <a:t>G is </a:t>
            </a:r>
            <a:r>
              <a:rPr lang="en-US" sz="2800" b="1" dirty="0" smtClean="0">
                <a:solidFill>
                  <a:srgbClr val="200BBF"/>
                </a:solidFill>
                <a:latin typeface="Comic Sans MS"/>
                <a:cs typeface="Comic Sans MS"/>
                <a:sym typeface="Wingdings"/>
              </a:rPr>
              <a:t>k-routable 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if there is a set T </a:t>
            </a:r>
            <a:r>
              <a:rPr lang="en-US" sz="2800" dirty="0" smtClean="0">
                <a:latin typeface="Comic Sans MS"/>
                <a:cs typeface="Comic Sans MS"/>
                <a:sym typeface="Symbol" charset="0"/>
              </a:rPr>
              <a:t>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 V, |T|≥ 2k and for any pairing of the vertices in T, there are k edge-disjoint paths connecting the pairs</a:t>
            </a:r>
          </a:p>
          <a:p>
            <a:pPr marL="0" indent="0">
              <a:buNone/>
            </a:pPr>
            <a:endParaRPr lang="en-US" sz="2800" b="1" u="sng" dirty="0" smtClean="0">
              <a:solidFill>
                <a:srgbClr val="FF0000"/>
              </a:solidFill>
              <a:latin typeface="Comic Sans MS"/>
              <a:cs typeface="Comic Sans MS"/>
              <a:sym typeface="Wingdings"/>
            </a:endParaRPr>
          </a:p>
          <a:p>
            <a:pPr marL="0" indent="0">
              <a:buNone/>
            </a:pPr>
            <a:r>
              <a:rPr lang="en-US" sz="2800" b="1" u="sng" dirty="0" smtClean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Theorem.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  G is k-routable  </a:t>
            </a:r>
            <a:r>
              <a:rPr lang="en-US" sz="2800" dirty="0" err="1" smtClean="0">
                <a:latin typeface="Comic Sans MS"/>
                <a:cs typeface="Comic Sans MS"/>
                <a:sym typeface="Wingdings"/>
              </a:rPr>
              <a:t>cbs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(S(</a:t>
            </a:r>
            <a:r>
              <a:rPr lang="en-US" sz="2800" dirty="0" err="1" smtClean="0">
                <a:latin typeface="Comic Sans MS"/>
                <a:cs typeface="Comic Sans MS"/>
                <a:sym typeface="Wingdings"/>
              </a:rPr>
              <a:t>Tse</a:t>
            </a:r>
            <a:r>
              <a:rPr lang="en-US" sz="2800" baseline="-25000" dirty="0" err="1" smtClean="0">
                <a:latin typeface="Comic Sans MS"/>
                <a:cs typeface="Comic Sans MS"/>
                <a:sym typeface="Wingdings"/>
              </a:rPr>
              <a:t>G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)) = </a:t>
            </a:r>
            <a:r>
              <a:rPr lang="en-US" sz="2800" dirty="0" err="1" smtClean="0">
                <a:latin typeface="Lucida Grande"/>
                <a:ea typeface="Lucida Grande"/>
                <a:cs typeface="Lucida Grande"/>
                <a:sym typeface="Wingdings"/>
              </a:rPr>
              <a:t>Ω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(k)</a:t>
            </a: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  <a:sym typeface="Wingdings"/>
              </a:rPr>
              <a:t>For sufficiently strong expander graphs, G, </a:t>
            </a:r>
          </a:p>
          <a:p>
            <a:pPr marL="0" indent="0">
              <a:buNone/>
            </a:pPr>
            <a:r>
              <a:rPr lang="en-US" sz="2800" dirty="0">
                <a:latin typeface="Comic Sans MS"/>
                <a:cs typeface="Comic Sans MS"/>
                <a:sym typeface="Wingdings"/>
              </a:rPr>
              <a:t>	</a:t>
            </a:r>
            <a:r>
              <a:rPr lang="en-US" sz="2800" dirty="0" err="1" smtClean="0">
                <a:latin typeface="Comic Sans MS"/>
                <a:cs typeface="Comic Sans MS"/>
                <a:sym typeface="Wingdings"/>
              </a:rPr>
              <a:t>cbs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(S(</a:t>
            </a:r>
            <a:r>
              <a:rPr lang="en-US" sz="2800" dirty="0" err="1" smtClean="0">
                <a:latin typeface="Comic Sans MS"/>
                <a:cs typeface="Comic Sans MS"/>
                <a:sym typeface="Wingdings"/>
              </a:rPr>
              <a:t>Tse</a:t>
            </a:r>
            <a:r>
              <a:rPr lang="en-US" sz="2800" baseline="-25000" dirty="0" err="1" smtClean="0">
                <a:latin typeface="Comic Sans MS"/>
                <a:cs typeface="Comic Sans MS"/>
                <a:sym typeface="Wingdings"/>
              </a:rPr>
              <a:t>G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)) = </a:t>
            </a:r>
            <a:r>
              <a:rPr lang="en-US" sz="2800" dirty="0" err="1" smtClean="0">
                <a:latin typeface="Lucida Grande"/>
                <a:ea typeface="Lucida Grande"/>
                <a:cs typeface="Lucida Grande"/>
                <a:sym typeface="Wingdings"/>
              </a:rPr>
              <a:t>Ω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(n/</a:t>
            </a:r>
            <a:r>
              <a:rPr lang="en-US" sz="2800" dirty="0" err="1" smtClean="0">
                <a:latin typeface="Comic Sans MS"/>
                <a:cs typeface="Comic Sans MS"/>
                <a:sym typeface="Wingdings"/>
              </a:rPr>
              <a:t>logn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)</a:t>
            </a:r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92806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B08B8"/>
                </a:solidFill>
                <a:latin typeface="Comic Sans MS"/>
                <a:cs typeface="Comic Sans MS"/>
              </a:rPr>
              <a:t>Lifting large sensitivity to large communication complexity</a:t>
            </a:r>
            <a:endParaRPr lang="en-US" b="1" dirty="0">
              <a:solidFill>
                <a:srgbClr val="9B08B8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	</a:t>
            </a: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Theorem [</a:t>
            </a:r>
            <a:r>
              <a:rPr lang="en-US" b="1" u="sng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Goos,P</a:t>
            </a:r>
            <a:r>
              <a:rPr lang="en-US" b="1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]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There is a 2-party function g: X x Y </a:t>
            </a:r>
            <a:r>
              <a:rPr lang="en-US" dirty="0" smtClean="0">
                <a:latin typeface="Comic Sans MS"/>
                <a:cs typeface="Comic Sans MS"/>
                <a:sym typeface="Wingdings"/>
              </a:rPr>
              <a:t>{0,1} </a:t>
            </a:r>
            <a:r>
              <a:rPr lang="en-US" dirty="0" smtClean="0">
                <a:latin typeface="Comic Sans MS"/>
                <a:cs typeface="Comic Sans MS"/>
              </a:rPr>
              <a:t> such that for any search problem S </a:t>
            </a:r>
            <a:r>
              <a:rPr lang="en-US" dirty="0" smtClean="0">
                <a:latin typeface="Comic Sans MS"/>
                <a:cs typeface="Comic Sans MS"/>
                <a:sym typeface="Symbol" charset="0"/>
              </a:rPr>
              <a:t></a:t>
            </a:r>
            <a:r>
              <a:rPr lang="en-US" dirty="0" smtClean="0">
                <a:latin typeface="Comic Sans MS"/>
                <a:cs typeface="Comic Sans MS"/>
              </a:rPr>
              <a:t> {0,1}</a:t>
            </a:r>
            <a:r>
              <a:rPr lang="en-US" baseline="30000" dirty="0" smtClean="0">
                <a:latin typeface="Comic Sans MS"/>
                <a:cs typeface="Comic Sans MS"/>
              </a:rPr>
              <a:t>n</a:t>
            </a:r>
            <a:r>
              <a:rPr lang="en-US" dirty="0" smtClean="0">
                <a:latin typeface="Comic Sans MS"/>
                <a:cs typeface="Comic Sans MS"/>
              </a:rPr>
              <a:t> x Q, </a:t>
            </a: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 	R(S o </a:t>
            </a:r>
            <a:r>
              <a:rPr lang="en-US" dirty="0" err="1" smtClean="0">
                <a:latin typeface="Comic Sans MS"/>
                <a:cs typeface="Comic Sans MS"/>
              </a:rPr>
              <a:t>g</a:t>
            </a:r>
            <a:r>
              <a:rPr lang="en-US" baseline="30000" dirty="0" err="1" smtClean="0">
                <a:latin typeface="Comic Sans MS"/>
                <a:cs typeface="Comic Sans MS"/>
              </a:rPr>
              <a:t>n</a:t>
            </a:r>
            <a:r>
              <a:rPr lang="en-US" dirty="0" smtClean="0">
                <a:latin typeface="Comic Sans MS"/>
                <a:cs typeface="Comic Sans MS"/>
              </a:rPr>
              <a:t>) = </a:t>
            </a:r>
            <a:r>
              <a:rPr lang="en-US" dirty="0" err="1" smtClean="0">
                <a:latin typeface="Comic Sans MS"/>
                <a:cs typeface="Comic Sans MS"/>
              </a:rPr>
              <a:t>Ω</a:t>
            </a:r>
            <a:r>
              <a:rPr lang="en-US" dirty="0" smtClean="0">
                <a:latin typeface="Comic Sans MS"/>
                <a:cs typeface="Comic Sans MS"/>
              </a:rPr>
              <a:t>(</a:t>
            </a:r>
            <a:r>
              <a:rPr lang="en-US" dirty="0" err="1" smtClean="0">
                <a:latin typeface="Comic Sans MS"/>
                <a:cs typeface="Comic Sans MS"/>
              </a:rPr>
              <a:t>cbs</a:t>
            </a:r>
            <a:r>
              <a:rPr lang="en-US" dirty="0" smtClean="0">
                <a:latin typeface="Comic Sans MS"/>
                <a:cs typeface="Comic Sans MS"/>
              </a:rPr>
              <a:t>(S) )</a:t>
            </a:r>
          </a:p>
          <a:p>
            <a:pPr marL="0" indent="0"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HN proved the above theorem using information complexity (proof complicated)</a:t>
            </a:r>
          </a:p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Ours is a direct reduction from set-</a:t>
            </a:r>
            <a:r>
              <a:rPr lang="en-US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disjointness</a:t>
            </a:r>
            <a:endParaRPr lang="en-US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Key Idea: </a:t>
            </a:r>
            <a:r>
              <a:rPr lang="en-US" dirty="0" smtClean="0">
                <a:latin typeface="Comic Sans MS"/>
                <a:cs typeface="Comic Sans MS"/>
              </a:rPr>
              <a:t>g is a </a:t>
            </a:r>
            <a:r>
              <a:rPr lang="en-US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random self-reducible </a:t>
            </a:r>
            <a:r>
              <a:rPr lang="en-US" dirty="0" smtClean="0">
                <a:latin typeface="Comic Sans MS"/>
                <a:cs typeface="Comic Sans MS"/>
              </a:rPr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3795454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663399"/>
                </a:solidFill>
                <a:latin typeface="Comic Sans MS"/>
                <a:cs typeface="Comic Sans MS"/>
              </a:rPr>
              <a:t>Proof Systems for other </a:t>
            </a:r>
            <a:r>
              <a:rPr lang="en-US" sz="3200" b="1" dirty="0" err="1" smtClean="0">
                <a:solidFill>
                  <a:srgbClr val="663399"/>
                </a:solidFill>
                <a:latin typeface="Comic Sans MS"/>
                <a:cs typeface="Comic Sans MS"/>
              </a:rPr>
              <a:t>coNP</a:t>
            </a:r>
            <a:r>
              <a:rPr lang="en-US" sz="3200" b="1" dirty="0" smtClean="0">
                <a:solidFill>
                  <a:srgbClr val="663399"/>
                </a:solidFill>
                <a:latin typeface="Comic Sans MS"/>
                <a:cs typeface="Comic Sans MS"/>
              </a:rPr>
              <a:t>-hard </a:t>
            </a:r>
            <a:r>
              <a:rPr lang="en-US" sz="3200" b="1" dirty="0" smtClean="0">
                <a:solidFill>
                  <a:srgbClr val="663399"/>
                </a:solidFill>
                <a:latin typeface="Comic Sans MS"/>
                <a:cs typeface="Comic Sans MS"/>
              </a:rPr>
              <a:t>problems</a:t>
            </a:r>
            <a:endParaRPr lang="en-US" sz="3200" b="1" dirty="0">
              <a:solidFill>
                <a:srgbClr val="663399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Propositional Proof systems</a:t>
            </a:r>
            <a:r>
              <a:rPr lang="en-US" sz="2800" dirty="0" smtClean="0">
                <a:latin typeface="Comic Sans MS"/>
                <a:cs typeface="Comic Sans MS"/>
              </a:rPr>
              <a:t>: UNSAT/TAUT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Algebraic Proof systems: </a:t>
            </a:r>
            <a:r>
              <a:rPr lang="en-US" sz="2800" dirty="0" smtClean="0">
                <a:latin typeface="Comic Sans MS"/>
                <a:cs typeface="Comic Sans MS"/>
              </a:rPr>
              <a:t>for proving </a:t>
            </a:r>
            <a:r>
              <a:rPr lang="en-US" sz="2800" dirty="0" err="1" smtClean="0">
                <a:latin typeface="Comic Sans MS"/>
                <a:cs typeface="Comic Sans MS"/>
              </a:rPr>
              <a:t>unsolvability</a:t>
            </a:r>
            <a:r>
              <a:rPr lang="en-US" sz="2800" dirty="0" smtClean="0">
                <a:latin typeface="Comic Sans MS"/>
                <a:cs typeface="Comic Sans MS"/>
              </a:rPr>
              <a:t> of a system of low degree poly equations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Semi-Algebraic Proof systems: </a:t>
            </a:r>
            <a:r>
              <a:rPr lang="en-US" sz="2800" dirty="0" smtClean="0">
                <a:latin typeface="Comic Sans MS"/>
                <a:cs typeface="Comic Sans MS"/>
              </a:rPr>
              <a:t>for linear inequalities</a:t>
            </a:r>
          </a:p>
          <a:p>
            <a:endParaRPr lang="en-US" sz="28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dirty="0">
                <a:latin typeface="Comic Sans MS"/>
                <a:cs typeface="Comic Sans MS"/>
              </a:rPr>
              <a:t>C</a:t>
            </a:r>
            <a:r>
              <a:rPr lang="en-US" sz="2800" dirty="0" smtClean="0">
                <a:latin typeface="Comic Sans MS"/>
                <a:cs typeface="Comic Sans MS"/>
              </a:rPr>
              <a:t>an be compared by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smtClean="0">
                <a:latin typeface="Comic Sans MS"/>
                <a:cs typeface="Comic Sans MS"/>
              </a:rPr>
              <a:t>viewing them all as proof systems for </a:t>
            </a:r>
            <a:r>
              <a:rPr lang="en-US" sz="2800" dirty="0" err="1" smtClean="0">
                <a:latin typeface="Comic Sans MS"/>
                <a:cs typeface="Comic Sans MS"/>
              </a:rPr>
              <a:t>unsatisfiable</a:t>
            </a:r>
            <a:r>
              <a:rPr lang="en-US" sz="2800" dirty="0" smtClean="0">
                <a:latin typeface="Comic Sans MS"/>
                <a:cs typeface="Comic Sans MS"/>
              </a:rPr>
              <a:t> CNF</a:t>
            </a:r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7388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smtClean="0">
                <a:solidFill>
                  <a:srgbClr val="9B08B8"/>
                </a:solidFill>
                <a:latin typeface="Comic Sans MS"/>
                <a:cs typeface="Comic Sans MS"/>
              </a:rPr>
              <a:t>Lifting Theorem </a:t>
            </a:r>
            <a:r>
              <a:rPr lang="en-US" sz="3200" b="1" dirty="0" smtClean="0">
                <a:solidFill>
                  <a:srgbClr val="9B08B8"/>
                </a:solidFill>
                <a:latin typeface="Comic Sans MS"/>
                <a:cs typeface="Comic Sans MS"/>
              </a:rPr>
              <a:t>extends to k-player NOF Communication Complexity</a:t>
            </a:r>
            <a:endParaRPr lang="en-US" sz="3200" b="1" dirty="0">
              <a:solidFill>
                <a:srgbClr val="9B08B8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S </a:t>
            </a:r>
            <a:r>
              <a:rPr lang="en-US" dirty="0" smtClean="0">
                <a:latin typeface="Comic Sans MS"/>
                <a:cs typeface="Comic Sans MS"/>
                <a:sym typeface="Symbol" charset="0"/>
              </a:rPr>
              <a:t></a:t>
            </a:r>
            <a:r>
              <a:rPr lang="en-US" dirty="0">
                <a:latin typeface="Comic Sans MS"/>
                <a:cs typeface="Comic Sans MS"/>
                <a:sym typeface="Symbol" charset="0"/>
              </a:rPr>
              <a:t> </a:t>
            </a:r>
            <a:r>
              <a:rPr lang="en-US" dirty="0" smtClean="0">
                <a:latin typeface="Comic Sans MS"/>
                <a:cs typeface="Comic Sans MS"/>
                <a:sym typeface="Symbol" charset="0"/>
              </a:rPr>
              <a:t>{0,1}</a:t>
            </a:r>
            <a:r>
              <a:rPr lang="en-US" baseline="30000" dirty="0" smtClean="0">
                <a:latin typeface="Comic Sans MS"/>
                <a:cs typeface="Comic Sans MS"/>
                <a:sym typeface="Symbol" charset="0"/>
              </a:rPr>
              <a:t>n</a:t>
            </a:r>
            <a:r>
              <a:rPr lang="en-US" dirty="0" smtClean="0">
                <a:latin typeface="Comic Sans MS"/>
                <a:cs typeface="Comic Sans MS"/>
                <a:sym typeface="Symbol" charset="0"/>
              </a:rPr>
              <a:t> x Q,  </a:t>
            </a:r>
            <a:r>
              <a:rPr lang="en-US" dirty="0" err="1" smtClean="0">
                <a:latin typeface="Comic Sans MS"/>
                <a:cs typeface="Comic Sans MS"/>
                <a:sym typeface="Symbol" charset="0"/>
              </a:rPr>
              <a:t>c</a:t>
            </a:r>
            <a:r>
              <a:rPr lang="en-US" dirty="0" err="1" smtClean="0">
                <a:latin typeface="Comic Sans MS"/>
                <a:cs typeface="Comic Sans MS"/>
              </a:rPr>
              <a:t>bs</a:t>
            </a:r>
            <a:r>
              <a:rPr lang="en-US" dirty="0" smtClean="0">
                <a:latin typeface="Comic Sans MS"/>
                <a:cs typeface="Comic Sans MS"/>
              </a:rPr>
              <a:t>(S)=m. </a:t>
            </a:r>
          </a:p>
          <a:p>
            <a:r>
              <a:rPr lang="en-US" dirty="0" err="1" smtClean="0">
                <a:latin typeface="Comic Sans MS"/>
                <a:cs typeface="Comic Sans MS"/>
              </a:rPr>
              <a:t>UDISJ</a:t>
            </a:r>
            <a:r>
              <a:rPr lang="en-US" baseline="-25000" dirty="0" err="1" smtClean="0">
                <a:latin typeface="Comic Sans MS"/>
                <a:cs typeface="Comic Sans MS"/>
              </a:rPr>
              <a:t>k,m</a:t>
            </a:r>
            <a:r>
              <a:rPr lang="en-US" dirty="0" smtClean="0">
                <a:latin typeface="Comic Sans MS"/>
                <a:cs typeface="Comic Sans MS"/>
              </a:rPr>
              <a:t>: k-party UDISJ on input length km</a:t>
            </a:r>
          </a:p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	</a:t>
            </a: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Theorem.</a:t>
            </a:r>
            <a:r>
              <a:rPr lang="en-US" dirty="0" smtClean="0">
                <a:latin typeface="Comic Sans MS"/>
                <a:cs typeface="Comic Sans MS"/>
              </a:rPr>
              <a:t> There is a k-party function g: </a:t>
            </a:r>
            <a:r>
              <a:rPr lang="en-US" dirty="0" err="1" smtClean="0">
                <a:latin typeface="Comic Sans MS"/>
                <a:cs typeface="Comic Sans MS"/>
              </a:rPr>
              <a:t>X</a:t>
            </a:r>
            <a:r>
              <a:rPr lang="en-US" baseline="30000" dirty="0" err="1" smtClean="0">
                <a:latin typeface="Comic Sans MS"/>
                <a:cs typeface="Comic Sans MS"/>
              </a:rPr>
              <a:t>k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  <a:sym typeface="Wingdings"/>
              </a:rPr>
              <a:t> {0,1}</a:t>
            </a:r>
            <a:r>
              <a:rPr lang="en-US" dirty="0" smtClean="0">
                <a:latin typeface="Comic Sans MS"/>
                <a:cs typeface="Comic Sans MS"/>
              </a:rPr>
              <a:t> of domain size </a:t>
            </a:r>
            <a:r>
              <a:rPr lang="en-US" dirty="0" err="1" smtClean="0">
                <a:latin typeface="Comic Sans MS"/>
                <a:cs typeface="Comic Sans MS"/>
              </a:rPr>
              <a:t>log|X</a:t>
            </a:r>
            <a:r>
              <a:rPr lang="en-US" dirty="0" smtClean="0">
                <a:latin typeface="Comic Sans MS"/>
                <a:cs typeface="Comic Sans MS"/>
              </a:rPr>
              <a:t>|=</a:t>
            </a:r>
            <a:r>
              <a:rPr lang="en-US" dirty="0" err="1" smtClean="0">
                <a:latin typeface="Comic Sans MS"/>
                <a:cs typeface="Comic Sans MS"/>
              </a:rPr>
              <a:t>k</a:t>
            </a:r>
            <a:r>
              <a:rPr lang="en-US" baseline="30000" dirty="0" err="1" smtClean="0">
                <a:latin typeface="Comic Sans MS"/>
                <a:cs typeface="Comic Sans MS"/>
              </a:rPr>
              <a:t>o</a:t>
            </a:r>
            <a:r>
              <a:rPr lang="en-US" baseline="30000" dirty="0" smtClean="0">
                <a:latin typeface="Comic Sans MS"/>
                <a:cs typeface="Comic Sans MS"/>
              </a:rPr>
              <a:t>(1)</a:t>
            </a:r>
            <a:r>
              <a:rPr lang="en-US" dirty="0" smtClean="0">
                <a:latin typeface="Comic Sans MS"/>
                <a:cs typeface="Comic Sans MS"/>
              </a:rPr>
              <a:t> bits per player such that for any search problem S,  </a:t>
            </a: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 	R(S o </a:t>
            </a:r>
            <a:r>
              <a:rPr lang="en-US" dirty="0" err="1" smtClean="0">
                <a:latin typeface="Comic Sans MS"/>
                <a:cs typeface="Comic Sans MS"/>
              </a:rPr>
              <a:t>g</a:t>
            </a:r>
            <a:r>
              <a:rPr lang="en-US" baseline="30000" dirty="0" err="1" smtClean="0">
                <a:latin typeface="Comic Sans MS"/>
                <a:cs typeface="Comic Sans MS"/>
              </a:rPr>
              <a:t>n</a:t>
            </a:r>
            <a:r>
              <a:rPr lang="en-US" dirty="0" smtClean="0">
                <a:latin typeface="Comic Sans MS"/>
                <a:cs typeface="Comic Sans MS"/>
              </a:rPr>
              <a:t>) = </a:t>
            </a:r>
            <a:r>
              <a:rPr lang="en-US" dirty="0" err="1" smtClean="0">
                <a:latin typeface="Comic Sans MS"/>
                <a:cs typeface="Comic Sans MS"/>
              </a:rPr>
              <a:t>Ω</a:t>
            </a:r>
            <a:r>
              <a:rPr lang="en-US" dirty="0" smtClean="0">
                <a:latin typeface="Comic Sans MS"/>
                <a:cs typeface="Comic Sans MS"/>
              </a:rPr>
              <a:t>( R(</a:t>
            </a:r>
            <a:r>
              <a:rPr lang="en-US" dirty="0" err="1" smtClean="0">
                <a:latin typeface="Comic Sans MS"/>
                <a:cs typeface="Comic Sans MS"/>
              </a:rPr>
              <a:t>UDISJ</a:t>
            </a:r>
            <a:r>
              <a:rPr lang="en-US" baseline="-25000" dirty="0" err="1" smtClean="0">
                <a:latin typeface="Comic Sans MS"/>
                <a:cs typeface="Comic Sans MS"/>
              </a:rPr>
              <a:t>k,</a:t>
            </a:r>
            <a:r>
              <a:rPr lang="en-US" baseline="-25000" dirty="0" err="1">
                <a:latin typeface="Comic Sans MS"/>
                <a:cs typeface="Comic Sans MS"/>
              </a:rPr>
              <a:t>m</a:t>
            </a:r>
            <a:r>
              <a:rPr lang="en-US" dirty="0" smtClean="0">
                <a:latin typeface="Comic Sans MS"/>
                <a:cs typeface="Comic Sans MS"/>
              </a:rPr>
              <a:t>) ), </a:t>
            </a:r>
          </a:p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	</a:t>
            </a:r>
            <a:r>
              <a:rPr lang="en-US" dirty="0" smtClean="0">
                <a:latin typeface="Comic Sans MS"/>
                <a:cs typeface="Comic Sans MS"/>
              </a:rPr>
              <a:t>	where m=</a:t>
            </a:r>
            <a:r>
              <a:rPr lang="en-US" dirty="0" err="1" smtClean="0">
                <a:latin typeface="Comic Sans MS"/>
                <a:cs typeface="Comic Sans MS"/>
              </a:rPr>
              <a:t>cbs</a:t>
            </a:r>
            <a:r>
              <a:rPr lang="en-US" dirty="0" smtClean="0">
                <a:latin typeface="Comic Sans MS"/>
                <a:cs typeface="Comic Sans MS"/>
              </a:rPr>
              <a:t>(S)</a:t>
            </a:r>
          </a:p>
          <a:p>
            <a:pPr marL="0" indent="0"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Our choice of g: a </a:t>
            </a:r>
            <a:r>
              <a:rPr lang="en-US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versatile</a:t>
            </a:r>
            <a:r>
              <a:rPr lang="en-US" dirty="0" smtClean="0">
                <a:latin typeface="Comic Sans MS"/>
                <a:cs typeface="Comic Sans MS"/>
              </a:rPr>
              <a:t> function</a:t>
            </a:r>
          </a:p>
        </p:txBody>
      </p:sp>
    </p:spTree>
    <p:extLst>
      <p:ext uri="{BB962C8B-B14F-4D97-AF65-F5344CB8AC3E}">
        <p14:creationId xmlns:p14="http://schemas.microsoft.com/office/powerpoint/2010/main" val="854480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9B08B8"/>
                </a:solidFill>
                <a:latin typeface="Comic Sans MS"/>
                <a:cs typeface="Comic Sans MS"/>
              </a:rPr>
              <a:t>Application:</a:t>
            </a:r>
            <a:br>
              <a:rPr lang="en-US" sz="3600" b="1" dirty="0" smtClean="0">
                <a:solidFill>
                  <a:srgbClr val="9B08B8"/>
                </a:solidFill>
                <a:latin typeface="Comic Sans MS"/>
                <a:cs typeface="Comic Sans MS"/>
              </a:rPr>
            </a:br>
            <a:r>
              <a:rPr lang="en-US" sz="3600" b="1" dirty="0" smtClean="0">
                <a:solidFill>
                  <a:srgbClr val="9B08B8"/>
                </a:solidFill>
                <a:latin typeface="Comic Sans MS"/>
                <a:cs typeface="Comic Sans MS"/>
              </a:rPr>
              <a:t>Lower Bounds in Proof Complexity</a:t>
            </a:r>
            <a:endParaRPr lang="en-US" sz="3600" b="1" dirty="0">
              <a:solidFill>
                <a:srgbClr val="9B08B8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</a:t>
            </a:r>
            <a:r>
              <a:rPr lang="en-US" sz="2800" b="1" baseline="30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cc</a:t>
            </a:r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(k)-Proofs: </a:t>
            </a:r>
            <a:r>
              <a:rPr lang="en-US" sz="2800" dirty="0" smtClean="0">
                <a:latin typeface="Comic Sans MS"/>
                <a:cs typeface="Comic Sans MS"/>
              </a:rPr>
              <a:t>lines are degree k polynomial 	inequalities (includes “dynamic SOS”)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800" b="1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Theorem</a:t>
            </a:r>
            <a:r>
              <a:rPr lang="en-US" sz="2800" dirty="0" smtClean="0">
                <a:latin typeface="Comic Sans MS"/>
                <a:cs typeface="Comic Sans MS"/>
              </a:rPr>
              <a:t> (Rank Lower Bounds)</a:t>
            </a: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There are explicit CNF formulas of size s and width O(log s) such that any </a:t>
            </a:r>
            <a:r>
              <a:rPr lang="en-US" sz="2800" dirty="0" err="1" smtClean="0">
                <a:latin typeface="Comic Sans MS"/>
                <a:cs typeface="Comic Sans MS"/>
              </a:rPr>
              <a:t>T</a:t>
            </a:r>
            <a:r>
              <a:rPr lang="en-US" sz="2800" baseline="30000" dirty="0" err="1" smtClean="0">
                <a:latin typeface="Comic Sans MS"/>
                <a:cs typeface="Comic Sans MS"/>
              </a:rPr>
              <a:t>cc</a:t>
            </a:r>
            <a:r>
              <a:rPr lang="en-US" sz="2800" dirty="0" smtClean="0">
                <a:latin typeface="Comic Sans MS"/>
                <a:cs typeface="Comic Sans MS"/>
              </a:rPr>
              <a:t>(k)-proof of F requires rank at least</a:t>
            </a:r>
          </a:p>
          <a:p>
            <a:pPr marL="0" indent="0">
              <a:buNone/>
            </a:pPr>
            <a:r>
              <a:rPr lang="en-US" sz="2800" dirty="0">
                <a:latin typeface="Comic Sans MS"/>
                <a:cs typeface="Comic Sans MS"/>
              </a:rPr>
              <a:t>	</a:t>
            </a:r>
            <a:r>
              <a:rPr lang="en-US" sz="2800" dirty="0" err="1" smtClean="0">
                <a:latin typeface="Comic Sans MS"/>
                <a:cs typeface="Comic Sans MS"/>
              </a:rPr>
              <a:t>R</a:t>
            </a:r>
            <a:r>
              <a:rPr lang="en-US" sz="2800" baseline="-25000" dirty="0" err="1" smtClean="0">
                <a:latin typeface="Comic Sans MS"/>
                <a:cs typeface="Comic Sans MS"/>
              </a:rPr>
              <a:t>k</a:t>
            </a:r>
            <a:r>
              <a:rPr lang="en-US" sz="2800" dirty="0" smtClean="0">
                <a:latin typeface="Comic Sans MS"/>
                <a:cs typeface="Comic Sans MS"/>
              </a:rPr>
              <a:t>(s) = s</a:t>
            </a:r>
            <a:r>
              <a:rPr lang="en-US" sz="2800" baseline="30000" dirty="0" smtClean="0">
                <a:latin typeface="Comic Sans MS"/>
                <a:cs typeface="Comic Sans MS"/>
              </a:rPr>
              <a:t>1-o(1)</a:t>
            </a:r>
            <a:r>
              <a:rPr lang="en-US" sz="2800" dirty="0" smtClean="0">
                <a:latin typeface="Comic Sans MS"/>
                <a:cs typeface="Comic Sans MS"/>
              </a:rPr>
              <a:t> for k=2</a:t>
            </a:r>
          </a:p>
          <a:p>
            <a:pPr marL="0" indent="0">
              <a:buNone/>
            </a:pPr>
            <a:r>
              <a:rPr lang="en-US" sz="2800" dirty="0">
                <a:latin typeface="Comic Sans MS"/>
                <a:cs typeface="Comic Sans MS"/>
              </a:rPr>
              <a:t>	</a:t>
            </a:r>
            <a:r>
              <a:rPr lang="en-US" sz="2800" dirty="0" smtClean="0">
                <a:latin typeface="Comic Sans MS"/>
                <a:cs typeface="Comic Sans MS"/>
              </a:rPr>
              <a:t>	= s</a:t>
            </a:r>
            <a:r>
              <a:rPr lang="en-US" sz="2800" baseline="30000" dirty="0" smtClean="0">
                <a:latin typeface="Comic Sans MS"/>
                <a:cs typeface="Comic Sans MS"/>
              </a:rPr>
              <a:t>1/2-o(1)</a:t>
            </a:r>
            <a:r>
              <a:rPr lang="en-US" sz="2800" dirty="0" smtClean="0">
                <a:latin typeface="Comic Sans MS"/>
                <a:cs typeface="Comic Sans MS"/>
              </a:rPr>
              <a:t> for 3 ≤ k ≤ (log s)</a:t>
            </a:r>
            <a:r>
              <a:rPr lang="en-US" sz="2800" baseline="30000" dirty="0" smtClean="0">
                <a:latin typeface="Comic Sans MS"/>
                <a:cs typeface="Comic Sans MS"/>
              </a:rPr>
              <a:t>1-o(1)</a:t>
            </a:r>
          </a:p>
          <a:p>
            <a:pPr marL="0" indent="0">
              <a:buNone/>
            </a:pPr>
            <a:endParaRPr lang="en-US" sz="28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Implies </a:t>
            </a:r>
            <a:r>
              <a:rPr lang="en-US" sz="28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superpolynomial</a:t>
            </a:r>
            <a:r>
              <a:rPr lang="en-US" sz="28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size lower bounds for tree-like </a:t>
            </a:r>
            <a:r>
              <a:rPr lang="en-US" sz="28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Th</a:t>
            </a:r>
            <a:r>
              <a:rPr lang="en-US" sz="2800" b="1" baseline="300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cc</a:t>
            </a:r>
            <a:r>
              <a:rPr lang="en-US" sz="28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(k) proofs, for constant k.</a:t>
            </a:r>
          </a:p>
          <a:p>
            <a:pPr marL="0" indent="0">
              <a:buNone/>
            </a:pPr>
            <a:endParaRPr lang="en-US" sz="2800" b="1" baseline="30000" dirty="0" smtClean="0">
              <a:solidFill>
                <a:srgbClr val="008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8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6332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6633CC"/>
                </a:solidFill>
                <a:latin typeface="Comic Sans MS"/>
                <a:cs typeface="Comic Sans MS"/>
              </a:rPr>
              <a:t>Application: Monotone Circuit Depth</a:t>
            </a:r>
            <a:endParaRPr lang="en-US" sz="3600" b="1" dirty="0">
              <a:solidFill>
                <a:srgbClr val="6633CC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Monotone function in NP requiring monotone circuit depth </a:t>
            </a:r>
            <a:r>
              <a:rPr lang="en-US" sz="2800" dirty="0" err="1" smtClean="0">
                <a:latin typeface="Comic Sans MS"/>
                <a:cs typeface="Comic Sans MS"/>
              </a:rPr>
              <a:t>Ω</a:t>
            </a:r>
            <a:r>
              <a:rPr lang="en-US" sz="2800" dirty="0" smtClean="0">
                <a:latin typeface="Comic Sans MS"/>
                <a:cs typeface="Comic Sans MS"/>
              </a:rPr>
              <a:t>(n/</a:t>
            </a:r>
            <a:r>
              <a:rPr lang="en-US" sz="2800" dirty="0" err="1" smtClean="0">
                <a:latin typeface="Comic Sans MS"/>
                <a:cs typeface="Comic Sans MS"/>
              </a:rPr>
              <a:t>logn</a:t>
            </a:r>
            <a:r>
              <a:rPr lang="en-US" sz="2800" dirty="0" smtClean="0">
                <a:latin typeface="Comic Sans MS"/>
                <a:cs typeface="Comic Sans MS"/>
              </a:rPr>
              <a:t>) </a:t>
            </a:r>
          </a:p>
          <a:p>
            <a:pPr marL="0" indent="0">
              <a:buNone/>
            </a:pPr>
            <a:r>
              <a:rPr lang="en-US" sz="2800" dirty="0">
                <a:latin typeface="Comic Sans MS"/>
                <a:cs typeface="Comic Sans MS"/>
              </a:rPr>
              <a:t>	</a:t>
            </a:r>
            <a:r>
              <a:rPr lang="en-US" sz="2800" dirty="0" smtClean="0">
                <a:latin typeface="Comic Sans MS"/>
                <a:cs typeface="Comic Sans MS"/>
              </a:rPr>
              <a:t>Previous best: </a:t>
            </a:r>
            <a:r>
              <a:rPr lang="en-US" sz="2800" dirty="0" err="1" smtClean="0">
                <a:latin typeface="Comic Sans MS"/>
                <a:cs typeface="Comic Sans MS"/>
              </a:rPr>
              <a:t>Ω</a:t>
            </a:r>
            <a:r>
              <a:rPr lang="en-US" sz="2800" dirty="0" smtClean="0">
                <a:latin typeface="Comic Sans MS"/>
                <a:cs typeface="Comic Sans MS"/>
              </a:rPr>
              <a:t>(√n) by </a:t>
            </a:r>
            <a:r>
              <a:rPr lang="en-US" sz="2800" dirty="0" err="1" smtClean="0">
                <a:latin typeface="Comic Sans MS"/>
                <a:cs typeface="Comic Sans MS"/>
              </a:rPr>
              <a:t>Raz</a:t>
            </a:r>
            <a:r>
              <a:rPr lang="en-US" sz="2800" dirty="0" err="1">
                <a:latin typeface="Comic Sans MS"/>
                <a:cs typeface="Comic Sans MS"/>
              </a:rPr>
              <a:t>,</a:t>
            </a:r>
            <a:r>
              <a:rPr lang="en-US" sz="2800" dirty="0" err="1" smtClean="0">
                <a:latin typeface="Comic Sans MS"/>
                <a:cs typeface="Comic Sans MS"/>
              </a:rPr>
              <a:t>Wigderson</a:t>
            </a:r>
            <a:endParaRPr lang="en-US" sz="2800" dirty="0" smtClean="0">
              <a:latin typeface="Comic Sans MS"/>
              <a:cs typeface="Comic Sans MS"/>
            </a:endParaRPr>
          </a:p>
          <a:p>
            <a:r>
              <a:rPr lang="en-US" sz="2800" dirty="0" smtClean="0">
                <a:latin typeface="Comic Sans MS"/>
                <a:cs typeface="Comic Sans MS"/>
              </a:rPr>
              <a:t>Function in monotone P requiring monotone depth </a:t>
            </a:r>
            <a:r>
              <a:rPr lang="en-US" sz="2800" dirty="0" err="1" smtClean="0">
                <a:latin typeface="Comic Sans MS"/>
                <a:cs typeface="Comic Sans MS"/>
              </a:rPr>
              <a:t>Ω</a:t>
            </a:r>
            <a:r>
              <a:rPr lang="en-US" sz="2800" dirty="0" smtClean="0">
                <a:latin typeface="Comic Sans MS"/>
                <a:cs typeface="Comic Sans MS"/>
              </a:rPr>
              <a:t> (√n)</a:t>
            </a:r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31158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619"/>
            <a:ext cx="9144000" cy="792162"/>
          </a:xfrm>
        </p:spPr>
        <p:txBody>
          <a:bodyPr>
            <a:normAutofit/>
          </a:bodyPr>
          <a:lstStyle/>
          <a:p>
            <a:r>
              <a:rPr lang="en-CA" sz="3600" b="1" dirty="0" smtClean="0">
                <a:solidFill>
                  <a:srgbClr val="9B08B8"/>
                </a:solidFill>
                <a:latin typeface="Comic Sans MS" pitchFamily="66" charset="0"/>
              </a:rPr>
              <a:t>Use gadget g that is Versatile: </a:t>
            </a:r>
            <a:endParaRPr lang="en-CA" sz="3600" b="1" dirty="0">
              <a:solidFill>
                <a:srgbClr val="9B08B8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(1)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</a:rPr>
              <a:t>Flippability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 pitchFamily="66" charset="0"/>
              </a:rPr>
              <a:t>neg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 g ≤ g</a:t>
            </a:r>
          </a:p>
          <a:p>
            <a:pPr marL="514350" indent="-514350">
              <a:buAutoNum type="romanLcParenBoth"/>
            </a:pPr>
            <a:endParaRPr lang="en-US" sz="2400" b="1" dirty="0">
              <a:solidFill>
                <a:srgbClr val="0000FF"/>
              </a:solidFill>
              <a:latin typeface="Comic Sans MS" pitchFamily="66" charset="0"/>
            </a:endParaRPr>
          </a:p>
          <a:p>
            <a:pPr marL="514350" indent="-514350">
              <a:buAutoNum type="romanLcParenBoth"/>
            </a:pPr>
            <a:endParaRPr lang="en-US" sz="24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marL="514350" indent="-514350">
              <a:buAutoNum type="romanLcParenBoth"/>
            </a:pPr>
            <a:endParaRPr lang="en-US" sz="24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marL="514350" indent="-514350">
              <a:buAutoNum type="romanLcParenBoth"/>
            </a:pPr>
            <a:endParaRPr lang="en-US" sz="2400" b="1" dirty="0">
              <a:solidFill>
                <a:srgbClr val="0000FF"/>
              </a:solidFill>
              <a:latin typeface="Comic Sans MS" pitchFamily="66" charset="0"/>
            </a:endParaRPr>
          </a:p>
          <a:p>
            <a:pPr marL="514350" indent="-514350">
              <a:buAutoNum type="romanLcParenBoth"/>
            </a:pP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Random self reducibility</a:t>
            </a:r>
          </a:p>
          <a:p>
            <a:pPr marL="514350" indent="-514350">
              <a:buAutoNum type="romanLcParenBoth"/>
            </a:pPr>
            <a:endParaRPr lang="en-US" sz="2400" b="1" dirty="0">
              <a:solidFill>
                <a:srgbClr val="0000FF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24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2400" b="1" dirty="0">
              <a:solidFill>
                <a:srgbClr val="0000FF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24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24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</a:rPr>
              <a:t>(iii) Hardness: AND ≤ g</a:t>
            </a:r>
            <a:endParaRPr lang="en-CA" sz="2400" dirty="0" smtClean="0">
              <a:latin typeface="Comic Sans MS" pitchFamily="66" charset="0"/>
            </a:endParaRPr>
          </a:p>
          <a:p>
            <a:pPr>
              <a:buNone/>
            </a:pPr>
            <a:endParaRPr lang="en-CA" sz="2400" dirty="0">
              <a:latin typeface="Comic Sans MS" pitchFamily="66" charset="0"/>
            </a:endParaRPr>
          </a:p>
          <a:p>
            <a:pPr>
              <a:buNone/>
            </a:pPr>
            <a:endParaRPr lang="en-CA" sz="2400" dirty="0" smtClean="0">
              <a:latin typeface="Comic Sans MS" pitchFamily="66" charset="0"/>
            </a:endParaRPr>
          </a:p>
          <a:p>
            <a:pPr>
              <a:buNone/>
            </a:pPr>
            <a:endParaRPr lang="en-CA" sz="2400" dirty="0" smtClean="0">
              <a:latin typeface="Comic Sans MS" pitchFamily="66" charset="0"/>
            </a:endParaRPr>
          </a:p>
          <a:p>
            <a:pPr>
              <a:buNone/>
            </a:pPr>
            <a:endParaRPr lang="en-CA" sz="2800" dirty="0" smtClean="0">
              <a:latin typeface="Comic Sans MS" pitchFamily="66" charset="0"/>
            </a:endParaRPr>
          </a:p>
          <a:p>
            <a:pPr>
              <a:buNone/>
            </a:pPr>
            <a:endParaRPr lang="en-CA" b="1" dirty="0" smtClean="0">
              <a:solidFill>
                <a:srgbClr val="200BBF"/>
              </a:solidFill>
              <a:latin typeface="Comic Sans MS" pitchFamily="66" charset="0"/>
            </a:endParaRPr>
          </a:p>
        </p:txBody>
      </p:sp>
      <p:pic>
        <p:nvPicPr>
          <p:cNvPr id="4" name="Picture 3" descr="Screen Shot 2013-09-29 at 8.43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9126488" cy="1905000"/>
          </a:xfrm>
          <a:prstGeom prst="rect">
            <a:avLst/>
          </a:prstGeom>
        </p:spPr>
      </p:pic>
      <p:pic>
        <p:nvPicPr>
          <p:cNvPr id="5" name="Picture 4" descr="Screen Shot 2013-09-29 at 8.43.5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" y="1447800"/>
            <a:ext cx="913936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3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9B08B8"/>
                </a:solidFill>
                <a:latin typeface="Comic Sans MS"/>
                <a:cs typeface="Comic Sans MS"/>
              </a:rPr>
              <a:t>A Versatile Function for k=2</a:t>
            </a:r>
            <a:endParaRPr lang="en-US" sz="4000" b="1" dirty="0">
              <a:solidFill>
                <a:srgbClr val="9B08B8"/>
              </a:solidFill>
              <a:latin typeface="Comic Sans MS"/>
              <a:cs typeface="Comic Sans MS"/>
            </a:endParaRPr>
          </a:p>
        </p:txBody>
      </p:sp>
      <p:pic>
        <p:nvPicPr>
          <p:cNvPr id="6" name="Content Placeholder 5" descr="Screen Shot 2013-09-29 at 8.21.4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99" r="-18099"/>
          <a:stretch>
            <a:fillRect/>
          </a:stretch>
        </p:blipFill>
        <p:spPr>
          <a:xfrm>
            <a:off x="685800" y="1371600"/>
            <a:ext cx="6172200" cy="3394472"/>
          </a:xfrm>
        </p:spPr>
      </p:pic>
      <p:sp>
        <p:nvSpPr>
          <p:cNvPr id="7" name="TextBox 6"/>
          <p:cNvSpPr txBox="1"/>
          <p:nvPr/>
        </p:nvSpPr>
        <p:spPr>
          <a:xfrm>
            <a:off x="1066800" y="1295400"/>
            <a:ext cx="5904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omic Sans MS"/>
                <a:cs typeface="Comic Sans MS"/>
              </a:rPr>
              <a:t>Ver</a:t>
            </a:r>
            <a:r>
              <a:rPr lang="en-US" sz="2800" dirty="0" smtClean="0">
                <a:latin typeface="Comic Sans MS"/>
                <a:cs typeface="Comic Sans MS"/>
              </a:rPr>
              <a:t>(</a:t>
            </a:r>
            <a:r>
              <a:rPr lang="en-US" sz="2800" dirty="0" err="1" smtClean="0">
                <a:latin typeface="Comic Sans MS"/>
                <a:cs typeface="Comic Sans MS"/>
              </a:rPr>
              <a:t>x,y</a:t>
            </a:r>
            <a:r>
              <a:rPr lang="en-US" sz="2800" dirty="0" smtClean="0">
                <a:latin typeface="Comic Sans MS"/>
                <a:cs typeface="Comic Sans MS"/>
              </a:rPr>
              <a:t>)=1 </a:t>
            </a:r>
            <a:r>
              <a:rPr lang="en-US" sz="2800" dirty="0" err="1" smtClean="0">
                <a:latin typeface="Comic Sans MS"/>
                <a:cs typeface="Comic Sans MS"/>
              </a:rPr>
              <a:t>iff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 </a:t>
            </a:r>
            <a:r>
              <a:rPr lang="en-US" sz="2800" dirty="0" err="1" smtClean="0">
                <a:latin typeface="Comic Sans MS"/>
                <a:cs typeface="Comic Sans MS"/>
                <a:sym typeface="Wingdings"/>
              </a:rPr>
              <a:t>x+y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 (mod 4)  </a:t>
            </a:r>
            <a:r>
              <a:rPr lang="en-US" sz="2800" dirty="0">
                <a:latin typeface="Comic Sans MS"/>
                <a:cs typeface="Comic Sans MS"/>
                <a:sym typeface="Symbol" charset="0"/>
              </a:rPr>
              <a:t> 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{2,3}</a:t>
            </a:r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60910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9B08B8"/>
                </a:solidFill>
                <a:latin typeface="Comic Sans MS"/>
                <a:cs typeface="Comic Sans MS"/>
              </a:rPr>
              <a:t>Sketch of Reduction (k=2)</a:t>
            </a:r>
            <a:endParaRPr lang="en-US" sz="3600" b="1" dirty="0">
              <a:solidFill>
                <a:srgbClr val="9B08B8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029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u="sng" dirty="0" smtClean="0">
                <a:solidFill>
                  <a:srgbClr val="0000FF"/>
                </a:solidFill>
                <a:latin typeface="Comic Sans MS"/>
                <a:cs typeface="Comic Sans MS"/>
              </a:rPr>
              <a:t>Zhang: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Suppose that instead of S we have a function f. </a:t>
            </a:r>
            <a:r>
              <a:rPr lang="en-US" sz="2800" dirty="0" smtClean="0">
                <a:latin typeface="Comic Sans MS"/>
                <a:cs typeface="Comic Sans MS"/>
              </a:rPr>
              <a:t>Then there is a g such that R(f o </a:t>
            </a:r>
            <a:r>
              <a:rPr lang="en-US" sz="2800" dirty="0" err="1" smtClean="0">
                <a:latin typeface="Comic Sans MS"/>
                <a:cs typeface="Comic Sans MS"/>
              </a:rPr>
              <a:t>g</a:t>
            </a:r>
            <a:r>
              <a:rPr lang="en-US" sz="2800" baseline="30000" dirty="0" err="1" smtClean="0">
                <a:latin typeface="Comic Sans MS"/>
                <a:cs typeface="Comic Sans MS"/>
              </a:rPr>
              <a:t>n</a:t>
            </a:r>
            <a:r>
              <a:rPr lang="en-US" sz="2800" baseline="30000" dirty="0" smtClean="0">
                <a:latin typeface="Comic Sans MS"/>
                <a:cs typeface="Comic Sans MS"/>
              </a:rPr>
              <a:t> </a:t>
            </a:r>
            <a:r>
              <a:rPr lang="en-US" sz="2800" dirty="0" smtClean="0">
                <a:latin typeface="Comic Sans MS"/>
                <a:cs typeface="Comic Sans MS"/>
              </a:rPr>
              <a:t>) = </a:t>
            </a:r>
            <a:r>
              <a:rPr lang="en-US" sz="2800" dirty="0" err="1" smtClean="0">
                <a:latin typeface="Lucida Grande"/>
                <a:ea typeface="Lucida Grande"/>
                <a:cs typeface="Lucida Grande"/>
              </a:rPr>
              <a:t>Ω</a:t>
            </a:r>
            <a:r>
              <a:rPr lang="en-US" sz="2800" dirty="0">
                <a:latin typeface="Comic Sans MS"/>
                <a:cs typeface="Comic Sans MS"/>
              </a:rPr>
              <a:t>(</a:t>
            </a:r>
            <a:r>
              <a:rPr lang="en-US" sz="2800" dirty="0" err="1" smtClean="0">
                <a:latin typeface="Comic Sans MS"/>
                <a:cs typeface="Comic Sans MS"/>
              </a:rPr>
              <a:t>bs</a:t>
            </a:r>
            <a:r>
              <a:rPr lang="en-US" sz="2800" dirty="0" smtClean="0">
                <a:latin typeface="Comic Sans MS"/>
                <a:cs typeface="Comic Sans MS"/>
              </a:rPr>
              <a:t>(m)) </a:t>
            </a:r>
          </a:p>
          <a:p>
            <a:pPr marL="0" indent="0">
              <a:buNone/>
            </a:pPr>
            <a:endParaRPr lang="en-US" sz="28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Let </a:t>
            </a:r>
            <a:r>
              <a:rPr lang="en-US" sz="2800" dirty="0" smtClean="0">
                <a:latin typeface="Lucida Grande"/>
                <a:ea typeface="Lucida Grande"/>
                <a:cs typeface="Lucida Grande"/>
              </a:rPr>
              <a:t>α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smtClean="0">
                <a:latin typeface="Comic Sans MS"/>
                <a:cs typeface="Comic Sans MS"/>
              </a:rPr>
              <a:t>be an assignment with </a:t>
            </a:r>
            <a:r>
              <a:rPr lang="en-US" sz="2800" dirty="0" err="1" smtClean="0">
                <a:latin typeface="Comic Sans MS"/>
                <a:cs typeface="Comic Sans MS"/>
              </a:rPr>
              <a:t>bs</a:t>
            </a:r>
            <a:r>
              <a:rPr lang="en-US" sz="2800" dirty="0" smtClean="0">
                <a:latin typeface="Comic Sans MS"/>
                <a:cs typeface="Comic Sans MS"/>
              </a:rPr>
              <a:t>(</a:t>
            </a:r>
            <a:r>
              <a:rPr lang="en-US" sz="2800" dirty="0" smtClean="0">
                <a:latin typeface="Lucida Grande"/>
                <a:ea typeface="Lucida Grande"/>
                <a:cs typeface="Lucida Grande"/>
              </a:rPr>
              <a:t>α</a:t>
            </a:r>
            <a:r>
              <a:rPr lang="en-US" sz="2800" dirty="0">
                <a:latin typeface="Comic Sans MS"/>
                <a:cs typeface="Comic Sans MS"/>
              </a:rPr>
              <a:t>)</a:t>
            </a:r>
            <a:r>
              <a:rPr lang="en-US" sz="2800" dirty="0" smtClean="0">
                <a:latin typeface="Comic Sans MS"/>
                <a:cs typeface="Comic Sans MS"/>
              </a:rPr>
              <a:t>=m.</a:t>
            </a: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Given input (</a:t>
            </a:r>
            <a:r>
              <a:rPr lang="en-US" sz="2800" dirty="0" err="1" smtClean="0">
                <a:latin typeface="Comic Sans MS"/>
                <a:cs typeface="Comic Sans MS"/>
              </a:rPr>
              <a:t>a,b</a:t>
            </a:r>
            <a:r>
              <a:rPr lang="en-US" sz="2800" dirty="0" smtClean="0">
                <a:latin typeface="Comic Sans MS"/>
                <a:cs typeface="Comic Sans MS"/>
              </a:rPr>
              <a:t>) to </a:t>
            </a:r>
            <a:r>
              <a:rPr lang="en-US" sz="2800" dirty="0" err="1" smtClean="0">
                <a:latin typeface="Comic Sans MS"/>
                <a:cs typeface="Comic Sans MS"/>
              </a:rPr>
              <a:t>UDISJ</a:t>
            </a:r>
            <a:r>
              <a:rPr lang="en-US" sz="2800" baseline="-25000" dirty="0" err="1" smtClean="0">
                <a:latin typeface="Comic Sans MS"/>
                <a:cs typeface="Comic Sans MS"/>
              </a:rPr>
              <a:t>m</a:t>
            </a:r>
            <a:r>
              <a:rPr lang="en-US" sz="2800" dirty="0" smtClean="0">
                <a:latin typeface="Comic Sans MS"/>
                <a:cs typeface="Comic Sans MS"/>
              </a:rPr>
              <a:t> we want the players to compute an input (</a:t>
            </a:r>
            <a:r>
              <a:rPr lang="en-US" sz="2800" dirty="0" err="1" smtClean="0">
                <a:latin typeface="Comic Sans MS"/>
                <a:cs typeface="Comic Sans MS"/>
              </a:rPr>
              <a:t>x,y</a:t>
            </a:r>
            <a:r>
              <a:rPr lang="en-US" sz="2800" dirty="0" smtClean="0">
                <a:latin typeface="Comic Sans MS"/>
                <a:cs typeface="Comic Sans MS"/>
              </a:rPr>
              <a:t>) for f o </a:t>
            </a:r>
            <a:r>
              <a:rPr lang="en-US" sz="2800" dirty="0" err="1" smtClean="0">
                <a:latin typeface="Comic Sans MS"/>
                <a:cs typeface="Comic Sans MS"/>
              </a:rPr>
              <a:t>g</a:t>
            </a:r>
            <a:r>
              <a:rPr lang="en-US" sz="2800" baseline="30000" dirty="0" err="1" smtClean="0">
                <a:latin typeface="Comic Sans MS"/>
                <a:cs typeface="Comic Sans MS"/>
              </a:rPr>
              <a:t>n</a:t>
            </a:r>
            <a:r>
              <a:rPr lang="en-US" sz="2800" baseline="30000" dirty="0" smtClean="0">
                <a:latin typeface="Comic Sans MS"/>
                <a:cs typeface="Comic Sans MS"/>
              </a:rPr>
              <a:t> </a:t>
            </a:r>
            <a:r>
              <a:rPr lang="en-US" sz="2800" dirty="0" smtClean="0">
                <a:latin typeface="Comic Sans MS"/>
                <a:cs typeface="Comic Sans MS"/>
              </a:rPr>
              <a:t> without communication such that:</a:t>
            </a:r>
          </a:p>
          <a:p>
            <a:pPr marL="514350" indent="-514350">
              <a:buAutoNum type="arabicParenBoth"/>
            </a:pPr>
            <a:endParaRPr lang="en-US" sz="2800" dirty="0" smtClean="0">
              <a:latin typeface="Comic Sans MS"/>
              <a:cs typeface="Comic Sans MS"/>
            </a:endParaRPr>
          </a:p>
          <a:p>
            <a:pPr marL="514350" indent="-514350">
              <a:buAutoNum type="arabicParenBoth"/>
            </a:pPr>
            <a:r>
              <a:rPr lang="en-US" sz="2800" dirty="0" err="1" smtClean="0">
                <a:latin typeface="Comic Sans MS"/>
                <a:cs typeface="Comic Sans MS"/>
              </a:rPr>
              <a:t>UDISJ</a:t>
            </a:r>
            <a:r>
              <a:rPr lang="en-US" sz="2800" baseline="-25000" dirty="0" err="1" smtClean="0">
                <a:latin typeface="Comic Sans MS"/>
                <a:cs typeface="Comic Sans MS"/>
              </a:rPr>
              <a:t>m</a:t>
            </a:r>
            <a:r>
              <a:rPr lang="en-US" sz="2800" dirty="0" smtClean="0">
                <a:latin typeface="Comic Sans MS"/>
                <a:cs typeface="Comic Sans MS"/>
              </a:rPr>
              <a:t> (</a:t>
            </a:r>
            <a:r>
              <a:rPr lang="en-US" sz="2800" dirty="0" err="1" smtClean="0">
                <a:latin typeface="Comic Sans MS"/>
                <a:cs typeface="Comic Sans MS"/>
              </a:rPr>
              <a:t>a,b</a:t>
            </a:r>
            <a:r>
              <a:rPr lang="en-US" sz="2800" dirty="0" smtClean="0">
                <a:latin typeface="Comic Sans MS"/>
                <a:cs typeface="Comic Sans MS"/>
              </a:rPr>
              <a:t>)=0 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 </a:t>
            </a:r>
            <a:r>
              <a:rPr lang="en-US" sz="2800" dirty="0" err="1" smtClean="0">
                <a:latin typeface="Comic Sans MS"/>
                <a:cs typeface="Comic Sans MS"/>
                <a:sym typeface="Wingdings"/>
              </a:rPr>
              <a:t>g</a:t>
            </a:r>
            <a:r>
              <a:rPr lang="en-US" sz="2800" baseline="30000" dirty="0" err="1" smtClean="0">
                <a:latin typeface="Comic Sans MS"/>
                <a:cs typeface="Comic Sans MS"/>
                <a:sym typeface="Wingdings"/>
              </a:rPr>
              <a:t>n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 (</a:t>
            </a:r>
            <a:r>
              <a:rPr lang="en-US" sz="2800" dirty="0" err="1" smtClean="0">
                <a:latin typeface="Comic Sans MS"/>
                <a:cs typeface="Comic Sans MS"/>
                <a:sym typeface="Wingdings"/>
              </a:rPr>
              <a:t>x,y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) = α</a:t>
            </a:r>
          </a:p>
          <a:p>
            <a:pPr marL="514350" indent="-514350">
              <a:buAutoNum type="arabicParenBoth"/>
            </a:pPr>
            <a:r>
              <a:rPr lang="en-US" sz="2800" dirty="0" err="1" smtClean="0">
                <a:latin typeface="Comic Sans MS"/>
                <a:cs typeface="Comic Sans MS"/>
                <a:sym typeface="Wingdings"/>
              </a:rPr>
              <a:t>UDISJ</a:t>
            </a:r>
            <a:r>
              <a:rPr lang="en-US" sz="2800" baseline="-25000" dirty="0" err="1" smtClean="0">
                <a:latin typeface="Comic Sans MS"/>
                <a:cs typeface="Comic Sans MS"/>
                <a:sym typeface="Wingdings"/>
              </a:rPr>
              <a:t>m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 (</a:t>
            </a:r>
            <a:r>
              <a:rPr lang="en-US" sz="2800" dirty="0" err="1" smtClean="0">
                <a:latin typeface="Comic Sans MS"/>
                <a:cs typeface="Comic Sans MS"/>
                <a:sym typeface="Wingdings"/>
              </a:rPr>
              <a:t>a,b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)=1 with </a:t>
            </a:r>
            <a:r>
              <a:rPr lang="en-US" sz="2800" dirty="0" err="1" smtClean="0">
                <a:latin typeface="Comic Sans MS"/>
                <a:cs typeface="Comic Sans MS"/>
                <a:sym typeface="Wingdings"/>
              </a:rPr>
              <a:t>a</a:t>
            </a:r>
            <a:r>
              <a:rPr lang="en-US" sz="2800" baseline="-25000" dirty="0" err="1" smtClean="0">
                <a:latin typeface="Comic Sans MS"/>
                <a:cs typeface="Comic Sans MS"/>
                <a:sym typeface="Wingdings"/>
              </a:rPr>
              <a:t>i</a:t>
            </a:r>
            <a:r>
              <a:rPr lang="en-US" sz="2800" dirty="0" err="1" smtClean="0">
                <a:latin typeface="Comic Sans MS"/>
                <a:cs typeface="Comic Sans MS"/>
                <a:sym typeface="Wingdings"/>
              </a:rPr>
              <a:t>,b</a:t>
            </a:r>
            <a:r>
              <a:rPr lang="en-US" sz="2800" baseline="-25000" dirty="0" err="1" smtClean="0">
                <a:latin typeface="Comic Sans MS"/>
                <a:cs typeface="Comic Sans MS"/>
                <a:sym typeface="Wingdings"/>
              </a:rPr>
              <a:t>i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 =1  </a:t>
            </a:r>
            <a:r>
              <a:rPr lang="en-US" sz="2800" dirty="0" err="1" smtClean="0">
                <a:latin typeface="Comic Sans MS"/>
                <a:cs typeface="Comic Sans MS"/>
                <a:sym typeface="Wingdings"/>
              </a:rPr>
              <a:t>g</a:t>
            </a:r>
            <a:r>
              <a:rPr lang="en-US" sz="2800" baseline="30000" dirty="0" err="1" smtClean="0">
                <a:latin typeface="Comic Sans MS"/>
                <a:cs typeface="Comic Sans MS"/>
                <a:sym typeface="Wingdings"/>
              </a:rPr>
              <a:t>n</a:t>
            </a:r>
            <a:r>
              <a:rPr lang="en-US" sz="2800" baseline="30000" dirty="0">
                <a:latin typeface="Comic Sans MS"/>
                <a:cs typeface="Comic Sans MS"/>
                <a:sym typeface="Wingdings"/>
              </a:rPr>
              <a:t> 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(</a:t>
            </a:r>
            <a:r>
              <a:rPr lang="en-US" sz="2800" dirty="0" err="1" smtClean="0">
                <a:latin typeface="Comic Sans MS"/>
                <a:cs typeface="Comic Sans MS"/>
                <a:sym typeface="Wingdings"/>
              </a:rPr>
              <a:t>x,y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) = α</a:t>
            </a:r>
            <a:r>
              <a:rPr lang="en-US" sz="2800" baseline="30000" dirty="0" smtClean="0">
                <a:latin typeface="Comic Sans MS"/>
                <a:cs typeface="Comic Sans MS"/>
                <a:sym typeface="Wingdings"/>
              </a:rPr>
              <a:t>Bi</a:t>
            </a:r>
            <a:endParaRPr lang="en-US" sz="2800" dirty="0" smtClean="0">
              <a:latin typeface="Comic Sans MS"/>
              <a:cs typeface="Comic Sans MS"/>
              <a:sym typeface="Wingdings"/>
            </a:endParaRPr>
          </a:p>
          <a:p>
            <a:pPr marL="0" indent="0">
              <a:buNone/>
            </a:pPr>
            <a:endParaRPr lang="en-US" sz="2800" dirty="0">
              <a:latin typeface="Comic Sans MS"/>
              <a:cs typeface="Comic Sans MS"/>
              <a:sym typeface="Wingdings"/>
            </a:endParaRP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  <a:sym typeface="Wingdings"/>
              </a:rPr>
              <a:t>This would give a protocol for f o </a:t>
            </a:r>
            <a:r>
              <a:rPr lang="en-US" sz="2800" dirty="0" err="1" smtClean="0">
                <a:latin typeface="Comic Sans MS"/>
                <a:cs typeface="Comic Sans MS"/>
                <a:sym typeface="Wingdings"/>
              </a:rPr>
              <a:t>g</a:t>
            </a:r>
            <a:r>
              <a:rPr lang="en-US" sz="2800" baseline="30000" dirty="0" err="1" smtClean="0">
                <a:latin typeface="Comic Sans MS"/>
                <a:cs typeface="Comic Sans MS"/>
                <a:sym typeface="Wingdings"/>
              </a:rPr>
              <a:t>n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 from a protocol for UDISJ</a:t>
            </a:r>
          </a:p>
          <a:p>
            <a:pPr marL="0" indent="0">
              <a:buNone/>
            </a:pPr>
            <a:endParaRPr lang="en-US" sz="2800" dirty="0">
              <a:latin typeface="Comic Sans MS"/>
              <a:cs typeface="Comic Sans MS"/>
              <a:sym typeface="Wingdings"/>
            </a:endParaRP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  <a:sym typeface="Wingdings"/>
              </a:rPr>
              <a:t>For (S o </a:t>
            </a:r>
            <a:r>
              <a:rPr lang="en-US" sz="2800" dirty="0" err="1" smtClean="0">
                <a:latin typeface="Comic Sans MS"/>
                <a:cs typeface="Comic Sans MS"/>
                <a:sym typeface="Wingdings"/>
              </a:rPr>
              <a:t>g</a:t>
            </a:r>
            <a:r>
              <a:rPr lang="en-US" sz="2800" baseline="30000" dirty="0" err="1" smtClean="0">
                <a:latin typeface="Comic Sans MS"/>
                <a:cs typeface="Comic Sans MS"/>
                <a:sym typeface="Wingdings"/>
              </a:rPr>
              <a:t>n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) our life is more complicated…</a:t>
            </a:r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15064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3269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9B08B8"/>
                </a:solidFill>
                <a:latin typeface="Comic Sans MS"/>
                <a:cs typeface="Comic Sans MS"/>
              </a:rPr>
              <a:t>Sketch of Reduction (k=2)</a:t>
            </a:r>
            <a:endParaRPr lang="en-US" sz="3600" b="1" dirty="0">
              <a:solidFill>
                <a:srgbClr val="9B08B8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800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800" dirty="0" smtClean="0"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143000"/>
            <a:ext cx="8596349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For any </a:t>
            </a: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α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in {0,1}</a:t>
            </a:r>
            <a:r>
              <a:rPr lang="en-US" sz="2400" baseline="30000" dirty="0" smtClean="0">
                <a:latin typeface="Comic Sans MS"/>
                <a:cs typeface="Comic Sans MS"/>
              </a:rPr>
              <a:t>n</a:t>
            </a:r>
            <a:r>
              <a:rPr lang="en-US" sz="2400" dirty="0" smtClean="0">
                <a:latin typeface="Comic Sans MS"/>
                <a:cs typeface="Comic Sans MS"/>
              </a:rPr>
              <a:t> we will describe a communication-less </a:t>
            </a:r>
          </a:p>
          <a:p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     reduction  (</a:t>
            </a:r>
            <a:r>
              <a:rPr lang="en-US" sz="2400" dirty="0" err="1" smtClean="0">
                <a:latin typeface="Comic Sans MS"/>
                <a:cs typeface="Comic Sans MS"/>
              </a:rPr>
              <a:t>a,b</a:t>
            </a:r>
            <a:r>
              <a:rPr lang="en-US" sz="2400" dirty="0" smtClean="0">
                <a:latin typeface="Comic Sans MS"/>
                <a:cs typeface="Comic Sans MS"/>
              </a:rPr>
              <a:t>)</a:t>
            </a:r>
            <a:r>
              <a:rPr lang="en-US" sz="2400" dirty="0" smtClean="0">
                <a:latin typeface="Comic Sans MS"/>
                <a:cs typeface="Comic Sans MS"/>
                <a:sym typeface="Wingdings"/>
              </a:rPr>
              <a:t></a:t>
            </a:r>
            <a:r>
              <a:rPr lang="en-US" sz="2400" baseline="-25000" dirty="0" smtClean="0">
                <a:latin typeface="Lucida Grande"/>
                <a:ea typeface="Lucida Grande"/>
                <a:cs typeface="Lucida Grande"/>
                <a:sym typeface="Wingdings"/>
              </a:rPr>
              <a:t>α </a:t>
            </a:r>
            <a:r>
              <a:rPr lang="en-US" sz="2400" dirty="0" smtClean="0">
                <a:latin typeface="Lucida Grande"/>
                <a:ea typeface="Lucida Grande"/>
                <a:cs typeface="Lucida Grande"/>
                <a:sym typeface="Wingdings"/>
              </a:rPr>
              <a:t>(</a:t>
            </a:r>
            <a:r>
              <a:rPr lang="en-US" sz="2400" dirty="0" err="1" smtClean="0">
                <a:latin typeface="Lucida Grande"/>
                <a:ea typeface="Lucida Grande"/>
                <a:cs typeface="Lucida Grande"/>
                <a:sym typeface="Wingdings"/>
              </a:rPr>
              <a:t>x,y</a:t>
            </a:r>
            <a:r>
              <a:rPr lang="en-US" sz="2400" dirty="0" smtClean="0">
                <a:latin typeface="Lucida Grande"/>
                <a:ea typeface="Lucida Grande"/>
                <a:cs typeface="Lucida Grande"/>
                <a:sym typeface="Wingdings"/>
              </a:rPr>
              <a:t>)</a:t>
            </a:r>
            <a:endParaRPr lang="en-US" sz="2400" baseline="-25000" dirty="0" smtClean="0">
              <a:latin typeface="Comic Sans MS"/>
              <a:cs typeface="Comic Sans MS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Any protocol </a:t>
            </a: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π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  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for 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(S o </a:t>
            </a:r>
            <a:r>
              <a:rPr lang="en-US" sz="2400" dirty="0" err="1" smtClean="0">
                <a:latin typeface="Comic Sans MS"/>
                <a:ea typeface="Lucida Grande"/>
                <a:cs typeface="Comic Sans MS"/>
              </a:rPr>
              <a:t>g</a:t>
            </a:r>
            <a:r>
              <a:rPr lang="en-US" sz="2400" baseline="30000" dirty="0" err="1" smtClean="0">
                <a:latin typeface="Comic Sans MS"/>
                <a:ea typeface="Lucida Grande"/>
                <a:cs typeface="Comic Sans MS"/>
              </a:rPr>
              <a:t>n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)</a:t>
            </a:r>
            <a:r>
              <a:rPr lang="en-US" sz="2400" baseline="30000" dirty="0" smtClean="0">
                <a:latin typeface="Comic Sans MS"/>
                <a:ea typeface="Lucida Grande"/>
                <a:cs typeface="Comic Sans MS"/>
              </a:rPr>
              <a:t> 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 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defines a pair (f,β</a:t>
            </a: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)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, </a:t>
            </a:r>
          </a:p>
          <a:p>
            <a:r>
              <a:rPr lang="en-US" sz="2400" dirty="0">
                <a:latin typeface="Comic Sans MS"/>
                <a:ea typeface="Lucida Grande"/>
                <a:cs typeface="Comic Sans MS"/>
              </a:rPr>
              <a:t> 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     f:{0,1}</a:t>
            </a:r>
            <a:r>
              <a:rPr lang="en-US" sz="2400" baseline="30000" dirty="0" smtClean="0">
                <a:latin typeface="Comic Sans MS"/>
                <a:ea typeface="Lucida Grande"/>
                <a:cs typeface="Comic Sans MS"/>
              </a:rPr>
              <a:t>n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 </a:t>
            </a:r>
            <a:r>
              <a:rPr lang="en-US" sz="2400" dirty="0" smtClean="0">
                <a:latin typeface="Comic Sans MS"/>
                <a:ea typeface="Lucida Grande"/>
                <a:cs typeface="Comic Sans MS"/>
                <a:sym typeface="Wingdings"/>
              </a:rPr>
              <a:t> Q, β in {0,1}</a:t>
            </a:r>
            <a:r>
              <a:rPr lang="en-US" sz="2400" baseline="30000" dirty="0" smtClean="0">
                <a:latin typeface="Comic Sans MS"/>
                <a:ea typeface="Lucida Grande"/>
                <a:cs typeface="Comic Sans MS"/>
                <a:sym typeface="Wingdings"/>
              </a:rPr>
              <a:t>n </a:t>
            </a:r>
            <a:r>
              <a:rPr lang="en-US" sz="2400" dirty="0" smtClean="0">
                <a:latin typeface="Comic Sans MS"/>
                <a:ea typeface="Lucida Grande"/>
                <a:cs typeface="Comic Sans MS"/>
                <a:sym typeface="Wingdings"/>
              </a:rPr>
              <a:t> as follows:</a:t>
            </a:r>
            <a:endParaRPr lang="en-US" sz="2400" dirty="0" smtClean="0">
              <a:latin typeface="Comic Sans MS"/>
              <a:ea typeface="Lucida Grande"/>
              <a:cs typeface="Comic Sans MS"/>
            </a:endParaRPr>
          </a:p>
          <a:p>
            <a:r>
              <a:rPr lang="en-US" sz="2400" dirty="0">
                <a:latin typeface="Comic Sans MS"/>
                <a:ea typeface="Lucida Grande"/>
                <a:cs typeface="Comic Sans MS"/>
              </a:rPr>
              <a:t>	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1. f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(</a:t>
            </a: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α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) 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= most popular feasible solution returned by </a:t>
            </a: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π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  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	    over 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μ</a:t>
            </a:r>
            <a:r>
              <a:rPr lang="en-US" sz="2400" baseline="-25000" dirty="0" smtClean="0">
                <a:latin typeface="Lucida Grande"/>
                <a:ea typeface="Lucida Grande"/>
                <a:cs typeface="Lucida Grande"/>
              </a:rPr>
              <a:t>α</a:t>
            </a:r>
            <a:r>
              <a:rPr lang="en-US" sz="2400" baseline="-25000" dirty="0" smtClean="0">
                <a:latin typeface="Comic Sans MS"/>
                <a:ea typeface="Lucida Grande"/>
                <a:cs typeface="Comic Sans MS"/>
              </a:rPr>
              <a:t> 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 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where 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μ</a:t>
            </a:r>
            <a:r>
              <a:rPr lang="en-US" sz="2400" baseline="-25000" dirty="0" smtClean="0">
                <a:latin typeface="Lucida Grande"/>
                <a:ea typeface="Lucida Grande"/>
                <a:cs typeface="Lucida Grande"/>
              </a:rPr>
              <a:t>α</a:t>
            </a:r>
            <a:r>
              <a:rPr lang="en-US" sz="2400" baseline="-25000" dirty="0" smtClean="0">
                <a:latin typeface="Comic Sans MS"/>
                <a:ea typeface="Lucida Grande"/>
                <a:cs typeface="Comic Sans MS"/>
              </a:rPr>
              <a:t> 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is the uniform distribution over 	    (</a:t>
            </a:r>
            <a:r>
              <a:rPr lang="en-US" sz="2400" dirty="0" err="1" smtClean="0">
                <a:latin typeface="Comic Sans MS"/>
                <a:ea typeface="Lucida Grande"/>
                <a:cs typeface="Comic Sans MS"/>
              </a:rPr>
              <a:t>x,y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) consistent with </a:t>
            </a: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α</a:t>
            </a:r>
            <a:endParaRPr lang="en-US" sz="2400" baseline="-25000" dirty="0">
              <a:latin typeface="Comic Sans MS"/>
              <a:ea typeface="Lucida Grande"/>
              <a:cs typeface="Comic Sans MS"/>
            </a:endParaRPr>
          </a:p>
          <a:p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	2. </a:t>
            </a: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β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 is a critical input (based on f) such that</a:t>
            </a:r>
          </a:p>
          <a:p>
            <a:r>
              <a:rPr lang="en-US" sz="2400" dirty="0">
                <a:latin typeface="Comic Sans MS"/>
                <a:ea typeface="Lucida Grande"/>
                <a:cs typeface="Comic Sans MS"/>
              </a:rPr>
              <a:t>	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    </a:t>
            </a:r>
            <a:r>
              <a:rPr lang="en-US" sz="2400" dirty="0" err="1" smtClean="0">
                <a:latin typeface="Comic Sans MS"/>
                <a:ea typeface="Lucida Grande"/>
                <a:cs typeface="Comic Sans MS"/>
              </a:rPr>
              <a:t>bs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(f,</a:t>
            </a: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β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) ≥ </a:t>
            </a:r>
            <a:r>
              <a:rPr lang="en-US" sz="2400" dirty="0" err="1" smtClean="0">
                <a:latin typeface="Comic Sans MS"/>
                <a:ea typeface="Lucida Grande"/>
                <a:cs typeface="Comic Sans MS"/>
              </a:rPr>
              <a:t>cbs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(S) 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Comic Sans MS"/>
              <a:ea typeface="Lucida Grande"/>
              <a:cs typeface="Comic Sans MS"/>
            </a:endParaRPr>
          </a:p>
          <a:p>
            <a:r>
              <a:rPr lang="en-US" sz="2400" u="sng" dirty="0" smtClean="0">
                <a:latin typeface="Comic Sans MS"/>
                <a:ea typeface="Lucida Grande"/>
                <a:cs typeface="Comic Sans MS"/>
              </a:rPr>
              <a:t>Reduction [Given </a:t>
            </a:r>
            <a:r>
              <a:rPr lang="en-US" sz="2400" u="sng" dirty="0" smtClean="0">
                <a:latin typeface="Lucida Grande"/>
                <a:ea typeface="Lucida Grande"/>
                <a:cs typeface="Lucida Grande"/>
              </a:rPr>
              <a:t>π</a:t>
            </a:r>
            <a:r>
              <a:rPr lang="en-US" sz="2400" u="sng" dirty="0" smtClean="0">
                <a:latin typeface="Comic Sans MS"/>
                <a:ea typeface="Lucida Grande"/>
                <a:cs typeface="Comic Sans MS"/>
              </a:rPr>
              <a:t> </a:t>
            </a:r>
            <a:r>
              <a:rPr lang="en-US" sz="2400" u="sng" dirty="0" smtClean="0">
                <a:latin typeface="Comic Sans MS"/>
                <a:ea typeface="Lucida Grande"/>
                <a:cs typeface="Comic Sans MS"/>
              </a:rPr>
              <a:t>and (f, β) based on </a:t>
            </a:r>
            <a:r>
              <a:rPr lang="en-US" sz="2400" u="sng" dirty="0" smtClean="0">
                <a:latin typeface="Lucida Grande"/>
                <a:ea typeface="Lucida Grande"/>
                <a:cs typeface="Lucida Grande"/>
              </a:rPr>
              <a:t>π</a:t>
            </a:r>
            <a:r>
              <a:rPr lang="en-US" sz="2400" u="sng" dirty="0" smtClean="0">
                <a:latin typeface="Comic Sans MS"/>
                <a:ea typeface="Lucida Grande"/>
                <a:cs typeface="Comic Sans MS"/>
              </a:rPr>
              <a:t>]</a:t>
            </a:r>
            <a:r>
              <a:rPr lang="en-US" sz="2400" u="sng" dirty="0" smtClean="0">
                <a:latin typeface="Comic Sans MS"/>
                <a:ea typeface="Lucida Grande"/>
                <a:cs typeface="Comic Sans MS"/>
              </a:rPr>
              <a:t>: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(</a:t>
            </a:r>
            <a:r>
              <a:rPr lang="en-US" sz="2400" dirty="0" err="1" smtClean="0">
                <a:latin typeface="Comic Sans MS"/>
                <a:ea typeface="Lucida Grande"/>
                <a:cs typeface="Comic Sans MS"/>
              </a:rPr>
              <a:t>a,b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) </a:t>
            </a:r>
            <a:r>
              <a:rPr lang="en-US" sz="2400" dirty="0" smtClean="0">
                <a:latin typeface="Comic Sans MS"/>
                <a:ea typeface="Lucida Grande"/>
                <a:cs typeface="Comic Sans MS"/>
                <a:sym typeface="Wingdings"/>
              </a:rPr>
              <a:t></a:t>
            </a:r>
            <a:r>
              <a:rPr lang="en-US" sz="2400" baseline="-25000" dirty="0" smtClean="0">
                <a:latin typeface="Comic Sans MS"/>
                <a:ea typeface="Lucida Grande"/>
                <a:cs typeface="Comic Sans MS"/>
                <a:sym typeface="Wingdings"/>
              </a:rPr>
              <a:t>β</a:t>
            </a:r>
            <a:r>
              <a:rPr lang="en-US" sz="2400" dirty="0" smtClean="0">
                <a:latin typeface="Comic Sans MS"/>
                <a:ea typeface="Lucida Grande"/>
                <a:cs typeface="Comic Sans MS"/>
                <a:sym typeface="Wingdings"/>
              </a:rPr>
              <a:t> (</a:t>
            </a:r>
            <a:r>
              <a:rPr lang="en-US" sz="2400" dirty="0" err="1" smtClean="0">
                <a:latin typeface="Comic Sans MS"/>
                <a:ea typeface="Lucida Grande"/>
                <a:cs typeface="Comic Sans MS"/>
                <a:sym typeface="Wingdings"/>
              </a:rPr>
              <a:t>x,y</a:t>
            </a:r>
            <a:r>
              <a:rPr lang="en-US" sz="2400" dirty="0" smtClean="0">
                <a:latin typeface="Comic Sans MS"/>
                <a:ea typeface="Lucida Grande"/>
                <a:cs typeface="Comic Sans MS"/>
                <a:sym typeface="Wingdings"/>
              </a:rPr>
              <a:t>) </a:t>
            </a:r>
          </a:p>
          <a:p>
            <a:r>
              <a:rPr lang="en-US" sz="2400" dirty="0">
                <a:latin typeface="Comic Sans MS"/>
                <a:ea typeface="Lucida Grande"/>
                <a:cs typeface="Comic Sans MS"/>
                <a:sym typeface="Wingdings"/>
              </a:rPr>
              <a:t>2</a:t>
            </a:r>
            <a:r>
              <a:rPr lang="en-US" sz="2400" dirty="0" smtClean="0">
                <a:latin typeface="Comic Sans MS"/>
                <a:ea typeface="Lucida Grande"/>
                <a:cs typeface="Comic Sans MS"/>
                <a:sym typeface="Wingdings"/>
              </a:rPr>
              <a:t>.  Run </a:t>
            </a:r>
            <a:r>
              <a:rPr lang="en-US" sz="2400" dirty="0" smtClean="0">
                <a:latin typeface="Lucida Grande"/>
                <a:ea typeface="Lucida Grande"/>
                <a:cs typeface="Lucida Grande"/>
                <a:sym typeface="Wingdings"/>
              </a:rPr>
              <a:t>π</a:t>
            </a:r>
            <a:r>
              <a:rPr lang="en-US" sz="2400" dirty="0" smtClean="0">
                <a:latin typeface="Comic Sans MS"/>
                <a:cs typeface="Comic Sans MS"/>
                <a:sym typeface="Wingdings"/>
              </a:rPr>
              <a:t> </a:t>
            </a:r>
            <a:r>
              <a:rPr lang="en-US" sz="2400" dirty="0" smtClean="0">
                <a:latin typeface="Comic Sans MS"/>
                <a:cs typeface="Comic Sans MS"/>
                <a:sym typeface="Wingdings"/>
              </a:rPr>
              <a:t>on (</a:t>
            </a:r>
            <a:r>
              <a:rPr lang="en-US" sz="2400" dirty="0" err="1" smtClean="0">
                <a:latin typeface="Comic Sans MS"/>
                <a:cs typeface="Comic Sans MS"/>
                <a:sym typeface="Wingdings"/>
              </a:rPr>
              <a:t>x,y</a:t>
            </a:r>
            <a:r>
              <a:rPr lang="en-US" sz="2400" dirty="0" smtClean="0">
                <a:latin typeface="Comic Sans MS"/>
                <a:cs typeface="Comic Sans MS"/>
                <a:sym typeface="Wingdings"/>
              </a:rPr>
              <a:t>).</a:t>
            </a:r>
          </a:p>
          <a:p>
            <a:r>
              <a:rPr lang="en-US" sz="2400" dirty="0">
                <a:latin typeface="Comic Sans MS"/>
                <a:cs typeface="Comic Sans MS"/>
                <a:sym typeface="Wingdings"/>
              </a:rPr>
              <a:t> </a:t>
            </a:r>
            <a:r>
              <a:rPr lang="en-US" sz="2400" dirty="0" smtClean="0">
                <a:latin typeface="Comic Sans MS"/>
                <a:cs typeface="Comic Sans MS"/>
                <a:sym typeface="Wingdings"/>
              </a:rPr>
              <a:t>   	If </a:t>
            </a:r>
            <a:r>
              <a:rPr lang="en-US" sz="2400" dirty="0" smtClean="0">
                <a:latin typeface="Comic Sans MS"/>
                <a:ea typeface="Lucida Grande"/>
                <a:cs typeface="Comic Sans MS"/>
                <a:sym typeface="Wingdings"/>
              </a:rPr>
              <a:t>π</a:t>
            </a:r>
            <a:r>
              <a:rPr lang="en-US" sz="2400" dirty="0" smtClean="0">
                <a:latin typeface="Comic Sans MS"/>
                <a:cs typeface="Comic Sans MS"/>
                <a:sym typeface="Wingdings"/>
              </a:rPr>
              <a:t>(</a:t>
            </a:r>
            <a:r>
              <a:rPr lang="en-US" sz="2400" dirty="0" err="1" smtClean="0">
                <a:latin typeface="Comic Sans MS"/>
                <a:cs typeface="Comic Sans MS"/>
                <a:sym typeface="Wingdings"/>
              </a:rPr>
              <a:t>x,y</a:t>
            </a:r>
            <a:r>
              <a:rPr lang="en-US" sz="2400" dirty="0" smtClean="0">
                <a:latin typeface="Comic Sans MS"/>
                <a:cs typeface="Comic Sans MS"/>
                <a:sym typeface="Wingdings"/>
              </a:rPr>
              <a:t>)=f(β</a:t>
            </a:r>
            <a:r>
              <a:rPr lang="en-US" sz="2400" dirty="0" smtClean="0">
                <a:latin typeface="Comic Sans MS"/>
                <a:ea typeface="Lucida Grande"/>
                <a:cs typeface="Comic Sans MS"/>
                <a:sym typeface="Wingdings"/>
              </a:rPr>
              <a:t>) output UDISJ(</a:t>
            </a:r>
            <a:r>
              <a:rPr lang="en-US" sz="2400" dirty="0" err="1" smtClean="0">
                <a:latin typeface="Comic Sans MS"/>
                <a:ea typeface="Lucida Grande"/>
                <a:cs typeface="Comic Sans MS"/>
                <a:sym typeface="Wingdings"/>
              </a:rPr>
              <a:t>a,b</a:t>
            </a:r>
            <a:r>
              <a:rPr lang="en-US" sz="2400" dirty="0" smtClean="0">
                <a:latin typeface="Comic Sans MS"/>
                <a:ea typeface="Lucida Grande"/>
                <a:cs typeface="Comic Sans MS"/>
                <a:sym typeface="Wingdings"/>
              </a:rPr>
              <a:t>) =0</a:t>
            </a:r>
          </a:p>
          <a:p>
            <a:r>
              <a:rPr lang="en-US" sz="2400" dirty="0">
                <a:latin typeface="Comic Sans MS"/>
                <a:ea typeface="Lucida Grande"/>
                <a:cs typeface="Comic Sans MS"/>
                <a:sym typeface="Wingdings"/>
              </a:rPr>
              <a:t> </a:t>
            </a:r>
            <a:r>
              <a:rPr lang="en-US" sz="2400" dirty="0" smtClean="0">
                <a:latin typeface="Comic Sans MS"/>
                <a:ea typeface="Lucida Grande"/>
                <a:cs typeface="Comic Sans MS"/>
                <a:sym typeface="Wingdings"/>
              </a:rPr>
              <a:t>  	 Else output UDISJ(</a:t>
            </a:r>
            <a:r>
              <a:rPr lang="en-US" sz="2400" dirty="0" err="1" smtClean="0">
                <a:latin typeface="Comic Sans MS"/>
                <a:ea typeface="Lucida Grande"/>
                <a:cs typeface="Comic Sans MS"/>
                <a:sym typeface="Wingdings"/>
              </a:rPr>
              <a:t>a,b</a:t>
            </a:r>
            <a:r>
              <a:rPr lang="en-US" sz="2400" dirty="0" smtClean="0">
                <a:latin typeface="Comic Sans MS"/>
                <a:ea typeface="Lucida Grande"/>
                <a:cs typeface="Comic Sans MS"/>
                <a:sym typeface="Wingdings"/>
              </a:rPr>
              <a:t>)=1</a:t>
            </a:r>
            <a:endParaRPr lang="en-US" sz="2400" dirty="0" smtClean="0">
              <a:latin typeface="Comic Sans MS"/>
              <a:cs typeface="Comic Sans MS"/>
            </a:endParaRPr>
          </a:p>
          <a:p>
            <a:endParaRPr lang="en-US" sz="2400" dirty="0" smtClean="0">
              <a:latin typeface="Comic Sans MS"/>
              <a:ea typeface="Lucida Grande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52919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6996"/>
            <a:ext cx="8153400" cy="86519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9B08B8"/>
                </a:solidFill>
                <a:latin typeface="Comic Sans MS"/>
                <a:cs typeface="Comic Sans MS"/>
              </a:rPr>
              <a:t>Reduction (</a:t>
            </a:r>
            <a:r>
              <a:rPr lang="en-US" sz="3600" b="1" dirty="0" err="1" smtClean="0">
                <a:solidFill>
                  <a:srgbClr val="9B08B8"/>
                </a:solidFill>
                <a:latin typeface="Comic Sans MS"/>
                <a:cs typeface="Comic Sans MS"/>
              </a:rPr>
              <a:t>a,b</a:t>
            </a:r>
            <a:r>
              <a:rPr lang="en-US" sz="3600" b="1" dirty="0" smtClean="0">
                <a:solidFill>
                  <a:srgbClr val="9B08B8"/>
                </a:solidFill>
                <a:latin typeface="Comic Sans MS"/>
                <a:cs typeface="Comic Sans MS"/>
              </a:rPr>
              <a:t>) </a:t>
            </a:r>
            <a:r>
              <a:rPr lang="en-US" sz="3600" b="1" dirty="0" smtClean="0">
                <a:solidFill>
                  <a:srgbClr val="9B08B8"/>
                </a:solidFill>
                <a:latin typeface="Comic Sans MS"/>
                <a:cs typeface="Comic Sans MS"/>
                <a:sym typeface="Wingdings"/>
              </a:rPr>
              <a:t></a:t>
            </a:r>
            <a:r>
              <a:rPr lang="en-US" sz="3600" b="1" baseline="-25000" dirty="0" smtClean="0">
                <a:solidFill>
                  <a:srgbClr val="9B08B8"/>
                </a:solidFill>
                <a:latin typeface="Lucida Grande"/>
                <a:ea typeface="Lucida Grande"/>
                <a:cs typeface="Lucida Grande"/>
                <a:sym typeface="Wingdings"/>
              </a:rPr>
              <a:t>β</a:t>
            </a:r>
            <a:r>
              <a:rPr lang="en-US" sz="3600" b="1" baseline="-25000" dirty="0" smtClean="0">
                <a:solidFill>
                  <a:srgbClr val="9B08B8"/>
                </a:solidFill>
                <a:latin typeface="Comic Sans MS"/>
                <a:cs typeface="Comic Sans MS"/>
                <a:sym typeface="Wingdings"/>
              </a:rPr>
              <a:t> </a:t>
            </a:r>
            <a:r>
              <a:rPr lang="en-US" sz="3600" b="1" dirty="0" smtClean="0">
                <a:solidFill>
                  <a:srgbClr val="9B08B8"/>
                </a:solidFill>
                <a:latin typeface="Comic Sans MS"/>
                <a:cs typeface="Comic Sans MS"/>
                <a:sym typeface="Wingdings"/>
              </a:rPr>
              <a:t>(</a:t>
            </a:r>
            <a:r>
              <a:rPr lang="en-US" sz="3600" b="1" dirty="0" err="1" smtClean="0">
                <a:solidFill>
                  <a:srgbClr val="9B08B8"/>
                </a:solidFill>
                <a:latin typeface="Comic Sans MS"/>
                <a:cs typeface="Comic Sans MS"/>
                <a:sym typeface="Wingdings"/>
              </a:rPr>
              <a:t>x,y</a:t>
            </a:r>
            <a:r>
              <a:rPr lang="en-US" sz="3600" b="1" dirty="0" smtClean="0">
                <a:solidFill>
                  <a:srgbClr val="9B08B8"/>
                </a:solidFill>
                <a:latin typeface="Comic Sans MS"/>
                <a:cs typeface="Comic Sans MS"/>
                <a:sym typeface="Wingdings"/>
              </a:rPr>
              <a:t>)</a:t>
            </a:r>
            <a:endParaRPr lang="en-US" sz="3600" b="1" dirty="0">
              <a:solidFill>
                <a:srgbClr val="9B08B8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800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800" dirty="0" smtClean="0">
              <a:latin typeface="Comic Sans MS"/>
              <a:cs typeface="Comic Sans MS"/>
            </a:endParaRPr>
          </a:p>
        </p:txBody>
      </p:sp>
      <p:pic>
        <p:nvPicPr>
          <p:cNvPr id="4" name="Picture 3" descr="Screen Shot 2013-09-29 at 8.45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38200"/>
            <a:ext cx="6400800" cy="4395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5105400"/>
            <a:ext cx="85963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FF"/>
                </a:solidFill>
                <a:latin typeface="Comic Sans MS"/>
                <a:cs typeface="Comic Sans MS"/>
              </a:rPr>
              <a:t>Step 1:</a:t>
            </a:r>
            <a:r>
              <a:rPr lang="en-US" sz="2400" dirty="0" smtClean="0">
                <a:latin typeface="Comic Sans MS"/>
                <a:cs typeface="Comic Sans MS"/>
              </a:rPr>
              <a:t>  On input (a</a:t>
            </a:r>
            <a:r>
              <a:rPr lang="en-US" sz="2400" baseline="-25000" dirty="0" smtClean="0">
                <a:latin typeface="Comic Sans MS"/>
                <a:cs typeface="Comic Sans MS"/>
              </a:rPr>
              <a:t>1</a:t>
            </a:r>
            <a:r>
              <a:rPr lang="en-US" sz="2400" dirty="0" smtClean="0">
                <a:latin typeface="Comic Sans MS"/>
                <a:cs typeface="Comic Sans MS"/>
              </a:rPr>
              <a:t>,…,a</a:t>
            </a:r>
            <a:r>
              <a:rPr lang="en-US" sz="2400" baseline="-25000" dirty="0" smtClean="0">
                <a:latin typeface="Comic Sans MS"/>
                <a:cs typeface="Comic Sans MS"/>
              </a:rPr>
              <a:t>m</a:t>
            </a:r>
            <a:r>
              <a:rPr lang="en-US" sz="2400" dirty="0" smtClean="0">
                <a:latin typeface="Comic Sans MS"/>
                <a:cs typeface="Comic Sans MS"/>
              </a:rPr>
              <a:t>,b</a:t>
            </a:r>
            <a:r>
              <a:rPr lang="en-US" sz="2400" baseline="-25000" dirty="0" smtClean="0">
                <a:latin typeface="Comic Sans MS"/>
                <a:cs typeface="Comic Sans MS"/>
              </a:rPr>
              <a:t>1</a:t>
            </a:r>
            <a:r>
              <a:rPr lang="en-US" sz="2400" dirty="0" smtClean="0">
                <a:latin typeface="Comic Sans MS"/>
                <a:cs typeface="Comic Sans MS"/>
              </a:rPr>
              <a:t>,..,b</a:t>
            </a:r>
            <a:r>
              <a:rPr lang="en-US" sz="2400" baseline="-25000" dirty="0" smtClean="0">
                <a:latin typeface="Comic Sans MS"/>
                <a:cs typeface="Comic Sans MS"/>
              </a:rPr>
              <a:t>m</a:t>
            </a:r>
            <a:r>
              <a:rPr lang="en-US" sz="2400" dirty="0" smtClean="0">
                <a:latin typeface="Comic Sans MS"/>
                <a:cs typeface="Comic Sans MS"/>
              </a:rPr>
              <a:t> ) take each pair (</a:t>
            </a:r>
            <a:r>
              <a:rPr lang="en-US" sz="2400" dirty="0" err="1" smtClean="0">
                <a:latin typeface="Comic Sans MS"/>
                <a:cs typeface="Comic Sans MS"/>
              </a:rPr>
              <a:t>a</a:t>
            </a:r>
            <a:r>
              <a:rPr lang="en-US" sz="2400" baseline="-25000" dirty="0" err="1" smtClean="0">
                <a:latin typeface="Comic Sans MS"/>
                <a:cs typeface="Comic Sans MS"/>
              </a:rPr>
              <a:t>i</a:t>
            </a:r>
            <a:r>
              <a:rPr lang="en-US" sz="2400" dirty="0" smtClean="0">
                <a:latin typeface="Comic Sans MS"/>
                <a:cs typeface="Comic Sans MS"/>
              </a:rPr>
              <a:t> , b</a:t>
            </a:r>
            <a:r>
              <a:rPr lang="en-US" sz="2400" baseline="-25000" dirty="0" smtClean="0">
                <a:latin typeface="Comic Sans MS"/>
                <a:cs typeface="Comic Sans MS"/>
              </a:rPr>
              <a:t>i</a:t>
            </a:r>
            <a:r>
              <a:rPr lang="en-US" sz="2400" dirty="0" smtClean="0">
                <a:latin typeface="Comic Sans MS"/>
                <a:cs typeface="Comic Sans MS"/>
              </a:rPr>
              <a:t> ) through the reduction </a:t>
            </a:r>
            <a:r>
              <a:rPr lang="en-US" sz="2400" dirty="0" err="1" smtClean="0">
                <a:latin typeface="Comic Sans MS"/>
                <a:cs typeface="Comic Sans MS"/>
              </a:rPr>
              <a:t>AND≤g</a:t>
            </a:r>
            <a:r>
              <a:rPr lang="en-US" sz="2400" dirty="0" smtClean="0">
                <a:latin typeface="Comic Sans MS"/>
                <a:cs typeface="Comic Sans MS"/>
              </a:rPr>
              <a:t> to obtain  (a’</a:t>
            </a:r>
            <a:r>
              <a:rPr lang="en-US" sz="2400" baseline="-25000" dirty="0" smtClean="0">
                <a:latin typeface="Comic Sans MS"/>
                <a:cs typeface="Comic Sans MS"/>
              </a:rPr>
              <a:t>1</a:t>
            </a:r>
            <a:r>
              <a:rPr lang="en-US" sz="2400" dirty="0" smtClean="0">
                <a:latin typeface="Comic Sans MS"/>
                <a:cs typeface="Comic Sans MS"/>
              </a:rPr>
              <a:t>,..,a’</a:t>
            </a:r>
            <a:r>
              <a:rPr lang="en-US" sz="2400" baseline="-25000" dirty="0" smtClean="0">
                <a:latin typeface="Comic Sans MS"/>
                <a:cs typeface="Comic Sans MS"/>
              </a:rPr>
              <a:t>m</a:t>
            </a:r>
            <a:r>
              <a:rPr lang="en-US" sz="2400" dirty="0" smtClean="0">
                <a:latin typeface="Comic Sans MS"/>
                <a:cs typeface="Comic Sans MS"/>
              </a:rPr>
              <a:t>,b’</a:t>
            </a:r>
            <a:r>
              <a:rPr lang="en-US" sz="2400" baseline="-25000" dirty="0" smtClean="0">
                <a:latin typeface="Comic Sans MS"/>
                <a:cs typeface="Comic Sans MS"/>
              </a:rPr>
              <a:t>1</a:t>
            </a:r>
            <a:r>
              <a:rPr lang="en-US" sz="2400" dirty="0" smtClean="0">
                <a:latin typeface="Comic Sans MS"/>
                <a:cs typeface="Comic Sans MS"/>
              </a:rPr>
              <a:t>,..,b’</a:t>
            </a:r>
            <a:r>
              <a:rPr lang="en-US" sz="2400" baseline="-25000" dirty="0" smtClean="0">
                <a:latin typeface="Comic Sans MS"/>
                <a:cs typeface="Comic Sans MS"/>
              </a:rPr>
              <a:t>m</a:t>
            </a:r>
            <a:r>
              <a:rPr lang="en-US" sz="2400" dirty="0" smtClean="0">
                <a:latin typeface="Comic Sans MS"/>
                <a:cs typeface="Comic Sans MS"/>
              </a:rPr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UDISJ(</a:t>
            </a:r>
            <a:r>
              <a:rPr lang="en-US" sz="2400" dirty="0" err="1" smtClean="0">
                <a:latin typeface="Comic Sans MS"/>
                <a:cs typeface="Comic Sans MS"/>
              </a:rPr>
              <a:t>a,b</a:t>
            </a:r>
            <a:r>
              <a:rPr lang="en-US" sz="2400" dirty="0" smtClean="0">
                <a:latin typeface="Comic Sans MS"/>
                <a:cs typeface="Comic Sans MS"/>
              </a:rPr>
              <a:t>)=0 </a:t>
            </a:r>
            <a:r>
              <a:rPr lang="en-US" sz="2400" dirty="0" smtClean="0">
                <a:latin typeface="Comic Sans MS"/>
                <a:cs typeface="Comic Sans MS"/>
                <a:sym typeface="Wingdings"/>
              </a:rPr>
              <a:t> g(</a:t>
            </a:r>
            <a:r>
              <a:rPr lang="en-US" sz="2400" dirty="0" err="1" smtClean="0">
                <a:latin typeface="Comic Sans MS"/>
                <a:cs typeface="Comic Sans MS"/>
                <a:sym typeface="Wingdings"/>
              </a:rPr>
              <a:t>a’</a:t>
            </a:r>
            <a:r>
              <a:rPr lang="en-US" sz="2400" baseline="-25000" dirty="0" err="1">
                <a:latin typeface="Comic Sans MS"/>
                <a:cs typeface="Comic Sans MS"/>
                <a:sym typeface="Wingdings"/>
              </a:rPr>
              <a:t>i</a:t>
            </a:r>
            <a:r>
              <a:rPr lang="en-US" sz="2400" dirty="0" smtClean="0">
                <a:latin typeface="Comic Sans MS"/>
                <a:cs typeface="Comic Sans MS"/>
                <a:sym typeface="Wingdings"/>
              </a:rPr>
              <a:t> , </a:t>
            </a:r>
            <a:r>
              <a:rPr lang="en-US" sz="2400" dirty="0" err="1" smtClean="0">
                <a:latin typeface="Comic Sans MS"/>
                <a:cs typeface="Comic Sans MS"/>
                <a:sym typeface="Wingdings"/>
              </a:rPr>
              <a:t>b’</a:t>
            </a:r>
            <a:r>
              <a:rPr lang="en-US" sz="2400" baseline="-25000" dirty="0" err="1">
                <a:latin typeface="Comic Sans MS"/>
                <a:cs typeface="Comic Sans MS"/>
                <a:sym typeface="Wingdings"/>
              </a:rPr>
              <a:t>i</a:t>
            </a:r>
            <a:r>
              <a:rPr lang="en-US" sz="2400" dirty="0" smtClean="0">
                <a:latin typeface="Comic Sans MS"/>
                <a:cs typeface="Comic Sans MS"/>
                <a:sym typeface="Wingdings"/>
              </a:rPr>
              <a:t> ) =0 for all </a:t>
            </a:r>
            <a:r>
              <a:rPr lang="en-US" sz="2400" dirty="0" err="1" smtClean="0">
                <a:latin typeface="Comic Sans MS"/>
                <a:cs typeface="Comic Sans MS"/>
                <a:sym typeface="Wingdings"/>
              </a:rPr>
              <a:t>i</a:t>
            </a:r>
            <a:endParaRPr lang="en-US" sz="2400" dirty="0" smtClean="0">
              <a:latin typeface="Comic Sans MS"/>
              <a:cs typeface="Comic Sans MS"/>
              <a:sym typeface="Wingdings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  <a:sym typeface="Wingdings"/>
              </a:rPr>
              <a:t>UDISJ(</a:t>
            </a:r>
            <a:r>
              <a:rPr lang="en-US" sz="2400" dirty="0" err="1" smtClean="0">
                <a:latin typeface="Comic Sans MS"/>
                <a:cs typeface="Comic Sans MS"/>
                <a:sym typeface="Wingdings"/>
              </a:rPr>
              <a:t>a,b</a:t>
            </a:r>
            <a:r>
              <a:rPr lang="en-US" sz="2400" dirty="0" smtClean="0">
                <a:latin typeface="Comic Sans MS"/>
                <a:cs typeface="Comic Sans MS"/>
                <a:sym typeface="Wingdings"/>
              </a:rPr>
              <a:t>)=1  there is a unique </a:t>
            </a:r>
            <a:r>
              <a:rPr lang="en-US" sz="2400" dirty="0" err="1" smtClean="0">
                <a:latin typeface="Comic Sans MS"/>
                <a:cs typeface="Comic Sans MS"/>
                <a:sym typeface="Wingdings"/>
              </a:rPr>
              <a:t>i</a:t>
            </a:r>
            <a:r>
              <a:rPr lang="en-US" sz="2400" dirty="0" smtClean="0">
                <a:latin typeface="Comic Sans MS"/>
                <a:cs typeface="Comic Sans MS"/>
                <a:sym typeface="Wingdings"/>
              </a:rPr>
              <a:t> with g(</a:t>
            </a:r>
            <a:r>
              <a:rPr lang="en-US" sz="2400" dirty="0" err="1" smtClean="0">
                <a:latin typeface="Comic Sans MS"/>
                <a:cs typeface="Comic Sans MS"/>
                <a:sym typeface="Wingdings"/>
              </a:rPr>
              <a:t>a’</a:t>
            </a:r>
            <a:r>
              <a:rPr lang="en-US" sz="2400" baseline="-25000" dirty="0" err="1">
                <a:latin typeface="Comic Sans MS"/>
                <a:cs typeface="Comic Sans MS"/>
                <a:sym typeface="Wingdings"/>
              </a:rPr>
              <a:t>i</a:t>
            </a:r>
            <a:r>
              <a:rPr lang="en-US" sz="2400" dirty="0" smtClean="0">
                <a:latin typeface="Comic Sans MS"/>
                <a:cs typeface="Comic Sans MS"/>
                <a:sym typeface="Wingdings"/>
              </a:rPr>
              <a:t> </a:t>
            </a:r>
            <a:r>
              <a:rPr lang="en-US" sz="2400" dirty="0" err="1" smtClean="0">
                <a:latin typeface="Comic Sans MS"/>
                <a:cs typeface="Comic Sans MS"/>
                <a:sym typeface="Wingdings"/>
              </a:rPr>
              <a:t>b’</a:t>
            </a:r>
            <a:r>
              <a:rPr lang="en-US" sz="2400" baseline="-25000" dirty="0" err="1">
                <a:latin typeface="Comic Sans MS"/>
                <a:cs typeface="Comic Sans MS"/>
                <a:sym typeface="Wingdings"/>
              </a:rPr>
              <a:t>i</a:t>
            </a:r>
            <a:r>
              <a:rPr lang="en-US" sz="2400" dirty="0" smtClean="0">
                <a:latin typeface="Comic Sans MS"/>
                <a:cs typeface="Comic Sans MS"/>
                <a:sym typeface="Wingdings"/>
              </a:rPr>
              <a:t> )=1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1143000"/>
            <a:ext cx="2318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β</a:t>
            </a:r>
            <a:r>
              <a:rPr lang="en-US" sz="2400" dirty="0" smtClean="0">
                <a:latin typeface="Comic Sans MS"/>
                <a:cs typeface="Comic Sans MS"/>
              </a:rPr>
              <a:t> = 1 011 0 10</a:t>
            </a:r>
          </a:p>
          <a:p>
            <a:r>
              <a:rPr lang="en-US" sz="2400" dirty="0" err="1">
                <a:latin typeface="Comic Sans MS"/>
                <a:cs typeface="Comic Sans MS"/>
              </a:rPr>
              <a:t>b</a:t>
            </a:r>
            <a:r>
              <a:rPr lang="en-US" sz="2400" dirty="0" err="1" smtClean="0">
                <a:latin typeface="Comic Sans MS"/>
                <a:cs typeface="Comic Sans MS"/>
              </a:rPr>
              <a:t>s</a:t>
            </a:r>
            <a:r>
              <a:rPr lang="en-US" sz="2400" dirty="0" smtClean="0">
                <a:latin typeface="Comic Sans MS"/>
                <a:cs typeface="Comic Sans MS"/>
              </a:rPr>
              <a:t>(β) = 2, n = 7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10771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3269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9B08B8"/>
                </a:solidFill>
                <a:latin typeface="Comic Sans MS"/>
                <a:cs typeface="Comic Sans MS"/>
              </a:rPr>
              <a:t>Reduction (</a:t>
            </a:r>
            <a:r>
              <a:rPr lang="en-US" sz="3600" b="1" dirty="0" err="1" smtClean="0">
                <a:solidFill>
                  <a:srgbClr val="9B08B8"/>
                </a:solidFill>
                <a:latin typeface="Comic Sans MS"/>
                <a:cs typeface="Comic Sans MS"/>
              </a:rPr>
              <a:t>a,b</a:t>
            </a:r>
            <a:r>
              <a:rPr lang="en-US" sz="3600" b="1" dirty="0" smtClean="0">
                <a:solidFill>
                  <a:srgbClr val="9B08B8"/>
                </a:solidFill>
                <a:latin typeface="Comic Sans MS"/>
                <a:cs typeface="Comic Sans MS"/>
              </a:rPr>
              <a:t>) </a:t>
            </a:r>
            <a:r>
              <a:rPr lang="en-US" sz="3600" b="1" dirty="0" smtClean="0">
                <a:solidFill>
                  <a:srgbClr val="9B08B8"/>
                </a:solidFill>
                <a:latin typeface="Comic Sans MS"/>
                <a:cs typeface="Comic Sans MS"/>
                <a:sym typeface="Wingdings"/>
              </a:rPr>
              <a:t></a:t>
            </a:r>
            <a:r>
              <a:rPr lang="en-US" sz="3600" b="1" baseline="-25000" dirty="0" smtClean="0">
                <a:solidFill>
                  <a:srgbClr val="9B08B8"/>
                </a:solidFill>
                <a:latin typeface="Comic Sans MS"/>
                <a:cs typeface="Comic Sans MS"/>
                <a:sym typeface="Wingdings"/>
              </a:rPr>
              <a:t>β</a:t>
            </a:r>
            <a:r>
              <a:rPr lang="en-US" sz="3600" b="1" dirty="0" smtClean="0">
                <a:solidFill>
                  <a:srgbClr val="9B08B8"/>
                </a:solidFill>
                <a:latin typeface="Comic Sans MS"/>
                <a:cs typeface="Comic Sans MS"/>
                <a:sym typeface="Wingdings"/>
              </a:rPr>
              <a:t> (</a:t>
            </a:r>
            <a:r>
              <a:rPr lang="en-US" sz="3600" b="1" dirty="0" err="1" smtClean="0">
                <a:solidFill>
                  <a:srgbClr val="9B08B8"/>
                </a:solidFill>
                <a:latin typeface="Comic Sans MS"/>
                <a:cs typeface="Comic Sans MS"/>
                <a:sym typeface="Wingdings"/>
              </a:rPr>
              <a:t>x,y</a:t>
            </a:r>
            <a:r>
              <a:rPr lang="en-US" sz="3600" b="1" dirty="0" smtClean="0">
                <a:solidFill>
                  <a:srgbClr val="9B08B8"/>
                </a:solidFill>
                <a:latin typeface="Comic Sans MS"/>
                <a:cs typeface="Comic Sans MS"/>
                <a:sym typeface="Wingdings"/>
              </a:rPr>
              <a:t>)</a:t>
            </a:r>
            <a:endParaRPr lang="en-US" sz="3600" b="1" dirty="0">
              <a:solidFill>
                <a:srgbClr val="9B08B8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800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800" dirty="0" smtClean="0">
              <a:latin typeface="Comic Sans MS"/>
              <a:cs typeface="Comic Sans MS"/>
            </a:endParaRPr>
          </a:p>
        </p:txBody>
      </p:sp>
      <p:pic>
        <p:nvPicPr>
          <p:cNvPr id="4" name="Picture 3" descr="Screen Shot 2013-09-29 at 8.45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62000"/>
            <a:ext cx="6400800" cy="4395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4908664"/>
            <a:ext cx="85963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FF"/>
                </a:solidFill>
                <a:latin typeface="Comic Sans MS"/>
                <a:cs typeface="Comic Sans MS"/>
              </a:rPr>
              <a:t>Step 2:</a:t>
            </a:r>
            <a:r>
              <a:rPr lang="en-US" sz="2400" dirty="0" smtClean="0">
                <a:latin typeface="Comic Sans MS"/>
                <a:cs typeface="Comic Sans MS"/>
              </a:rPr>
              <a:t> For every block </a:t>
            </a:r>
            <a:r>
              <a:rPr lang="en-US" sz="2400" dirty="0" err="1" smtClean="0">
                <a:latin typeface="Comic Sans MS"/>
                <a:cs typeface="Comic Sans MS"/>
              </a:rPr>
              <a:t>i</a:t>
            </a:r>
            <a:r>
              <a:rPr lang="en-US" sz="2400" dirty="0" smtClean="0">
                <a:latin typeface="Comic Sans MS"/>
                <a:cs typeface="Comic Sans MS"/>
              </a:rPr>
              <a:t>: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For each j in Bi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If </a:t>
            </a: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β</a:t>
            </a:r>
            <a:r>
              <a:rPr lang="en-US" sz="2400" baseline="-25000" dirty="0" smtClean="0">
                <a:latin typeface="Comic Sans MS"/>
                <a:ea typeface="Lucida Grande"/>
                <a:cs typeface="Comic Sans MS"/>
              </a:rPr>
              <a:t>j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 =0 then (</a:t>
            </a:r>
            <a:r>
              <a:rPr lang="en-US" sz="2400" dirty="0" err="1" smtClean="0">
                <a:latin typeface="Comic Sans MS"/>
                <a:ea typeface="Lucida Grande"/>
                <a:cs typeface="Comic Sans MS"/>
              </a:rPr>
              <a:t>x</a:t>
            </a:r>
            <a:r>
              <a:rPr lang="en-US" sz="2400" baseline="-25000" dirty="0" err="1" smtClean="0">
                <a:latin typeface="Comic Sans MS"/>
                <a:ea typeface="Lucida Grande"/>
                <a:cs typeface="Comic Sans MS"/>
              </a:rPr>
              <a:t>j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 , </a:t>
            </a:r>
            <a:r>
              <a:rPr lang="en-US" sz="2400" dirty="0" err="1" smtClean="0">
                <a:latin typeface="Comic Sans MS"/>
                <a:ea typeface="Lucida Grande"/>
                <a:cs typeface="Comic Sans MS"/>
              </a:rPr>
              <a:t>y</a:t>
            </a:r>
            <a:r>
              <a:rPr lang="en-US" sz="2400" baseline="-25000" dirty="0" err="1" smtClean="0">
                <a:latin typeface="Comic Sans MS"/>
                <a:ea typeface="Lucida Grande"/>
                <a:cs typeface="Comic Sans MS"/>
              </a:rPr>
              <a:t>j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 ) = (</a:t>
            </a:r>
            <a:r>
              <a:rPr lang="en-US" sz="2400" dirty="0" err="1" smtClean="0">
                <a:latin typeface="Comic Sans MS"/>
                <a:ea typeface="Lucida Grande"/>
                <a:cs typeface="Comic Sans MS"/>
              </a:rPr>
              <a:t>a’</a:t>
            </a:r>
            <a:r>
              <a:rPr lang="en-US" sz="2400" baseline="-25000" dirty="0" err="1" smtClean="0">
                <a:latin typeface="Comic Sans MS"/>
                <a:ea typeface="Lucida Grande"/>
                <a:cs typeface="Comic Sans MS"/>
              </a:rPr>
              <a:t>i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 , </a:t>
            </a:r>
            <a:r>
              <a:rPr lang="en-US" sz="2400" dirty="0" err="1" smtClean="0">
                <a:latin typeface="Comic Sans MS"/>
                <a:ea typeface="Lucida Grande"/>
                <a:cs typeface="Comic Sans MS"/>
              </a:rPr>
              <a:t>b’</a:t>
            </a:r>
            <a:r>
              <a:rPr lang="en-US" sz="2400" baseline="-25000" dirty="0" err="1">
                <a:latin typeface="Comic Sans MS"/>
                <a:ea typeface="Lucida Grande"/>
                <a:cs typeface="Comic Sans MS"/>
              </a:rPr>
              <a:t>i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 )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If </a:t>
            </a: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β</a:t>
            </a:r>
            <a:r>
              <a:rPr lang="en-US" sz="2400" baseline="-25000" dirty="0" smtClean="0">
                <a:latin typeface="Comic Sans MS"/>
                <a:ea typeface="Lucida Grande"/>
                <a:cs typeface="Comic Sans MS"/>
              </a:rPr>
              <a:t>j 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=1 then ( </a:t>
            </a:r>
            <a:r>
              <a:rPr lang="en-US" sz="2400" dirty="0" err="1" smtClean="0">
                <a:latin typeface="Comic Sans MS"/>
                <a:ea typeface="Lucida Grande"/>
                <a:cs typeface="Comic Sans MS"/>
              </a:rPr>
              <a:t>x</a:t>
            </a:r>
            <a:r>
              <a:rPr lang="en-US" sz="2400" baseline="-25000" dirty="0" err="1" smtClean="0">
                <a:latin typeface="Comic Sans MS"/>
                <a:ea typeface="Lucida Grande"/>
                <a:cs typeface="Comic Sans MS"/>
              </a:rPr>
              <a:t>j</a:t>
            </a:r>
            <a:r>
              <a:rPr lang="en-US" sz="2400" baseline="-25000" dirty="0" smtClean="0">
                <a:latin typeface="Comic Sans MS"/>
                <a:ea typeface="Lucida Grande"/>
                <a:cs typeface="Comic Sans MS"/>
              </a:rPr>
              <a:t> 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, </a:t>
            </a:r>
            <a:r>
              <a:rPr lang="en-US" sz="2400" dirty="0" err="1" smtClean="0">
                <a:latin typeface="Comic Sans MS"/>
                <a:ea typeface="Lucida Grande"/>
                <a:cs typeface="Comic Sans MS"/>
              </a:rPr>
              <a:t>y</a:t>
            </a:r>
            <a:r>
              <a:rPr lang="en-US" sz="2400" baseline="-25000" dirty="0" err="1" smtClean="0">
                <a:latin typeface="Comic Sans MS"/>
                <a:ea typeface="Lucida Grande"/>
                <a:cs typeface="Comic Sans MS"/>
              </a:rPr>
              <a:t>j</a:t>
            </a:r>
            <a:r>
              <a:rPr lang="en-US" sz="2400" baseline="-25000" dirty="0" smtClean="0">
                <a:latin typeface="Comic Sans MS"/>
                <a:ea typeface="Lucida Grande"/>
                <a:cs typeface="Comic Sans MS"/>
              </a:rPr>
              <a:t> 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)= (π</a:t>
            </a:r>
            <a:r>
              <a:rPr lang="en-US" sz="2400" baseline="-25000" dirty="0" smtClean="0">
                <a:latin typeface="Comic Sans MS"/>
                <a:ea typeface="Lucida Grande"/>
                <a:cs typeface="Comic Sans MS"/>
              </a:rPr>
              <a:t>A 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(</a:t>
            </a:r>
            <a:r>
              <a:rPr lang="en-US" sz="2400" dirty="0" err="1" smtClean="0">
                <a:latin typeface="Comic Sans MS"/>
                <a:ea typeface="Lucida Grande"/>
                <a:cs typeface="Comic Sans MS"/>
              </a:rPr>
              <a:t>a’</a:t>
            </a:r>
            <a:r>
              <a:rPr lang="en-US" sz="2400" baseline="-25000" dirty="0" err="1">
                <a:latin typeface="Comic Sans MS"/>
                <a:ea typeface="Lucida Grande"/>
                <a:cs typeface="Comic Sans MS"/>
              </a:rPr>
              <a:t>i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), </a:t>
            </a: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π</a:t>
            </a:r>
            <a:r>
              <a:rPr lang="en-US" sz="2400" baseline="-25000" dirty="0" smtClean="0">
                <a:latin typeface="Comic Sans MS"/>
                <a:ea typeface="Lucida Grande"/>
                <a:cs typeface="Comic Sans MS"/>
              </a:rPr>
              <a:t>B 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(</a:t>
            </a:r>
            <a:r>
              <a:rPr lang="en-US" sz="2400" dirty="0" err="1" smtClean="0">
                <a:latin typeface="Comic Sans MS"/>
                <a:ea typeface="Lucida Grande"/>
                <a:cs typeface="Comic Sans MS"/>
              </a:rPr>
              <a:t>b’</a:t>
            </a:r>
            <a:r>
              <a:rPr lang="en-US" sz="2400" baseline="-25000" dirty="0" err="1">
                <a:latin typeface="Comic Sans MS"/>
                <a:ea typeface="Lucida Grande"/>
                <a:cs typeface="Comic Sans MS"/>
              </a:rPr>
              <a:t>i</a:t>
            </a:r>
            <a:r>
              <a:rPr lang="en-US" sz="2400" baseline="-25000" dirty="0" smtClean="0">
                <a:latin typeface="Comic Sans MS"/>
                <a:ea typeface="Lucida Grande"/>
                <a:cs typeface="Comic Sans MS"/>
              </a:rPr>
              <a:t> 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)), where (</a:t>
            </a: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π</a:t>
            </a:r>
            <a:r>
              <a:rPr lang="en-US" sz="2400" baseline="-25000" dirty="0" smtClean="0">
                <a:latin typeface="Comic Sans MS"/>
                <a:ea typeface="Lucida Grande"/>
                <a:cs typeface="Comic Sans MS"/>
              </a:rPr>
              <a:t>A </a:t>
            </a: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π</a:t>
            </a:r>
            <a:r>
              <a:rPr lang="en-US" sz="2400" baseline="-25000" dirty="0" smtClean="0">
                <a:latin typeface="Comic Sans MS"/>
                <a:ea typeface="Lucida Grande"/>
                <a:cs typeface="Comic Sans MS"/>
              </a:rPr>
              <a:t>B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) is the reduction ~g ≤ g</a:t>
            </a:r>
            <a:endParaRPr lang="en-US" sz="2400" baseline="-25000" dirty="0" smtClean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1143000"/>
            <a:ext cx="22384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β</a:t>
            </a:r>
            <a:r>
              <a:rPr lang="en-US" sz="2400" dirty="0" smtClean="0">
                <a:latin typeface="Comic Sans MS"/>
                <a:cs typeface="Comic Sans MS"/>
              </a:rPr>
              <a:t> = 1 011 0 10</a:t>
            </a:r>
          </a:p>
          <a:p>
            <a:r>
              <a:rPr lang="en-US" sz="2400" dirty="0" err="1" smtClean="0">
                <a:latin typeface="Comic Sans MS"/>
                <a:cs typeface="Comic Sans MS"/>
              </a:rPr>
              <a:t>Bs</a:t>
            </a:r>
            <a:r>
              <a:rPr lang="en-US" sz="2400" dirty="0" smtClean="0">
                <a:latin typeface="Comic Sans MS"/>
                <a:cs typeface="Comic Sans MS"/>
              </a:rPr>
              <a:t>(</a:t>
            </a: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β</a:t>
            </a:r>
            <a:r>
              <a:rPr lang="en-US" sz="2400" dirty="0" smtClean="0">
                <a:latin typeface="Comic Sans MS"/>
                <a:cs typeface="Comic Sans MS"/>
              </a:rPr>
              <a:t>) =2, n = 7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23767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3269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9B08B8"/>
                </a:solidFill>
                <a:latin typeface="Comic Sans MS"/>
                <a:cs typeface="Comic Sans MS"/>
              </a:rPr>
              <a:t>Reduction (</a:t>
            </a:r>
            <a:r>
              <a:rPr lang="en-US" sz="3600" b="1" dirty="0" err="1" smtClean="0">
                <a:solidFill>
                  <a:srgbClr val="9B08B8"/>
                </a:solidFill>
                <a:latin typeface="Comic Sans MS"/>
                <a:cs typeface="Comic Sans MS"/>
              </a:rPr>
              <a:t>a,b</a:t>
            </a:r>
            <a:r>
              <a:rPr lang="en-US" sz="3600" b="1" dirty="0" smtClean="0">
                <a:solidFill>
                  <a:srgbClr val="9B08B8"/>
                </a:solidFill>
                <a:latin typeface="Comic Sans MS"/>
                <a:cs typeface="Comic Sans MS"/>
              </a:rPr>
              <a:t>) </a:t>
            </a:r>
            <a:r>
              <a:rPr lang="en-US" sz="3600" b="1" dirty="0" smtClean="0">
                <a:solidFill>
                  <a:srgbClr val="9B08B8"/>
                </a:solidFill>
                <a:latin typeface="Comic Sans MS"/>
                <a:cs typeface="Comic Sans MS"/>
                <a:sym typeface="Wingdings"/>
              </a:rPr>
              <a:t></a:t>
            </a:r>
            <a:r>
              <a:rPr lang="en-US" sz="3600" b="1" baseline="-25000" dirty="0" smtClean="0">
                <a:solidFill>
                  <a:srgbClr val="9B08B8"/>
                </a:solidFill>
                <a:latin typeface="Lucida Grande"/>
                <a:ea typeface="Lucida Grande"/>
                <a:cs typeface="Lucida Grande"/>
                <a:sym typeface="Wingdings"/>
              </a:rPr>
              <a:t>β</a:t>
            </a:r>
            <a:r>
              <a:rPr lang="en-US" sz="3600" b="1" dirty="0" smtClean="0">
                <a:solidFill>
                  <a:srgbClr val="9B08B8"/>
                </a:solidFill>
                <a:latin typeface="Comic Sans MS"/>
                <a:cs typeface="Comic Sans MS"/>
                <a:sym typeface="Wingdings"/>
              </a:rPr>
              <a:t> (</a:t>
            </a:r>
            <a:r>
              <a:rPr lang="en-US" sz="3600" b="1" dirty="0" err="1" smtClean="0">
                <a:solidFill>
                  <a:srgbClr val="9B08B8"/>
                </a:solidFill>
                <a:latin typeface="Comic Sans MS"/>
                <a:cs typeface="Comic Sans MS"/>
                <a:sym typeface="Wingdings"/>
              </a:rPr>
              <a:t>x,y</a:t>
            </a:r>
            <a:r>
              <a:rPr lang="en-US" sz="3600" b="1" dirty="0" smtClean="0">
                <a:solidFill>
                  <a:srgbClr val="9B08B8"/>
                </a:solidFill>
                <a:latin typeface="Comic Sans MS"/>
                <a:cs typeface="Comic Sans MS"/>
                <a:sym typeface="Wingdings"/>
              </a:rPr>
              <a:t>)</a:t>
            </a:r>
            <a:endParaRPr lang="en-US" sz="3600" b="1" dirty="0">
              <a:solidFill>
                <a:srgbClr val="9B08B8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800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800" dirty="0" smtClean="0">
              <a:latin typeface="Comic Sans MS"/>
              <a:cs typeface="Comic Sans MS"/>
            </a:endParaRPr>
          </a:p>
        </p:txBody>
      </p:sp>
      <p:pic>
        <p:nvPicPr>
          <p:cNvPr id="4" name="Picture 3" descr="Screen Shot 2013-09-29 at 8.45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62000"/>
            <a:ext cx="6400800" cy="4395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5029200"/>
            <a:ext cx="85963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FF"/>
                </a:solidFill>
                <a:latin typeface="Comic Sans MS"/>
                <a:cs typeface="Comic Sans MS"/>
              </a:rPr>
              <a:t>Step 2:</a:t>
            </a:r>
            <a:r>
              <a:rPr lang="en-US" sz="2400" dirty="0" smtClean="0">
                <a:latin typeface="Comic Sans MS"/>
                <a:cs typeface="Comic Sans MS"/>
              </a:rPr>
              <a:t> For j outside of </a:t>
            </a:r>
            <a:r>
              <a:rPr lang="en-US" sz="2400" dirty="0" err="1" smtClean="0">
                <a:latin typeface="Comic Sans MS"/>
                <a:cs typeface="Comic Sans MS"/>
              </a:rPr>
              <a:t>U</a:t>
            </a:r>
            <a:r>
              <a:rPr lang="en-US" sz="2400" baseline="-25000" dirty="0" err="1" smtClean="0">
                <a:latin typeface="Comic Sans MS"/>
                <a:cs typeface="Comic Sans MS"/>
              </a:rPr>
              <a:t>i</a:t>
            </a:r>
            <a:r>
              <a:rPr lang="en-US" sz="2400" dirty="0" err="1" smtClean="0">
                <a:latin typeface="Comic Sans MS"/>
                <a:cs typeface="Comic Sans MS"/>
              </a:rPr>
              <a:t>Bi</a:t>
            </a:r>
            <a:r>
              <a:rPr lang="en-US" sz="2400" dirty="0" smtClean="0">
                <a:latin typeface="Comic Sans MS"/>
                <a:cs typeface="Comic Sans MS"/>
              </a:rPr>
              <a:t> we fix an arbitrary (</a:t>
            </a:r>
            <a:r>
              <a:rPr lang="en-US" sz="2400" dirty="0" err="1" smtClean="0">
                <a:latin typeface="Comic Sans MS"/>
                <a:cs typeface="Comic Sans MS"/>
              </a:rPr>
              <a:t>x</a:t>
            </a:r>
            <a:r>
              <a:rPr lang="en-US" sz="2400" baseline="-25000" dirty="0" err="1" smtClean="0">
                <a:latin typeface="Comic Sans MS"/>
                <a:cs typeface="Comic Sans MS"/>
              </a:rPr>
              <a:t>j</a:t>
            </a:r>
            <a:r>
              <a:rPr lang="en-US" sz="2400" dirty="0" err="1" smtClean="0">
                <a:latin typeface="Comic Sans MS"/>
                <a:cs typeface="Comic Sans MS"/>
              </a:rPr>
              <a:t>,y</a:t>
            </a:r>
            <a:r>
              <a:rPr lang="en-US" sz="2400" baseline="-25000" dirty="0" err="1" smtClean="0">
                <a:latin typeface="Comic Sans MS"/>
                <a:cs typeface="Comic Sans MS"/>
              </a:rPr>
              <a:t>j</a:t>
            </a:r>
            <a:r>
              <a:rPr lang="en-US" sz="2400" dirty="0" smtClean="0">
                <a:latin typeface="Comic Sans MS"/>
                <a:cs typeface="Comic Sans MS"/>
              </a:rPr>
              <a:t>) in g</a:t>
            </a:r>
            <a:r>
              <a:rPr lang="en-US" sz="2400" baseline="30000" dirty="0" smtClean="0">
                <a:latin typeface="Comic Sans MS"/>
                <a:cs typeface="Comic Sans MS"/>
              </a:rPr>
              <a:t>-1</a:t>
            </a:r>
            <a:r>
              <a:rPr lang="en-US" sz="2400" dirty="0" smtClean="0">
                <a:latin typeface="Comic Sans MS"/>
                <a:cs typeface="Comic Sans MS"/>
              </a:rPr>
              <a:t>(</a:t>
            </a: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β</a:t>
            </a:r>
            <a:r>
              <a:rPr lang="en-US" sz="2400" baseline="-25000" dirty="0" smtClean="0">
                <a:latin typeface="Comic Sans MS"/>
                <a:cs typeface="Comic Sans MS"/>
              </a:rPr>
              <a:t>j</a:t>
            </a:r>
            <a:r>
              <a:rPr lang="en-US" sz="2400" dirty="0" smtClean="0">
                <a:latin typeface="Comic Sans MS"/>
                <a:cs typeface="Comic Sans MS"/>
              </a:rPr>
              <a:t>).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If </a:t>
            </a:r>
            <a:r>
              <a:rPr lang="en-US" sz="2400" dirty="0" err="1" smtClean="0">
                <a:latin typeface="Comic Sans MS"/>
                <a:ea typeface="Lucida Grande"/>
                <a:cs typeface="Comic Sans MS"/>
              </a:rPr>
              <a:t>UDISJ</a:t>
            </a:r>
            <a:r>
              <a:rPr lang="en-US" sz="2400" baseline="-25000" dirty="0" err="1" smtClean="0">
                <a:latin typeface="Comic Sans MS"/>
                <a:ea typeface="Lucida Grande"/>
                <a:cs typeface="Comic Sans MS"/>
              </a:rPr>
              <a:t>m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 (</a:t>
            </a:r>
            <a:r>
              <a:rPr lang="en-US" sz="2400" dirty="0" err="1" smtClean="0">
                <a:latin typeface="Comic Sans MS"/>
                <a:ea typeface="Lucida Grande"/>
                <a:cs typeface="Comic Sans MS"/>
              </a:rPr>
              <a:t>a,b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) = 0 then </a:t>
            </a:r>
            <a:r>
              <a:rPr lang="en-US" sz="2400" dirty="0" err="1" smtClean="0">
                <a:latin typeface="Comic Sans MS"/>
                <a:ea typeface="Lucida Grande"/>
                <a:cs typeface="Comic Sans MS"/>
              </a:rPr>
              <a:t>g</a:t>
            </a:r>
            <a:r>
              <a:rPr lang="en-US" sz="2400" baseline="30000" dirty="0" err="1" smtClean="0">
                <a:latin typeface="Comic Sans MS"/>
                <a:ea typeface="Lucida Grande"/>
                <a:cs typeface="Comic Sans MS"/>
              </a:rPr>
              <a:t>n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(</a:t>
            </a:r>
            <a:r>
              <a:rPr lang="en-US" sz="2400" dirty="0" err="1" smtClean="0">
                <a:latin typeface="Comic Sans MS"/>
                <a:ea typeface="Lucida Grande"/>
                <a:cs typeface="Comic Sans MS"/>
              </a:rPr>
              <a:t>x,y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) = </a:t>
            </a: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β</a:t>
            </a:r>
            <a:endParaRPr lang="en-US" sz="2400" dirty="0" smtClean="0">
              <a:latin typeface="Comic Sans MS"/>
              <a:ea typeface="Lucida Grande"/>
              <a:cs typeface="Comic Sans MS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If </a:t>
            </a:r>
            <a:r>
              <a:rPr lang="en-US" sz="2400" dirty="0" err="1" smtClean="0">
                <a:latin typeface="Comic Sans MS"/>
                <a:ea typeface="Lucida Grande"/>
                <a:cs typeface="Comic Sans MS"/>
              </a:rPr>
              <a:t>UDISJ</a:t>
            </a:r>
            <a:r>
              <a:rPr lang="en-US" sz="2400" baseline="-25000" dirty="0" err="1" smtClean="0">
                <a:latin typeface="Comic Sans MS"/>
                <a:ea typeface="Lucida Grande"/>
                <a:cs typeface="Comic Sans MS"/>
              </a:rPr>
              <a:t>m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 (</a:t>
            </a:r>
            <a:r>
              <a:rPr lang="en-US" sz="2400" dirty="0" err="1" smtClean="0">
                <a:latin typeface="Comic Sans MS"/>
                <a:ea typeface="Lucida Grande"/>
                <a:cs typeface="Comic Sans MS"/>
              </a:rPr>
              <a:t>a,b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) = 1 with </a:t>
            </a:r>
            <a:r>
              <a:rPr lang="en-US" sz="2400" dirty="0" err="1" smtClean="0">
                <a:latin typeface="Comic Sans MS"/>
                <a:ea typeface="Lucida Grande"/>
                <a:cs typeface="Comic Sans MS"/>
              </a:rPr>
              <a:t>a</a:t>
            </a:r>
            <a:r>
              <a:rPr lang="en-US" sz="2400" baseline="-25000" dirty="0" err="1" smtClean="0">
                <a:latin typeface="Comic Sans MS"/>
                <a:ea typeface="Lucida Grande"/>
                <a:cs typeface="Comic Sans MS"/>
              </a:rPr>
              <a:t>i</a:t>
            </a:r>
            <a:r>
              <a:rPr lang="en-US" sz="2400" dirty="0" err="1" smtClean="0">
                <a:latin typeface="Comic Sans MS"/>
                <a:ea typeface="Lucida Grande"/>
                <a:cs typeface="Comic Sans MS"/>
              </a:rPr>
              <a:t>,b</a:t>
            </a:r>
            <a:r>
              <a:rPr lang="en-US" sz="2400" baseline="-25000" dirty="0" err="1" smtClean="0">
                <a:latin typeface="Comic Sans MS"/>
                <a:ea typeface="Lucida Grande"/>
                <a:cs typeface="Comic Sans MS"/>
              </a:rPr>
              <a:t>i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 =1, then </a:t>
            </a:r>
            <a:r>
              <a:rPr lang="en-US" sz="2400" dirty="0" err="1" smtClean="0">
                <a:latin typeface="Comic Sans MS"/>
                <a:ea typeface="Lucida Grande"/>
                <a:cs typeface="Comic Sans MS"/>
              </a:rPr>
              <a:t>g</a:t>
            </a:r>
            <a:r>
              <a:rPr lang="en-US" sz="2400" baseline="30000" dirty="0" err="1" smtClean="0">
                <a:latin typeface="Comic Sans MS"/>
                <a:ea typeface="Lucida Grande"/>
                <a:cs typeface="Comic Sans MS"/>
              </a:rPr>
              <a:t>n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(</a:t>
            </a:r>
            <a:r>
              <a:rPr lang="en-US" sz="2400" dirty="0" err="1" smtClean="0">
                <a:latin typeface="Comic Sans MS"/>
                <a:ea typeface="Lucida Grande"/>
                <a:cs typeface="Comic Sans MS"/>
              </a:rPr>
              <a:t>x,y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) = </a:t>
            </a: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β</a:t>
            </a:r>
            <a:r>
              <a:rPr lang="en-US" sz="2400" baseline="-25000" dirty="0" smtClean="0">
                <a:latin typeface="Comic Sans MS"/>
                <a:cs typeface="Comic Sans MS"/>
              </a:rPr>
              <a:t> </a:t>
            </a:r>
            <a:r>
              <a:rPr lang="en-US" sz="2400" baseline="30000" dirty="0" smtClean="0">
                <a:latin typeface="Comic Sans MS"/>
                <a:cs typeface="Comic Sans MS"/>
              </a:rPr>
              <a:t>Bi</a:t>
            </a:r>
            <a:endParaRPr lang="en-US" sz="2400" baseline="-25000" dirty="0" smtClean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1143000"/>
            <a:ext cx="23239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β</a:t>
            </a:r>
            <a:r>
              <a:rPr lang="en-US" sz="2400" dirty="0" smtClean="0">
                <a:latin typeface="Comic Sans MS"/>
                <a:cs typeface="Comic Sans MS"/>
              </a:rPr>
              <a:t> =1 011 0 10</a:t>
            </a:r>
          </a:p>
          <a:p>
            <a:r>
              <a:rPr lang="en-US" sz="2400" dirty="0" err="1" smtClean="0">
                <a:latin typeface="Comic Sans MS"/>
                <a:cs typeface="Comic Sans MS"/>
              </a:rPr>
              <a:t>Bs</a:t>
            </a:r>
            <a:r>
              <a:rPr lang="en-US" sz="2400" dirty="0" smtClean="0">
                <a:latin typeface="Comic Sans MS"/>
                <a:cs typeface="Comic Sans MS"/>
              </a:rPr>
              <a:t>(</a:t>
            </a: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β</a:t>
            </a:r>
            <a:r>
              <a:rPr lang="en-US" sz="2400" dirty="0" smtClean="0">
                <a:latin typeface="Comic Sans MS"/>
                <a:cs typeface="Comic Sans MS"/>
              </a:rPr>
              <a:t>) = 2, n = 7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88681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>
          <a:xfrm>
            <a:off x="6324600" y="1066800"/>
            <a:ext cx="2514600" cy="55626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7772400" y="4191000"/>
            <a:ext cx="990600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6477000" y="4191000"/>
            <a:ext cx="1066800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6477000" y="5562600"/>
            <a:ext cx="1143000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6477000" y="990600"/>
            <a:ext cx="2340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Semi-Algebraic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858000" y="5638800"/>
            <a:ext cx="453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SA</a:t>
            </a:r>
            <a:endParaRPr lang="en-US" sz="2000" dirty="0"/>
          </a:p>
        </p:txBody>
      </p:sp>
      <p:sp>
        <p:nvSpPr>
          <p:cNvPr id="72" name="Rectangle 71"/>
          <p:cNvSpPr/>
          <p:nvPr/>
        </p:nvSpPr>
        <p:spPr>
          <a:xfrm>
            <a:off x="3581400" y="1066800"/>
            <a:ext cx="2438400" cy="55626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52600" y="6019800"/>
            <a:ext cx="2147807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57600" y="990600"/>
            <a:ext cx="2340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Algebraic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33400" y="5562600"/>
            <a:ext cx="1219199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52400" y="4800600"/>
            <a:ext cx="2147807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3810000" y="5486400"/>
            <a:ext cx="2147807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3810000" y="4114800"/>
            <a:ext cx="2147807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52400" y="3962400"/>
            <a:ext cx="2147807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2590800" y="3124200"/>
            <a:ext cx="2147807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228600" y="2743200"/>
            <a:ext cx="2147807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228600" y="1828800"/>
            <a:ext cx="2147807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9" name="Straight Arrow Connector 48"/>
          <p:cNvCxnSpPr>
            <a:stCxn id="12" idx="2"/>
            <a:endCxn id="16" idx="5"/>
          </p:cNvCxnSpPr>
          <p:nvPr/>
        </p:nvCxnSpPr>
        <p:spPr>
          <a:xfrm flipH="1" flipV="1">
            <a:off x="1574051" y="6103499"/>
            <a:ext cx="178549" cy="23315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6" idx="0"/>
            <a:endCxn id="19" idx="4"/>
          </p:cNvCxnSpPr>
          <p:nvPr/>
        </p:nvCxnSpPr>
        <p:spPr>
          <a:xfrm flipV="1">
            <a:off x="1143000" y="5434303"/>
            <a:ext cx="83304" cy="12829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2" idx="6"/>
          </p:cNvCxnSpPr>
          <p:nvPr/>
        </p:nvCxnSpPr>
        <p:spPr>
          <a:xfrm flipV="1">
            <a:off x="3900407" y="6019800"/>
            <a:ext cx="1113007" cy="31685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2" idx="0"/>
            <a:endCxn id="26" idx="4"/>
          </p:cNvCxnSpPr>
          <p:nvPr/>
        </p:nvCxnSpPr>
        <p:spPr>
          <a:xfrm flipV="1">
            <a:off x="4883904" y="4748503"/>
            <a:ext cx="0" cy="73789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6" idx="0"/>
            <a:endCxn id="35" idx="5"/>
          </p:cNvCxnSpPr>
          <p:nvPr/>
        </p:nvCxnSpPr>
        <p:spPr>
          <a:xfrm flipH="1" flipV="1">
            <a:off x="4424068" y="3665099"/>
            <a:ext cx="459836" cy="44970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2286000" y="4572000"/>
            <a:ext cx="1524000" cy="54545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9" idx="0"/>
            <a:endCxn id="32" idx="4"/>
          </p:cNvCxnSpPr>
          <p:nvPr/>
        </p:nvCxnSpPr>
        <p:spPr>
          <a:xfrm flipV="1">
            <a:off x="1226304" y="4596103"/>
            <a:ext cx="0" cy="20449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endCxn id="102" idx="2"/>
          </p:cNvCxnSpPr>
          <p:nvPr/>
        </p:nvCxnSpPr>
        <p:spPr>
          <a:xfrm flipV="1">
            <a:off x="2438400" y="1905000"/>
            <a:ext cx="1600200" cy="31390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 flipV="1">
            <a:off x="2362200" y="3048000"/>
            <a:ext cx="457200" cy="2286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35" idx="5"/>
            <a:endCxn id="35" idx="5"/>
          </p:cNvCxnSpPr>
          <p:nvPr/>
        </p:nvCxnSpPr>
        <p:spPr>
          <a:xfrm>
            <a:off x="4424068" y="3665099"/>
            <a:ext cx="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38" idx="0"/>
            <a:endCxn id="47" idx="4"/>
          </p:cNvCxnSpPr>
          <p:nvPr/>
        </p:nvCxnSpPr>
        <p:spPr>
          <a:xfrm flipV="1">
            <a:off x="1302504" y="2462503"/>
            <a:ext cx="0" cy="28069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9600" y="4114800"/>
            <a:ext cx="11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AC0-Frege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819400"/>
            <a:ext cx="767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Frege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905000"/>
            <a:ext cx="1645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Extended </a:t>
            </a:r>
            <a:r>
              <a:rPr lang="en-US" dirty="0" err="1" smtClean="0"/>
              <a:t>Frege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895600" y="3200400"/>
            <a:ext cx="1416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AC0[p]-</a:t>
            </a:r>
            <a:r>
              <a:rPr lang="en-US" dirty="0" err="1" smtClean="0"/>
              <a:t>Frege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4876800"/>
            <a:ext cx="1293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Resolution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5715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DPLL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057400" y="6172200"/>
            <a:ext cx="1442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Truth tables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3962400" y="4191000"/>
            <a:ext cx="1786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Poly Calculus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4191000" y="5638800"/>
            <a:ext cx="1707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Nullstellensatz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3048000" y="228600"/>
            <a:ext cx="53697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9B08B8"/>
                </a:solidFill>
                <a:latin typeface="Comic Sans MS"/>
                <a:cs typeface="Comic Sans MS"/>
              </a:rPr>
              <a:t>The Proof Complexity Zoo</a:t>
            </a:r>
            <a:endParaRPr lang="en-US" sz="3200" b="1" dirty="0">
              <a:solidFill>
                <a:srgbClr val="9B08B8"/>
              </a:solidFill>
              <a:latin typeface="Comic Sans MS"/>
              <a:cs typeface="Comic Sans MS"/>
            </a:endParaRPr>
          </a:p>
        </p:txBody>
      </p:sp>
      <p:pic>
        <p:nvPicPr>
          <p:cNvPr id="11" name="Picture 10" descr="hipp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3" y="152400"/>
            <a:ext cx="2514600" cy="1447800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6781800" y="43434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SOS</a:t>
            </a:r>
            <a:endParaRPr lang="en-US" sz="2000" dirty="0"/>
          </a:p>
        </p:txBody>
      </p:sp>
      <p:sp>
        <p:nvSpPr>
          <p:cNvPr id="102" name="Oval 101"/>
          <p:cNvSpPr/>
          <p:nvPr/>
        </p:nvSpPr>
        <p:spPr>
          <a:xfrm>
            <a:off x="4038600" y="1600200"/>
            <a:ext cx="1600200" cy="6096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4343400" y="1676400"/>
            <a:ext cx="905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smtClean="0"/>
              <a:t>      IPS </a:t>
            </a:r>
            <a:endParaRPr lang="en-US" sz="2000" dirty="0"/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2133600" y="3810000"/>
            <a:ext cx="919671" cy="31390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077200" y="4343400"/>
            <a:ext cx="453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CP</a:t>
            </a:r>
            <a:endParaRPr lang="en-US" sz="2000" dirty="0"/>
          </a:p>
        </p:txBody>
      </p:sp>
      <p:cxnSp>
        <p:nvCxnSpPr>
          <p:cNvPr id="64" name="Straight Arrow Connector 63"/>
          <p:cNvCxnSpPr>
            <a:stCxn id="78" idx="1"/>
          </p:cNvCxnSpPr>
          <p:nvPr/>
        </p:nvCxnSpPr>
        <p:spPr>
          <a:xfrm flipH="1" flipV="1">
            <a:off x="4648200" y="3657600"/>
            <a:ext cx="1985029" cy="62620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4724400" y="3581400"/>
            <a:ext cx="3356630" cy="62620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7010400" y="4800600"/>
            <a:ext cx="0" cy="73789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52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3269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9B08B8"/>
                </a:solidFill>
                <a:latin typeface="Comic Sans MS"/>
                <a:cs typeface="Comic Sans MS"/>
              </a:rPr>
              <a:t>Reduction (</a:t>
            </a:r>
            <a:r>
              <a:rPr lang="en-US" sz="3600" b="1" dirty="0" err="1" smtClean="0">
                <a:solidFill>
                  <a:srgbClr val="9B08B8"/>
                </a:solidFill>
                <a:latin typeface="Comic Sans MS"/>
                <a:cs typeface="Comic Sans MS"/>
              </a:rPr>
              <a:t>a,b</a:t>
            </a:r>
            <a:r>
              <a:rPr lang="en-US" sz="3600" b="1" dirty="0" smtClean="0">
                <a:solidFill>
                  <a:srgbClr val="9B08B8"/>
                </a:solidFill>
                <a:latin typeface="Comic Sans MS"/>
                <a:cs typeface="Comic Sans MS"/>
              </a:rPr>
              <a:t>) </a:t>
            </a:r>
            <a:r>
              <a:rPr lang="en-US" sz="3600" b="1" dirty="0" smtClean="0">
                <a:solidFill>
                  <a:srgbClr val="9B08B8"/>
                </a:solidFill>
                <a:latin typeface="Comic Sans MS"/>
                <a:cs typeface="Comic Sans MS"/>
                <a:sym typeface="Wingdings"/>
              </a:rPr>
              <a:t></a:t>
            </a:r>
            <a:r>
              <a:rPr lang="en-US" sz="3600" b="1" baseline="-25000" dirty="0" smtClean="0">
                <a:solidFill>
                  <a:srgbClr val="9B08B8"/>
                </a:solidFill>
                <a:latin typeface="Lucida Grande"/>
                <a:ea typeface="Lucida Grande"/>
                <a:cs typeface="Lucida Grande"/>
                <a:sym typeface="Wingdings"/>
              </a:rPr>
              <a:t>β</a:t>
            </a:r>
            <a:r>
              <a:rPr lang="en-US" sz="3600" b="1" dirty="0" smtClean="0">
                <a:solidFill>
                  <a:srgbClr val="9B08B8"/>
                </a:solidFill>
                <a:latin typeface="Comic Sans MS"/>
                <a:cs typeface="Comic Sans MS"/>
                <a:sym typeface="Wingdings"/>
              </a:rPr>
              <a:t> (</a:t>
            </a:r>
            <a:r>
              <a:rPr lang="en-US" sz="3600" b="1" dirty="0" err="1" smtClean="0">
                <a:solidFill>
                  <a:srgbClr val="9B08B8"/>
                </a:solidFill>
                <a:latin typeface="Comic Sans MS"/>
                <a:cs typeface="Comic Sans MS"/>
                <a:sym typeface="Wingdings"/>
              </a:rPr>
              <a:t>x,y</a:t>
            </a:r>
            <a:r>
              <a:rPr lang="en-US" sz="3600" b="1" dirty="0" smtClean="0">
                <a:solidFill>
                  <a:srgbClr val="9B08B8"/>
                </a:solidFill>
                <a:latin typeface="Comic Sans MS"/>
                <a:cs typeface="Comic Sans MS"/>
                <a:sym typeface="Wingdings"/>
              </a:rPr>
              <a:t>)</a:t>
            </a:r>
            <a:endParaRPr lang="en-US" sz="3600" b="1" dirty="0">
              <a:solidFill>
                <a:srgbClr val="9B08B8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800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800" dirty="0" smtClean="0">
              <a:latin typeface="Comic Sans MS"/>
              <a:cs typeface="Comic Sans MS"/>
            </a:endParaRPr>
          </a:p>
        </p:txBody>
      </p:sp>
      <p:pic>
        <p:nvPicPr>
          <p:cNvPr id="4" name="Picture 3" descr="Screen Shot 2013-09-29 at 8.45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62000"/>
            <a:ext cx="6400800" cy="4395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5105400"/>
            <a:ext cx="859634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FF"/>
                </a:solidFill>
                <a:latin typeface="Comic Sans MS"/>
                <a:cs typeface="Comic Sans MS"/>
              </a:rPr>
              <a:t>Step 3:</a:t>
            </a:r>
            <a:r>
              <a:rPr lang="en-US" sz="2400" dirty="0" smtClean="0">
                <a:latin typeface="Comic Sans MS"/>
                <a:cs typeface="Comic Sans MS"/>
              </a:rPr>
              <a:t> Apply a random-self reduction independently for each component (</a:t>
            </a:r>
            <a:r>
              <a:rPr lang="en-US" sz="2400" dirty="0" err="1" smtClean="0">
                <a:latin typeface="Comic Sans MS"/>
                <a:cs typeface="Comic Sans MS"/>
              </a:rPr>
              <a:t>x</a:t>
            </a:r>
            <a:r>
              <a:rPr lang="en-US" sz="2400" baseline="-25000" dirty="0" err="1" smtClean="0">
                <a:latin typeface="Comic Sans MS"/>
                <a:cs typeface="Comic Sans MS"/>
              </a:rPr>
              <a:t>i</a:t>
            </a:r>
            <a:r>
              <a:rPr lang="en-US" sz="2400" dirty="0" err="1" smtClean="0">
                <a:latin typeface="Comic Sans MS"/>
                <a:cs typeface="Comic Sans MS"/>
              </a:rPr>
              <a:t>,y</a:t>
            </a:r>
            <a:r>
              <a:rPr lang="en-US" sz="2400" baseline="-25000" dirty="0" err="1" smtClean="0">
                <a:latin typeface="Comic Sans MS"/>
                <a:cs typeface="Comic Sans MS"/>
              </a:rPr>
              <a:t>i</a:t>
            </a:r>
            <a:r>
              <a:rPr lang="en-US" sz="2400" dirty="0" smtClean="0">
                <a:latin typeface="Comic Sans MS"/>
                <a:cs typeface="Comic Sans MS"/>
              </a:rPr>
              <a:t> ) of (</a:t>
            </a:r>
            <a:r>
              <a:rPr lang="en-US" sz="2400" dirty="0" err="1" smtClean="0">
                <a:latin typeface="Comic Sans MS"/>
                <a:cs typeface="Comic Sans MS"/>
              </a:rPr>
              <a:t>x,y</a:t>
            </a:r>
            <a:r>
              <a:rPr lang="en-US" sz="2400" dirty="0" smtClean="0">
                <a:latin typeface="Comic Sans MS"/>
                <a:cs typeface="Comic Sans MS"/>
              </a:rPr>
              <a:t>) </a:t>
            </a:r>
          </a:p>
          <a:p>
            <a:endParaRPr lang="en-US" sz="2400" dirty="0" smtClean="0">
              <a:latin typeface="Comic Sans MS"/>
              <a:ea typeface="Lucida Grande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1219200"/>
            <a:ext cx="23239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β</a:t>
            </a:r>
            <a:r>
              <a:rPr lang="en-US" sz="2400" dirty="0" smtClean="0">
                <a:latin typeface="Comic Sans MS"/>
                <a:cs typeface="Comic Sans MS"/>
              </a:rPr>
              <a:t> = 1 011 0 10</a:t>
            </a:r>
          </a:p>
          <a:p>
            <a:r>
              <a:rPr lang="en-US" sz="2400" dirty="0" err="1" smtClean="0">
                <a:latin typeface="Comic Sans MS"/>
                <a:cs typeface="Comic Sans MS"/>
              </a:rPr>
              <a:t>Bs</a:t>
            </a:r>
            <a:r>
              <a:rPr lang="en-US" sz="2400" dirty="0" smtClean="0">
                <a:latin typeface="Comic Sans MS"/>
                <a:cs typeface="Comic Sans MS"/>
              </a:rPr>
              <a:t>(</a:t>
            </a: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β</a:t>
            </a:r>
            <a:r>
              <a:rPr lang="en-US" sz="2400" dirty="0" smtClean="0">
                <a:latin typeface="Comic Sans MS"/>
                <a:cs typeface="Comic Sans MS"/>
              </a:rPr>
              <a:t>) = 2, n = 7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5949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3269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9B08B8"/>
                </a:solidFill>
                <a:latin typeface="Comic Sans MS"/>
                <a:cs typeface="Comic Sans MS"/>
              </a:rPr>
              <a:t>Reduction (</a:t>
            </a:r>
            <a:r>
              <a:rPr lang="en-US" sz="3600" b="1" dirty="0" err="1" smtClean="0">
                <a:solidFill>
                  <a:srgbClr val="9B08B8"/>
                </a:solidFill>
                <a:latin typeface="Comic Sans MS"/>
                <a:cs typeface="Comic Sans MS"/>
              </a:rPr>
              <a:t>a,b</a:t>
            </a:r>
            <a:r>
              <a:rPr lang="en-US" sz="3600" b="1" dirty="0" smtClean="0">
                <a:solidFill>
                  <a:srgbClr val="9B08B8"/>
                </a:solidFill>
                <a:latin typeface="Comic Sans MS"/>
                <a:cs typeface="Comic Sans MS"/>
              </a:rPr>
              <a:t>) </a:t>
            </a:r>
            <a:r>
              <a:rPr lang="en-US" sz="3600" b="1" dirty="0" smtClean="0">
                <a:solidFill>
                  <a:srgbClr val="9B08B8"/>
                </a:solidFill>
                <a:latin typeface="Comic Sans MS"/>
                <a:cs typeface="Comic Sans MS"/>
                <a:sym typeface="Wingdings"/>
              </a:rPr>
              <a:t></a:t>
            </a:r>
            <a:r>
              <a:rPr lang="en-US" sz="3600" b="1" baseline="-25000" dirty="0" smtClean="0">
                <a:solidFill>
                  <a:srgbClr val="9B08B8"/>
                </a:solidFill>
                <a:latin typeface="Lucida Grande"/>
                <a:ea typeface="Lucida Grande"/>
                <a:cs typeface="Lucida Grande"/>
                <a:sym typeface="Wingdings"/>
              </a:rPr>
              <a:t>β</a:t>
            </a:r>
            <a:r>
              <a:rPr lang="en-US" sz="3600" b="1" dirty="0" smtClean="0">
                <a:solidFill>
                  <a:srgbClr val="9B08B8"/>
                </a:solidFill>
                <a:latin typeface="Comic Sans MS"/>
                <a:cs typeface="Comic Sans MS"/>
                <a:sym typeface="Wingdings"/>
              </a:rPr>
              <a:t> (</a:t>
            </a:r>
            <a:r>
              <a:rPr lang="en-US" sz="3600" b="1" dirty="0" err="1" smtClean="0">
                <a:solidFill>
                  <a:srgbClr val="9B08B8"/>
                </a:solidFill>
                <a:latin typeface="Comic Sans MS"/>
                <a:cs typeface="Comic Sans MS"/>
                <a:sym typeface="Wingdings"/>
              </a:rPr>
              <a:t>x,y</a:t>
            </a:r>
            <a:r>
              <a:rPr lang="en-US" sz="3600" b="1" dirty="0" smtClean="0">
                <a:solidFill>
                  <a:srgbClr val="9B08B8"/>
                </a:solidFill>
                <a:latin typeface="Comic Sans MS"/>
                <a:cs typeface="Comic Sans MS"/>
                <a:sym typeface="Wingdings"/>
              </a:rPr>
              <a:t>)</a:t>
            </a:r>
            <a:r>
              <a:rPr lang="en-US" sz="3600" b="1" dirty="0" smtClean="0">
                <a:solidFill>
                  <a:srgbClr val="9B08B8"/>
                </a:solidFill>
                <a:latin typeface="Comic Sans MS"/>
                <a:cs typeface="Comic Sans MS"/>
              </a:rPr>
              <a:t> </a:t>
            </a:r>
            <a:endParaRPr lang="en-US" sz="3600" b="1" dirty="0">
              <a:solidFill>
                <a:srgbClr val="9B08B8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800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800" dirty="0" smtClean="0">
              <a:latin typeface="Comic Sans MS"/>
              <a:cs typeface="Comic Sans MS"/>
            </a:endParaRPr>
          </a:p>
        </p:txBody>
      </p:sp>
      <p:pic>
        <p:nvPicPr>
          <p:cNvPr id="4" name="Picture 3" descr="Screen Shot 2013-09-29 at 8.45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62000"/>
            <a:ext cx="6400800" cy="4395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4944052"/>
            <a:ext cx="85963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Our reduction satisfies the following properties: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If UDISJ(</a:t>
            </a:r>
            <a:r>
              <a:rPr lang="en-US" sz="2400" dirty="0" err="1" smtClean="0">
                <a:latin typeface="Comic Sans MS"/>
                <a:cs typeface="Comic Sans MS"/>
              </a:rPr>
              <a:t>a,b</a:t>
            </a:r>
            <a:r>
              <a:rPr lang="en-US" sz="2400" dirty="0" smtClean="0">
                <a:latin typeface="Comic Sans MS"/>
                <a:cs typeface="Comic Sans MS"/>
              </a:rPr>
              <a:t>)=0 then (</a:t>
            </a:r>
            <a:r>
              <a:rPr lang="en-US" sz="2400" dirty="0" err="1" smtClean="0">
                <a:latin typeface="Comic Sans MS"/>
                <a:cs typeface="Comic Sans MS"/>
              </a:rPr>
              <a:t>x,y</a:t>
            </a:r>
            <a:r>
              <a:rPr lang="en-US" sz="2400" dirty="0" smtClean="0">
                <a:latin typeface="Comic Sans MS"/>
                <a:cs typeface="Comic Sans MS"/>
              </a:rPr>
              <a:t>) ~ 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μ</a:t>
            </a:r>
            <a:r>
              <a:rPr lang="en-US" sz="2400" baseline="-25000" dirty="0" smtClean="0">
                <a:latin typeface="Comic Sans MS"/>
                <a:ea typeface="Lucida Grande"/>
                <a:cs typeface="Comic Sans MS"/>
              </a:rPr>
              <a:t> 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(</a:t>
            </a: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β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)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endParaRPr lang="en-US" sz="2400" dirty="0" smtClean="0">
              <a:latin typeface="Comic Sans MS"/>
              <a:ea typeface="Lucida Grande"/>
              <a:cs typeface="Comic Sans MS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If UDISJ(</a:t>
            </a:r>
            <a:r>
              <a:rPr lang="en-US" sz="2400" dirty="0" err="1" smtClean="0">
                <a:latin typeface="Comic Sans MS"/>
                <a:ea typeface="Lucida Grande"/>
                <a:cs typeface="Comic Sans MS"/>
              </a:rPr>
              <a:t>a,b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)=1 where </a:t>
            </a:r>
            <a:r>
              <a:rPr lang="en-US" sz="2400" dirty="0" err="1" smtClean="0">
                <a:latin typeface="Comic Sans MS"/>
                <a:ea typeface="Lucida Grande"/>
                <a:cs typeface="Comic Sans MS"/>
              </a:rPr>
              <a:t>a</a:t>
            </a:r>
            <a:r>
              <a:rPr lang="en-US" sz="2400" baseline="-25000" dirty="0" err="1" smtClean="0">
                <a:latin typeface="Comic Sans MS"/>
                <a:ea typeface="Lucida Grande"/>
                <a:cs typeface="Comic Sans MS"/>
              </a:rPr>
              <a:t>i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=b</a:t>
            </a:r>
            <a:r>
              <a:rPr lang="en-US" sz="2400" baseline="-25000" dirty="0" smtClean="0">
                <a:latin typeface="Comic Sans MS"/>
                <a:ea typeface="Lucida Grande"/>
                <a:cs typeface="Comic Sans MS"/>
              </a:rPr>
              <a:t>i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=1 then (</a:t>
            </a:r>
            <a:r>
              <a:rPr lang="en-US" sz="2400" dirty="0" err="1" smtClean="0">
                <a:latin typeface="Comic Sans MS"/>
                <a:ea typeface="Lucida Grande"/>
                <a:cs typeface="Comic Sans MS"/>
              </a:rPr>
              <a:t>x,y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) ~ μ(</a:t>
            </a: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β</a:t>
            </a:r>
            <a:r>
              <a:rPr lang="en-US" sz="2400" baseline="30000" dirty="0" smtClean="0">
                <a:latin typeface="Comic Sans MS"/>
                <a:ea typeface="Lucida Grande"/>
                <a:cs typeface="Comic Sans MS"/>
              </a:rPr>
              <a:t>Bi</a:t>
            </a:r>
            <a:r>
              <a:rPr lang="en-US" sz="2400" dirty="0" smtClean="0">
                <a:latin typeface="Comic Sans MS"/>
                <a:ea typeface="Lucida Grande"/>
                <a:cs typeface="Comic Sans MS"/>
              </a:rPr>
              <a:t>)</a:t>
            </a:r>
            <a:endParaRPr lang="en-US" sz="2400" dirty="0" smtClean="0">
              <a:latin typeface="Comic Sans MS"/>
              <a:cs typeface="Comic Sans MS"/>
            </a:endParaRPr>
          </a:p>
          <a:p>
            <a:endParaRPr lang="en-US" sz="2400" dirty="0" smtClean="0">
              <a:latin typeface="Comic Sans MS"/>
              <a:ea typeface="Lucida Grande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1143000"/>
            <a:ext cx="22319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β</a:t>
            </a:r>
            <a:r>
              <a:rPr lang="en-US" sz="2400" dirty="0" smtClean="0">
                <a:latin typeface="Comic Sans MS"/>
                <a:cs typeface="Comic Sans MS"/>
              </a:rPr>
              <a:t> = 1 011 0 10</a:t>
            </a:r>
          </a:p>
          <a:p>
            <a:r>
              <a:rPr lang="en-US" sz="2400" dirty="0" err="1" smtClean="0">
                <a:latin typeface="Comic Sans MS"/>
                <a:cs typeface="Comic Sans MS"/>
              </a:rPr>
              <a:t>Bs</a:t>
            </a:r>
            <a:r>
              <a:rPr lang="en-US" sz="2400" dirty="0" smtClean="0">
                <a:latin typeface="Comic Sans MS"/>
                <a:cs typeface="Comic Sans MS"/>
              </a:rPr>
              <a:t>(</a:t>
            </a: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β</a:t>
            </a:r>
            <a:r>
              <a:rPr lang="en-US" sz="2400" dirty="0" smtClean="0">
                <a:latin typeface="Comic Sans MS"/>
                <a:cs typeface="Comic Sans MS"/>
              </a:rPr>
              <a:t>) = 2, n =7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59792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B08B8"/>
                </a:solidFill>
                <a:latin typeface="Comic Sans MS"/>
                <a:cs typeface="Comic Sans MS"/>
              </a:rPr>
              <a:t>Thus we have shown:</a:t>
            </a:r>
            <a:endParaRPr lang="en-US" b="1" dirty="0">
              <a:solidFill>
                <a:srgbClr val="9B08B8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S </a:t>
            </a:r>
            <a:r>
              <a:rPr lang="en-US" dirty="0" smtClean="0">
                <a:latin typeface="Comic Sans MS"/>
                <a:cs typeface="Comic Sans MS"/>
                <a:sym typeface="Symbol" charset="0"/>
              </a:rPr>
              <a:t></a:t>
            </a:r>
            <a:r>
              <a:rPr lang="en-US" dirty="0">
                <a:latin typeface="Comic Sans MS"/>
                <a:cs typeface="Comic Sans MS"/>
                <a:sym typeface="Symbol" charset="0"/>
              </a:rPr>
              <a:t> </a:t>
            </a:r>
            <a:r>
              <a:rPr lang="en-US" dirty="0" smtClean="0">
                <a:latin typeface="Comic Sans MS"/>
                <a:cs typeface="Comic Sans MS"/>
                <a:sym typeface="Symbol" charset="0"/>
              </a:rPr>
              <a:t>{0,1}</a:t>
            </a:r>
            <a:r>
              <a:rPr lang="en-US" baseline="30000" dirty="0" smtClean="0">
                <a:latin typeface="Comic Sans MS"/>
                <a:cs typeface="Comic Sans MS"/>
                <a:sym typeface="Symbol" charset="0"/>
              </a:rPr>
              <a:t>n</a:t>
            </a:r>
            <a:r>
              <a:rPr lang="en-US" dirty="0" smtClean="0">
                <a:latin typeface="Comic Sans MS"/>
                <a:cs typeface="Comic Sans MS"/>
                <a:sym typeface="Symbol" charset="0"/>
              </a:rPr>
              <a:t> x Q,  </a:t>
            </a:r>
            <a:r>
              <a:rPr lang="en-US" dirty="0" err="1">
                <a:latin typeface="Comic Sans MS"/>
                <a:cs typeface="Comic Sans MS"/>
                <a:sym typeface="Symbol" charset="0"/>
              </a:rPr>
              <a:t>c</a:t>
            </a:r>
            <a:r>
              <a:rPr lang="en-US" dirty="0" err="1" smtClean="0">
                <a:latin typeface="Comic Sans MS"/>
                <a:cs typeface="Comic Sans MS"/>
              </a:rPr>
              <a:t>bs</a:t>
            </a:r>
            <a:r>
              <a:rPr lang="en-US" dirty="0" smtClean="0">
                <a:latin typeface="Comic Sans MS"/>
                <a:cs typeface="Comic Sans MS"/>
              </a:rPr>
              <a:t>(S)=m. </a:t>
            </a:r>
          </a:p>
          <a:p>
            <a:r>
              <a:rPr lang="en-US" dirty="0" err="1" smtClean="0">
                <a:latin typeface="Comic Sans MS"/>
                <a:cs typeface="Comic Sans MS"/>
              </a:rPr>
              <a:t>UDISJ</a:t>
            </a:r>
            <a:r>
              <a:rPr lang="en-US" baseline="-25000" dirty="0" err="1" smtClean="0">
                <a:latin typeface="Comic Sans MS"/>
                <a:cs typeface="Comic Sans MS"/>
              </a:rPr>
              <a:t>m</a:t>
            </a:r>
            <a:r>
              <a:rPr lang="en-US" dirty="0" smtClean="0">
                <a:latin typeface="Comic Sans MS"/>
                <a:cs typeface="Comic Sans MS"/>
              </a:rPr>
              <a:t>: 2-party UDISJ on input length m</a:t>
            </a:r>
          </a:p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	</a:t>
            </a: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Theorem.</a:t>
            </a:r>
            <a:r>
              <a:rPr lang="en-US" dirty="0" smtClean="0">
                <a:latin typeface="Comic Sans MS"/>
                <a:cs typeface="Comic Sans MS"/>
              </a:rPr>
              <a:t> There is a 2-party function g (of domain length 4) such that </a:t>
            </a: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 	R(S o </a:t>
            </a:r>
            <a:r>
              <a:rPr lang="en-US" dirty="0" err="1" smtClean="0">
                <a:latin typeface="Comic Sans MS"/>
                <a:cs typeface="Comic Sans MS"/>
              </a:rPr>
              <a:t>g</a:t>
            </a:r>
            <a:r>
              <a:rPr lang="en-US" baseline="30000" dirty="0" err="1" smtClean="0">
                <a:latin typeface="Comic Sans MS"/>
                <a:cs typeface="Comic Sans MS"/>
              </a:rPr>
              <a:t>n</a:t>
            </a:r>
            <a:r>
              <a:rPr lang="en-US" dirty="0" smtClean="0">
                <a:latin typeface="Comic Sans MS"/>
                <a:cs typeface="Comic Sans MS"/>
              </a:rPr>
              <a:t>) = </a:t>
            </a:r>
            <a:r>
              <a:rPr lang="en-US" dirty="0" err="1" smtClean="0">
                <a:latin typeface="Comic Sans MS"/>
                <a:cs typeface="Comic Sans MS"/>
              </a:rPr>
              <a:t>Ω</a:t>
            </a:r>
            <a:r>
              <a:rPr lang="en-US" dirty="0" smtClean="0">
                <a:latin typeface="Comic Sans MS"/>
                <a:cs typeface="Comic Sans MS"/>
              </a:rPr>
              <a:t>( R(</a:t>
            </a:r>
            <a:r>
              <a:rPr lang="en-US" dirty="0" err="1" smtClean="0">
                <a:latin typeface="Comic Sans MS"/>
                <a:cs typeface="Comic Sans MS"/>
              </a:rPr>
              <a:t>UDISJ</a:t>
            </a:r>
            <a:r>
              <a:rPr lang="en-US" baseline="-25000" dirty="0" err="1" smtClean="0">
                <a:latin typeface="Comic Sans MS"/>
                <a:cs typeface="Comic Sans MS"/>
              </a:rPr>
              <a:t>m</a:t>
            </a:r>
            <a:r>
              <a:rPr lang="en-US" dirty="0" smtClean="0">
                <a:latin typeface="Comic Sans MS"/>
                <a:cs typeface="Comic Sans MS"/>
              </a:rPr>
              <a:t>) )</a:t>
            </a:r>
          </a:p>
          <a:p>
            <a:pPr marL="0" indent="0"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Proof for general k works the same way; just use a k-party versatile function.</a:t>
            </a: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03938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Achievements: Lower Bounds</a:t>
            </a:r>
            <a:endParaRPr lang="en-US" sz="3600" b="1" dirty="0">
              <a:solidFill>
                <a:srgbClr val="7030A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Width-based lower bounds via expansion</a:t>
            </a:r>
          </a:p>
          <a:p>
            <a:pPr>
              <a:buNone/>
            </a:pPr>
            <a:r>
              <a:rPr lang="en-US" sz="2800" dirty="0" smtClean="0">
                <a:latin typeface="Comic Sans MS"/>
                <a:cs typeface="Comic Sans MS"/>
              </a:rPr>
              <a:t>		(Resolution, PC, LS+, </a:t>
            </a:r>
            <a:r>
              <a:rPr lang="en-US" sz="2800" dirty="0" err="1" smtClean="0">
                <a:latin typeface="Comic Sans MS"/>
                <a:cs typeface="Comic Sans MS"/>
              </a:rPr>
              <a:t>Lasserre</a:t>
            </a:r>
            <a:r>
              <a:rPr lang="en-US" sz="2800" dirty="0" smtClean="0">
                <a:latin typeface="Comic Sans MS"/>
                <a:cs typeface="Comic Sans MS"/>
              </a:rPr>
              <a:t>)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Interpolation (Resolution, CP)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Communication Complexity (Res, CP, algebraic systems)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Nonstandard models/Switching Lemma </a:t>
            </a:r>
            <a:r>
              <a:rPr lang="en-US" sz="2800" dirty="0" smtClean="0">
                <a:latin typeface="Comic Sans MS"/>
                <a:cs typeface="Comic Sans MS"/>
              </a:rPr>
              <a:t>(AC0-Frege)</a:t>
            </a:r>
          </a:p>
          <a:p>
            <a:pPr>
              <a:buNone/>
            </a:pPr>
            <a:endParaRPr lang="en-US" sz="2800" dirty="0" smtClean="0">
              <a:latin typeface="Comic Sans MS"/>
              <a:cs typeface="Comic Sans MS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Fundamental Hard Formula: PHP</a:t>
            </a:r>
          </a:p>
          <a:p>
            <a:pPr>
              <a:buNone/>
            </a:pPr>
            <a:r>
              <a:rPr lang="en-US" sz="2800" dirty="0" smtClean="0">
                <a:latin typeface="Comic Sans MS"/>
                <a:cs typeface="Comic Sans MS"/>
              </a:rPr>
              <a:t>	Variables P[</a:t>
            </a:r>
            <a:r>
              <a:rPr lang="en-US" sz="2800" dirty="0" err="1" smtClean="0">
                <a:latin typeface="Comic Sans MS"/>
                <a:cs typeface="Comic Sans MS"/>
              </a:rPr>
              <a:t>i,j</a:t>
            </a:r>
            <a:r>
              <a:rPr lang="en-US" sz="2800" dirty="0" smtClean="0">
                <a:latin typeface="Comic Sans MS"/>
                <a:cs typeface="Comic Sans MS"/>
              </a:rPr>
              <a:t>]</a:t>
            </a:r>
          </a:p>
          <a:p>
            <a:pPr>
              <a:buNone/>
            </a:pPr>
            <a:r>
              <a:rPr lang="en-US" sz="2800" dirty="0" smtClean="0">
                <a:latin typeface="Comic Sans MS"/>
                <a:cs typeface="Comic Sans MS"/>
              </a:rPr>
              <a:t>	Hole clauses: (~P[2,3] v ~P[3,3])</a:t>
            </a:r>
          </a:p>
          <a:p>
            <a:pPr>
              <a:buNone/>
            </a:pPr>
            <a:r>
              <a:rPr lang="en-US" sz="2800" dirty="0" smtClean="0">
                <a:latin typeface="Comic Sans MS"/>
                <a:cs typeface="Comic Sans MS"/>
              </a:rPr>
              <a:t>	Pigeon clauses: </a:t>
            </a:r>
          </a:p>
          <a:p>
            <a:pPr>
              <a:buNone/>
            </a:pPr>
            <a:r>
              <a:rPr lang="en-US" sz="2800" dirty="0" smtClean="0">
                <a:latin typeface="Comic Sans MS"/>
                <a:cs typeface="Comic Sans MS"/>
              </a:rPr>
              <a:t>		(P[1,1]  v … v P[1,9])</a:t>
            </a:r>
            <a:endParaRPr lang="en-US" sz="2800" dirty="0">
              <a:latin typeface="Comic Sans MS"/>
              <a:cs typeface="Comic Sans MS"/>
            </a:endParaRPr>
          </a:p>
        </p:txBody>
      </p:sp>
      <p:pic>
        <p:nvPicPr>
          <p:cNvPr id="4" name="Picture 3" descr="pigeo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581400"/>
            <a:ext cx="2857500" cy="22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21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Lower Bounds IV: </a:t>
            </a:r>
            <a:r>
              <a:rPr lang="en-US" sz="3600" b="1" dirty="0" err="1" smtClean="0">
                <a:solidFill>
                  <a:srgbClr val="7030A0"/>
                </a:solidFill>
                <a:latin typeface="Comic Sans MS"/>
                <a:cs typeface="Comic Sans MS"/>
              </a:rPr>
              <a:t>Ajtai’s</a:t>
            </a:r>
            <a:r>
              <a:rPr lang="en-US" sz="36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 Method</a:t>
            </a:r>
            <a:endParaRPr lang="en-US" sz="3600" b="1" dirty="0">
              <a:solidFill>
                <a:srgbClr val="7030A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Theorem. </a:t>
            </a:r>
            <a:r>
              <a:rPr lang="en-US" sz="2400" dirty="0" smtClean="0">
                <a:latin typeface="Comic Sans MS"/>
                <a:cs typeface="Comic Sans MS"/>
              </a:rPr>
              <a:t>(</a:t>
            </a:r>
            <a:r>
              <a:rPr lang="en-US" sz="2400" dirty="0" err="1" smtClean="0">
                <a:latin typeface="Comic Sans MS"/>
                <a:cs typeface="Comic Sans MS"/>
              </a:rPr>
              <a:t>Ajtai</a:t>
            </a:r>
            <a:r>
              <a:rPr lang="en-US" sz="2400" dirty="0" smtClean="0">
                <a:latin typeface="Comic Sans MS"/>
                <a:cs typeface="Comic Sans MS"/>
              </a:rPr>
              <a:t>, </a:t>
            </a:r>
            <a:r>
              <a:rPr lang="en-US" sz="2400" dirty="0" smtClean="0">
                <a:latin typeface="Comic Sans MS"/>
                <a:cs typeface="Comic Sans MS"/>
              </a:rPr>
              <a:t>BIKPPW</a:t>
            </a:r>
            <a:r>
              <a:rPr lang="en-US" sz="2400" dirty="0" smtClean="0">
                <a:latin typeface="Comic Sans MS"/>
                <a:cs typeface="Comic Sans MS"/>
              </a:rPr>
              <a:t>)</a:t>
            </a:r>
            <a:endParaRPr lang="en-US" sz="2400" dirty="0" smtClean="0">
              <a:latin typeface="Comic Sans MS"/>
              <a:cs typeface="Comic Sans MS"/>
            </a:endParaRPr>
          </a:p>
          <a:p>
            <a:pPr>
              <a:buNone/>
            </a:pPr>
            <a:r>
              <a:rPr lang="en-US" sz="2400" dirty="0" smtClean="0">
                <a:latin typeface="Comic Sans MS"/>
                <a:cs typeface="Comic Sans MS"/>
              </a:rPr>
              <a:t>   For sufficiently large n, any AC0-Frege  proof of</a:t>
            </a:r>
          </a:p>
          <a:p>
            <a:pPr>
              <a:buNone/>
            </a:pPr>
            <a:r>
              <a:rPr lang="en-US" sz="2400" dirty="0" smtClean="0">
                <a:latin typeface="Comic Sans MS"/>
                <a:cs typeface="Comic Sans MS"/>
              </a:rPr>
              <a:t>    PHP</a:t>
            </a:r>
            <a:r>
              <a:rPr lang="en-US" sz="2400" baseline="-25000" dirty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(n+1,n) requires exponential size.</a:t>
            </a:r>
          </a:p>
          <a:p>
            <a:pPr>
              <a:buNone/>
            </a:pPr>
            <a:endParaRPr lang="en-US" sz="24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Comments on proof: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Try to use a switching lemma to convert a </a:t>
            </a:r>
            <a:r>
              <a:rPr lang="en-US" sz="2400" dirty="0" err="1" smtClean="0">
                <a:latin typeface="Comic Sans MS"/>
                <a:cs typeface="Comic Sans MS"/>
              </a:rPr>
              <a:t>polysize</a:t>
            </a:r>
            <a:r>
              <a:rPr lang="en-US" sz="2400" dirty="0" smtClean="0">
                <a:latin typeface="Comic Sans MS"/>
                <a:cs typeface="Comic Sans MS"/>
              </a:rPr>
              <a:t> AC0-Frege proof to a small-height-DT-</a:t>
            </a:r>
            <a:r>
              <a:rPr lang="en-US" sz="2400" dirty="0" err="1" smtClean="0">
                <a:latin typeface="Comic Sans MS"/>
                <a:cs typeface="Comic Sans MS"/>
              </a:rPr>
              <a:t>Frege</a:t>
            </a:r>
            <a:r>
              <a:rPr lang="en-US" sz="2400" dirty="0" smtClean="0">
                <a:latin typeface="Comic Sans MS"/>
                <a:cs typeface="Comic Sans MS"/>
              </a:rPr>
              <a:t> proof. 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Problem: </a:t>
            </a:r>
            <a:r>
              <a:rPr lang="en-US" sz="2400" dirty="0" smtClean="0">
                <a:latin typeface="Comic Sans MS"/>
                <a:cs typeface="Comic Sans MS"/>
              </a:rPr>
              <a:t>~PHP </a:t>
            </a:r>
            <a:r>
              <a:rPr lang="en-US" sz="2400" dirty="0" smtClean="0">
                <a:latin typeface="Comic Sans MS"/>
                <a:cs typeface="Comic Sans MS"/>
              </a:rPr>
              <a:t>under normal restrictions converts to “True”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Need </a:t>
            </a:r>
            <a:r>
              <a:rPr lang="en-US" sz="2400" dirty="0" smtClean="0">
                <a:latin typeface="Comic Sans MS"/>
                <a:cs typeface="Comic Sans MS"/>
              </a:rPr>
              <a:t>a new conversion where </a:t>
            </a:r>
            <a:r>
              <a:rPr lang="en-US" sz="2400" dirty="0" smtClean="0">
                <a:latin typeface="Comic Sans MS"/>
                <a:cs typeface="Comic Sans MS"/>
              </a:rPr>
              <a:t> ~PHP=true.  </a:t>
            </a:r>
            <a:endParaRPr lang="en-US" sz="2400" dirty="0" smtClean="0">
              <a:latin typeface="Comic Sans MS"/>
              <a:cs typeface="Comic Sans MS"/>
            </a:endParaRPr>
          </a:p>
          <a:p>
            <a:r>
              <a:rPr lang="en-US" sz="2400" dirty="0" smtClean="0">
                <a:latin typeface="Comic Sans MS"/>
                <a:cs typeface="Comic Sans MS"/>
              </a:rPr>
              <a:t>Intuition: locally ~PHP can seem true even though globally it is false (intuition from nonstandard models)</a:t>
            </a:r>
            <a:r>
              <a:rPr lang="en-US" sz="2400" dirty="0" smtClean="0">
                <a:latin typeface="Comic Sans MS"/>
                <a:cs typeface="Comic Sans MS"/>
              </a:rPr>
              <a:t>.  </a:t>
            </a:r>
            <a:endParaRPr lang="en-US" sz="2400" dirty="0" smtClean="0">
              <a:latin typeface="Comic Sans MS"/>
              <a:cs typeface="Comic Sans MS"/>
            </a:endParaRPr>
          </a:p>
        </p:txBody>
      </p:sp>
      <p:pic>
        <p:nvPicPr>
          <p:cNvPr id="6" name="Picture 5" descr="ajta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219200"/>
            <a:ext cx="1476927" cy="1984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Hard Example: PHP(</a:t>
            </a:r>
            <a:r>
              <a:rPr lang="en-US" sz="3600" b="1" dirty="0" err="1" smtClean="0">
                <a:solidFill>
                  <a:srgbClr val="7030A0"/>
                </a:solidFill>
                <a:latin typeface="Comic Sans MS"/>
                <a:cs typeface="Comic Sans MS"/>
              </a:rPr>
              <a:t>m,n</a:t>
            </a:r>
            <a:r>
              <a:rPr lang="en-US" sz="36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)</a:t>
            </a:r>
            <a:endParaRPr lang="en-US" sz="3600" b="1" dirty="0">
              <a:solidFill>
                <a:srgbClr val="7030A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305800" cy="4906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Fundamental Hard Formula: PHP</a:t>
            </a:r>
          </a:p>
          <a:p>
            <a:pPr>
              <a:buNone/>
            </a:pPr>
            <a:r>
              <a:rPr lang="en-US" sz="2800" dirty="0" smtClean="0"/>
              <a:t>	Variables P[</a:t>
            </a:r>
            <a:r>
              <a:rPr lang="en-US" sz="2800" dirty="0" err="1" smtClean="0"/>
              <a:t>i,j</a:t>
            </a:r>
            <a:r>
              <a:rPr lang="en-US" sz="2800" dirty="0" smtClean="0"/>
              <a:t>], </a:t>
            </a:r>
            <a:r>
              <a:rPr lang="en-US" sz="2800" dirty="0" err="1" smtClean="0"/>
              <a:t>i</a:t>
            </a:r>
            <a:r>
              <a:rPr lang="en-US" sz="2800" dirty="0" smtClean="0"/>
              <a:t> ≤m,   </a:t>
            </a:r>
            <a:r>
              <a:rPr lang="en-US" sz="2800" dirty="0" err="1" smtClean="0"/>
              <a:t>j≤n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Hole clauses: (~P[2,3] v ~P[3,3])</a:t>
            </a:r>
          </a:p>
          <a:p>
            <a:pPr>
              <a:buNone/>
            </a:pPr>
            <a:r>
              <a:rPr lang="en-US" sz="2800" dirty="0" smtClean="0"/>
              <a:t>	Pigeon clauses: </a:t>
            </a:r>
          </a:p>
          <a:p>
            <a:pPr>
              <a:buNone/>
            </a:pPr>
            <a:r>
              <a:rPr lang="en-US" sz="2800" dirty="0" smtClean="0"/>
              <a:t>		(P[1,1]  v … v P[1,9])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 smtClean="0"/>
              <a:t>Ordinary PHP: m=n+1</a:t>
            </a:r>
          </a:p>
          <a:p>
            <a:pPr>
              <a:buNone/>
            </a:pPr>
            <a:r>
              <a:rPr lang="en-US" sz="2800" dirty="0" smtClean="0"/>
              <a:t>Weak PHP: m=2n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4" name="Picture 3" descr="pigeo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676400"/>
            <a:ext cx="2857500" cy="2255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663399"/>
                </a:solidFill>
                <a:latin typeface="Comic Sans MS"/>
                <a:cs typeface="Comic Sans MS"/>
              </a:rPr>
              <a:t>Surprising Upper Bounds for PHP</a:t>
            </a:r>
            <a:endParaRPr lang="en-US" sz="3600" b="1" dirty="0">
              <a:solidFill>
                <a:srgbClr val="663399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[</a:t>
            </a:r>
            <a:r>
              <a:rPr lang="en-US" sz="28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Buss,P</a:t>
            </a:r>
            <a:r>
              <a:rPr lang="en-US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]: </a:t>
            </a:r>
            <a:r>
              <a:rPr lang="en-US" sz="2800" dirty="0" smtClean="0">
                <a:latin typeface="Comic Sans MS"/>
                <a:cs typeface="Comic Sans MS"/>
              </a:rPr>
              <a:t>PHP(2</a:t>
            </a:r>
            <a:r>
              <a:rPr lang="en-US" sz="2800" baseline="30000" dirty="0" smtClean="0">
                <a:latin typeface="Comic Sans MS"/>
                <a:cs typeface="Comic Sans MS"/>
              </a:rPr>
              <a:t>√n </a:t>
            </a:r>
            <a:r>
              <a:rPr lang="en-US" sz="2800" dirty="0" smtClean="0">
                <a:latin typeface="Comic Sans MS"/>
                <a:cs typeface="Comic Sans MS"/>
              </a:rPr>
              <a:t>, n) has size 2</a:t>
            </a:r>
            <a:r>
              <a:rPr lang="en-US" sz="2800" baseline="30000" dirty="0" smtClean="0">
                <a:latin typeface="Comic Sans MS"/>
                <a:cs typeface="Comic Sans MS"/>
              </a:rPr>
              <a:t>O(√n)  </a:t>
            </a:r>
            <a:r>
              <a:rPr lang="en-US" sz="2800" dirty="0" smtClean="0">
                <a:latin typeface="Comic Sans MS"/>
                <a:cs typeface="Comic Sans MS"/>
              </a:rPr>
              <a:t>Resolution 	</a:t>
            </a:r>
            <a:r>
              <a:rPr lang="en-US" sz="2800" dirty="0" smtClean="0">
                <a:latin typeface="Comic Sans MS"/>
                <a:cs typeface="Comic Sans MS"/>
              </a:rPr>
              <a:t>refutations </a:t>
            </a:r>
          </a:p>
          <a:p>
            <a:pPr lvl="1"/>
            <a:r>
              <a:rPr lang="en-US" sz="2400" dirty="0" smtClean="0">
                <a:latin typeface="Comic Sans MS"/>
                <a:cs typeface="Comic Sans MS"/>
              </a:rPr>
              <a:t>Matching lower bounds! [</a:t>
            </a:r>
            <a:r>
              <a:rPr lang="en-US" sz="2400" dirty="0" err="1" smtClean="0">
                <a:latin typeface="Comic Sans MS"/>
                <a:cs typeface="Comic Sans MS"/>
              </a:rPr>
              <a:t>Raz</a:t>
            </a:r>
            <a:r>
              <a:rPr lang="en-US" sz="2400" dirty="0" smtClean="0">
                <a:latin typeface="Comic Sans MS"/>
                <a:cs typeface="Comic Sans MS"/>
              </a:rPr>
              <a:t>], [</a:t>
            </a:r>
            <a:r>
              <a:rPr lang="en-US" sz="2400" dirty="0" err="1" smtClean="0">
                <a:latin typeface="Comic Sans MS"/>
                <a:cs typeface="Comic Sans MS"/>
              </a:rPr>
              <a:t>Razborov</a:t>
            </a:r>
            <a:r>
              <a:rPr lang="en-US" sz="2400" dirty="0" smtClean="0">
                <a:latin typeface="Comic Sans MS"/>
                <a:cs typeface="Comic Sans MS"/>
              </a:rPr>
              <a:t>]</a:t>
            </a:r>
            <a:endParaRPr lang="en-US" sz="2400" dirty="0" smtClean="0">
              <a:latin typeface="Comic Sans MS"/>
              <a:cs typeface="Comic Sans MS"/>
            </a:endParaRPr>
          </a:p>
          <a:p>
            <a:r>
              <a:rPr lang="en-US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[</a:t>
            </a:r>
            <a:r>
              <a:rPr lang="en-US" sz="28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Paris,Wilkie,Woods</a:t>
            </a:r>
            <a:r>
              <a:rPr lang="en-US" sz="2800" dirty="0">
                <a:solidFill>
                  <a:srgbClr val="0000FF"/>
                </a:solidFill>
                <a:latin typeface="Comic Sans MS"/>
                <a:cs typeface="Comic Sans MS"/>
              </a:rPr>
              <a:t>;</a:t>
            </a:r>
            <a:r>
              <a:rPr lang="en-US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Maciel,P,Woods</a:t>
            </a:r>
            <a:r>
              <a:rPr lang="en-US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]: </a:t>
            </a:r>
            <a:r>
              <a:rPr lang="en-US" sz="2800" dirty="0" smtClean="0">
                <a:latin typeface="Comic Sans MS"/>
                <a:cs typeface="Comic Sans MS"/>
              </a:rPr>
              <a:t>PHP(2n,n) has quasi-polynomial size Res(</a:t>
            </a:r>
            <a:r>
              <a:rPr lang="en-US" sz="2800" dirty="0" err="1" smtClean="0">
                <a:latin typeface="Comic Sans MS"/>
                <a:cs typeface="Comic Sans MS"/>
              </a:rPr>
              <a:t>logn</a:t>
            </a:r>
            <a:r>
              <a:rPr lang="en-US" sz="2800" dirty="0" smtClean="0">
                <a:latin typeface="Comic Sans MS"/>
                <a:cs typeface="Comic Sans MS"/>
              </a:rPr>
              <a:t>) </a:t>
            </a:r>
            <a:r>
              <a:rPr lang="en-US" sz="2800" dirty="0" smtClean="0">
                <a:latin typeface="Comic Sans MS"/>
                <a:cs typeface="Comic Sans MS"/>
              </a:rPr>
              <a:t>refutations</a:t>
            </a:r>
            <a:endParaRPr lang="en-US" sz="2800" dirty="0" smtClean="0">
              <a:latin typeface="Comic Sans MS"/>
              <a:cs typeface="Comic Sans MS"/>
            </a:endParaRPr>
          </a:p>
          <a:p>
            <a:r>
              <a:rPr lang="en-US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[Buss]: </a:t>
            </a:r>
            <a:r>
              <a:rPr lang="en-US" sz="2800" dirty="0" smtClean="0">
                <a:latin typeface="Comic Sans MS"/>
                <a:cs typeface="Comic Sans MS"/>
              </a:rPr>
              <a:t>PHP(n+1,n) has polynomial size </a:t>
            </a:r>
            <a:r>
              <a:rPr lang="en-US" sz="2800" dirty="0" err="1" smtClean="0">
                <a:latin typeface="Comic Sans MS"/>
                <a:cs typeface="Comic Sans MS"/>
              </a:rPr>
              <a:t>Frege</a:t>
            </a:r>
            <a:r>
              <a:rPr lang="en-US" sz="2800" dirty="0" smtClean="0">
                <a:latin typeface="Comic Sans MS"/>
                <a:cs typeface="Comic Sans MS"/>
              </a:rPr>
              <a:t> refutations </a:t>
            </a:r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97325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752600" y="6019800"/>
            <a:ext cx="2147807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33400" y="5562600"/>
            <a:ext cx="1219199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52400" y="4800600"/>
            <a:ext cx="2147807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52400" y="3962400"/>
            <a:ext cx="2147807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2590800" y="3124200"/>
            <a:ext cx="2147807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228600" y="2743200"/>
            <a:ext cx="2147807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228600" y="1828800"/>
            <a:ext cx="2147807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9" name="Straight Arrow Connector 48"/>
          <p:cNvCxnSpPr>
            <a:stCxn id="12" idx="2"/>
            <a:endCxn id="16" idx="5"/>
          </p:cNvCxnSpPr>
          <p:nvPr/>
        </p:nvCxnSpPr>
        <p:spPr>
          <a:xfrm flipH="1" flipV="1">
            <a:off x="1574051" y="6103499"/>
            <a:ext cx="178549" cy="23315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6" idx="0"/>
            <a:endCxn id="19" idx="4"/>
          </p:cNvCxnSpPr>
          <p:nvPr/>
        </p:nvCxnSpPr>
        <p:spPr>
          <a:xfrm flipV="1">
            <a:off x="1143000" y="5434303"/>
            <a:ext cx="83304" cy="12829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9" idx="0"/>
            <a:endCxn id="32" idx="4"/>
          </p:cNvCxnSpPr>
          <p:nvPr/>
        </p:nvCxnSpPr>
        <p:spPr>
          <a:xfrm flipV="1">
            <a:off x="1226304" y="4596103"/>
            <a:ext cx="0" cy="20449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 flipV="1">
            <a:off x="2362200" y="3048000"/>
            <a:ext cx="457200" cy="2286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35" idx="5"/>
            <a:endCxn id="35" idx="5"/>
          </p:cNvCxnSpPr>
          <p:nvPr/>
        </p:nvCxnSpPr>
        <p:spPr>
          <a:xfrm>
            <a:off x="4424068" y="3665099"/>
            <a:ext cx="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38" idx="0"/>
            <a:endCxn id="47" idx="4"/>
          </p:cNvCxnSpPr>
          <p:nvPr/>
        </p:nvCxnSpPr>
        <p:spPr>
          <a:xfrm flipV="1">
            <a:off x="1302504" y="2462503"/>
            <a:ext cx="0" cy="28069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9600" y="4114800"/>
            <a:ext cx="11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AC0-Frege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819400"/>
            <a:ext cx="767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Frege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905000"/>
            <a:ext cx="1645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Extended </a:t>
            </a:r>
            <a:r>
              <a:rPr lang="en-US" dirty="0" err="1" smtClean="0"/>
              <a:t>Frege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895600" y="3200400"/>
            <a:ext cx="1416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AC0[p]-</a:t>
            </a:r>
            <a:r>
              <a:rPr lang="en-US" dirty="0" err="1" smtClean="0"/>
              <a:t>Frege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4876800"/>
            <a:ext cx="1293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Resolution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5715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DPLL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057400" y="6172200"/>
            <a:ext cx="1442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Truth tables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3048000" y="228600"/>
            <a:ext cx="6017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663399"/>
                </a:solidFill>
                <a:latin typeface="Comic Sans MS"/>
                <a:cs typeface="Comic Sans MS"/>
              </a:rPr>
              <a:t>The Proof Complexity Zoo</a:t>
            </a:r>
            <a:endParaRPr lang="en-US" sz="3600" b="1" dirty="0">
              <a:solidFill>
                <a:srgbClr val="663399"/>
              </a:solidFill>
              <a:latin typeface="Comic Sans MS"/>
              <a:cs typeface="Comic Sans MS"/>
            </a:endParaRPr>
          </a:p>
        </p:txBody>
      </p:sp>
      <p:pic>
        <p:nvPicPr>
          <p:cNvPr id="11" name="Picture 10" descr="hipp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3" y="152400"/>
            <a:ext cx="2514600" cy="1447800"/>
          </a:xfrm>
          <a:prstGeom prst="rect">
            <a:avLst/>
          </a:prstGeom>
        </p:spPr>
      </p:pic>
      <p:sp>
        <p:nvSpPr>
          <p:cNvPr id="104" name="TextBox 103"/>
          <p:cNvSpPr txBox="1"/>
          <p:nvPr/>
        </p:nvSpPr>
        <p:spPr>
          <a:xfrm>
            <a:off x="4343400" y="167640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smtClean="0"/>
              <a:t>      </a:t>
            </a:r>
            <a:endParaRPr lang="en-US" sz="2000" dirty="0"/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2133600" y="3810000"/>
            <a:ext cx="919671" cy="31390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>
            <a:off x="0" y="3581400"/>
            <a:ext cx="9144000" cy="1676400"/>
          </a:xfrm>
          <a:prstGeom prst="curvedConnector3">
            <a:avLst/>
          </a:prstGeom>
          <a:ln w="793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97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663399"/>
                </a:solidFill>
                <a:latin typeface="Comic Sans MS"/>
                <a:cs typeface="Comic Sans MS"/>
              </a:rPr>
              <a:t>The Next Barrier</a:t>
            </a:r>
            <a:endParaRPr lang="en-US" sz="3600" b="1" dirty="0">
              <a:solidFill>
                <a:srgbClr val="663399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Prove </a:t>
            </a:r>
            <a:r>
              <a:rPr lang="en-US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superpolynomial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lower bounds for AC</a:t>
            </a:r>
            <a:r>
              <a:rPr lang="en-US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0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[p]-</a:t>
            </a:r>
            <a:r>
              <a:rPr lang="en-US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Frege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systems.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r>
              <a:rPr lang="en-US" sz="2600" dirty="0" smtClean="0">
                <a:latin typeface="Comic Sans MS"/>
                <a:cs typeface="Comic Sans MS"/>
              </a:rPr>
              <a:t>Why is this so hard, especially when </a:t>
            </a:r>
            <a:r>
              <a:rPr lang="en-US" sz="2600" dirty="0" err="1" smtClean="0">
                <a:latin typeface="Comic Sans MS"/>
                <a:cs typeface="Comic Sans MS"/>
              </a:rPr>
              <a:t>superpolynomial</a:t>
            </a:r>
            <a:r>
              <a:rPr lang="en-US" sz="2600" dirty="0" smtClean="0">
                <a:latin typeface="Comic Sans MS"/>
                <a:cs typeface="Comic Sans MS"/>
              </a:rPr>
              <a:t> lower bounds have been known for AC</a:t>
            </a:r>
            <a:r>
              <a:rPr lang="en-US" sz="2600" baseline="30000" dirty="0" smtClean="0">
                <a:latin typeface="Comic Sans MS"/>
                <a:cs typeface="Comic Sans MS"/>
              </a:rPr>
              <a:t>0</a:t>
            </a:r>
            <a:r>
              <a:rPr lang="en-US" sz="2600" dirty="0" smtClean="0">
                <a:latin typeface="Comic Sans MS"/>
                <a:cs typeface="Comic Sans MS"/>
              </a:rPr>
              <a:t>[p] for over 20 years??</a:t>
            </a:r>
          </a:p>
          <a:p>
            <a:endParaRPr lang="en-US" sz="2600" dirty="0" smtClean="0">
              <a:latin typeface="Comic Sans MS"/>
              <a:cs typeface="Comic Sans MS"/>
            </a:endParaRPr>
          </a:p>
          <a:p>
            <a:r>
              <a:rPr lang="en-US" sz="2600" dirty="0" smtClean="0">
                <a:latin typeface="Comic Sans MS"/>
                <a:cs typeface="Comic Sans MS"/>
              </a:rPr>
              <a:t>We don’t even have </a:t>
            </a:r>
            <a:r>
              <a:rPr lang="en-US" sz="26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conditional </a:t>
            </a:r>
            <a:r>
              <a:rPr lang="en-US" sz="2600" dirty="0" smtClean="0">
                <a:latin typeface="Comic Sans MS"/>
                <a:cs typeface="Comic Sans MS"/>
              </a:rPr>
              <a:t>lower bounds (other than the assumption NP ≠ </a:t>
            </a:r>
            <a:r>
              <a:rPr lang="en-US" sz="2600" dirty="0" err="1" smtClean="0">
                <a:latin typeface="Comic Sans MS"/>
                <a:cs typeface="Comic Sans MS"/>
              </a:rPr>
              <a:t>coNP</a:t>
            </a:r>
            <a:r>
              <a:rPr lang="en-US" sz="2600" dirty="0" smtClean="0">
                <a:latin typeface="Comic Sans MS"/>
                <a:cs typeface="Comic Sans MS"/>
              </a:rPr>
              <a:t>)</a:t>
            </a:r>
          </a:p>
          <a:p>
            <a:endParaRPr lang="en-US" sz="2600" dirty="0" smtClean="0">
              <a:latin typeface="Comic Sans MS"/>
              <a:cs typeface="Comic Sans MS"/>
            </a:endParaRPr>
          </a:p>
          <a:p>
            <a:r>
              <a:rPr lang="en-US" sz="2600" dirty="0" smtClean="0">
                <a:latin typeface="Comic Sans MS"/>
                <a:cs typeface="Comic Sans MS"/>
              </a:rPr>
              <a:t>We also don’t know if any proof complexity lower bound implies a circuit lower bound</a:t>
            </a:r>
          </a:p>
          <a:p>
            <a:endParaRPr lang="en-US" sz="2600" dirty="0" smtClean="0">
              <a:latin typeface="Comic Sans MS"/>
              <a:cs typeface="Comic Sans MS"/>
            </a:endParaRPr>
          </a:p>
          <a:p>
            <a:r>
              <a:rPr lang="en-US" sz="2600" dirty="0" smtClean="0">
                <a:latin typeface="Comic Sans MS"/>
                <a:cs typeface="Comic Sans MS"/>
              </a:rPr>
              <a:t>This motivates the study of algebraic proofs</a:t>
            </a:r>
            <a:endParaRPr lang="en-US" sz="26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41486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663399"/>
                </a:solidFill>
                <a:latin typeface="Comic Sans MS"/>
                <a:cs typeface="Comic Sans MS"/>
              </a:rPr>
              <a:t>Algebraic Proof Systems</a:t>
            </a:r>
            <a:endParaRPr lang="en-US" sz="3600" b="1" dirty="0">
              <a:solidFill>
                <a:srgbClr val="663399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Work over a finite field, characteristic p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Variables x</a:t>
            </a:r>
            <a:r>
              <a:rPr lang="en-US" sz="2400" baseline="-25000" dirty="0" smtClean="0">
                <a:latin typeface="Comic Sans MS"/>
                <a:cs typeface="Comic Sans MS"/>
              </a:rPr>
              <a:t>1</a:t>
            </a:r>
            <a:r>
              <a:rPr lang="en-US" sz="2400" dirty="0" smtClean="0">
                <a:latin typeface="Comic Sans MS"/>
                <a:cs typeface="Comic Sans MS"/>
              </a:rPr>
              <a:t>,x</a:t>
            </a:r>
            <a:r>
              <a:rPr lang="en-US" sz="2400" baseline="-25000" dirty="0" smtClean="0">
                <a:latin typeface="Comic Sans MS"/>
                <a:cs typeface="Comic Sans MS"/>
              </a:rPr>
              <a:t>2</a:t>
            </a:r>
            <a:r>
              <a:rPr lang="en-US" sz="2400" dirty="0" smtClean="0">
                <a:latin typeface="Comic Sans MS"/>
                <a:cs typeface="Comic Sans MS"/>
              </a:rPr>
              <a:t>,..,x</a:t>
            </a:r>
            <a:r>
              <a:rPr lang="en-US" sz="2400" baseline="-25000" dirty="0" smtClean="0">
                <a:latin typeface="Comic Sans MS"/>
                <a:cs typeface="Comic Sans MS"/>
              </a:rPr>
              <a:t>n</a:t>
            </a:r>
            <a:r>
              <a:rPr lang="en-US" sz="2400" dirty="0" smtClean="0">
                <a:latin typeface="Comic Sans MS"/>
                <a:cs typeface="Comic Sans MS"/>
              </a:rPr>
              <a:t> (usually Boolean valued)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Given an initial set of polynomial equations 	p</a:t>
            </a:r>
            <a:r>
              <a:rPr lang="en-US" sz="2400" baseline="-25000" dirty="0" smtClean="0">
                <a:latin typeface="Comic Sans MS"/>
                <a:cs typeface="Comic Sans MS"/>
              </a:rPr>
              <a:t>1</a:t>
            </a:r>
            <a:r>
              <a:rPr lang="en-US" sz="2400" dirty="0" smtClean="0">
                <a:latin typeface="Comic Sans MS"/>
                <a:cs typeface="Comic Sans MS"/>
              </a:rPr>
              <a:t>=0,p</a:t>
            </a:r>
            <a:r>
              <a:rPr lang="en-US" sz="2400" baseline="-25000" dirty="0" smtClean="0">
                <a:latin typeface="Comic Sans MS"/>
                <a:cs typeface="Comic Sans MS"/>
              </a:rPr>
              <a:t>2</a:t>
            </a:r>
            <a:r>
              <a:rPr lang="en-US" sz="2400" dirty="0" smtClean="0">
                <a:latin typeface="Comic Sans MS"/>
                <a:cs typeface="Comic Sans MS"/>
              </a:rPr>
              <a:t>=0,..,p</a:t>
            </a:r>
            <a:r>
              <a:rPr lang="en-US" sz="2400" baseline="-25000" dirty="0" smtClean="0">
                <a:latin typeface="Comic Sans MS"/>
                <a:cs typeface="Comic Sans MS"/>
              </a:rPr>
              <a:t>n</a:t>
            </a:r>
            <a:r>
              <a:rPr lang="en-US" sz="2400" dirty="0" smtClean="0">
                <a:latin typeface="Comic Sans MS"/>
                <a:cs typeface="Comic Sans MS"/>
              </a:rPr>
              <a:t>=0;</a:t>
            </a:r>
          </a:p>
          <a:p>
            <a:pPr marL="457200" lvl="1" indent="0">
              <a:buNone/>
            </a:pPr>
            <a:r>
              <a:rPr lang="en-US" sz="2400" dirty="0">
                <a:latin typeface="Comic Sans MS"/>
                <a:cs typeface="Comic Sans MS"/>
              </a:rPr>
              <a:t>	</a:t>
            </a:r>
            <a:r>
              <a:rPr lang="en-US" sz="2400" dirty="0" smtClean="0">
                <a:latin typeface="Comic Sans MS"/>
                <a:cs typeface="Comic Sans MS"/>
              </a:rPr>
              <a:t>x</a:t>
            </a:r>
            <a:r>
              <a:rPr lang="en-US" sz="2400" baseline="-25000" dirty="0" smtClean="0">
                <a:latin typeface="Comic Sans MS"/>
                <a:cs typeface="Comic Sans MS"/>
              </a:rPr>
              <a:t>i</a:t>
            </a:r>
            <a:r>
              <a:rPr lang="en-US" sz="2400" baseline="30000" dirty="0" smtClean="0">
                <a:latin typeface="Comic Sans MS"/>
                <a:cs typeface="Comic Sans MS"/>
              </a:rPr>
              <a:t>2</a:t>
            </a:r>
            <a:r>
              <a:rPr lang="en-US" sz="2400" dirty="0" smtClean="0">
                <a:latin typeface="Comic Sans MS"/>
                <a:cs typeface="Comic Sans MS"/>
              </a:rPr>
              <a:t>-x</a:t>
            </a:r>
            <a:r>
              <a:rPr lang="en-US" sz="2400" baseline="-25000" dirty="0" smtClean="0">
                <a:latin typeface="Comic Sans MS"/>
                <a:cs typeface="Comic Sans MS"/>
              </a:rPr>
              <a:t>i</a:t>
            </a:r>
            <a:r>
              <a:rPr lang="en-US" sz="2400" dirty="0" smtClean="0">
                <a:latin typeface="Comic Sans MS"/>
                <a:cs typeface="Comic Sans MS"/>
              </a:rPr>
              <a:t>=0</a:t>
            </a:r>
            <a:endParaRPr lang="en-US" sz="2400" dirty="0">
              <a:latin typeface="Comic Sans MS"/>
              <a:cs typeface="Comic Sans MS"/>
            </a:endParaRPr>
          </a:p>
          <a:p>
            <a:pPr marL="457200" lvl="1" indent="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prove that they are unsolvable.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x</a:t>
            </a:r>
            <a:r>
              <a:rPr lang="en-US" sz="2400" baseline="-25000" dirty="0" smtClean="0">
                <a:latin typeface="Comic Sans MS"/>
                <a:cs typeface="Comic Sans MS"/>
              </a:rPr>
              <a:t>i</a:t>
            </a:r>
            <a:r>
              <a:rPr lang="en-US" sz="2400" baseline="30000" dirty="0" smtClean="0">
                <a:latin typeface="Comic Sans MS"/>
                <a:cs typeface="Comic Sans MS"/>
              </a:rPr>
              <a:t>2</a:t>
            </a:r>
            <a:r>
              <a:rPr lang="en-US" sz="2400" dirty="0" smtClean="0">
                <a:latin typeface="Comic Sans MS"/>
                <a:cs typeface="Comic Sans MS"/>
              </a:rPr>
              <a:t>-x</a:t>
            </a:r>
            <a:r>
              <a:rPr lang="en-US" sz="2400" baseline="-25000" dirty="0" smtClean="0">
                <a:latin typeface="Comic Sans MS"/>
                <a:cs typeface="Comic Sans MS"/>
              </a:rPr>
              <a:t>i</a:t>
            </a:r>
            <a:r>
              <a:rPr lang="en-US" sz="2400" dirty="0" smtClean="0">
                <a:latin typeface="Comic Sans MS"/>
                <a:cs typeface="Comic Sans MS"/>
              </a:rPr>
              <a:t> =0 forces 0/1 solutions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Convert clauses to poly equations: 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	1,0</a:t>
            </a:r>
            <a:r>
              <a:rPr lang="en-US" sz="2400" dirty="0" smtClean="0">
                <a:latin typeface="Comic Sans MS"/>
                <a:cs typeface="Comic Sans MS"/>
                <a:sym typeface="Wingdings"/>
              </a:rPr>
              <a:t>0,1:     </a:t>
            </a:r>
            <a:r>
              <a:rPr lang="en-US" sz="2400" dirty="0" smtClean="0">
                <a:latin typeface="Comic Sans MS"/>
                <a:cs typeface="Comic Sans MS"/>
              </a:rPr>
              <a:t>(x</a:t>
            </a:r>
            <a:r>
              <a:rPr lang="en-US" sz="2400" baseline="-25000" dirty="0" smtClean="0">
                <a:latin typeface="Comic Sans MS"/>
                <a:cs typeface="Comic Sans MS"/>
              </a:rPr>
              <a:t>1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>
                <a:latin typeface="Comic Sans MS"/>
                <a:cs typeface="Comic Sans MS"/>
              </a:rPr>
              <a:t>v</a:t>
            </a:r>
            <a:r>
              <a:rPr lang="en-US" sz="2400" dirty="0" smtClean="0">
                <a:latin typeface="Comic Sans MS"/>
                <a:cs typeface="Comic Sans MS"/>
              </a:rPr>
              <a:t> x</a:t>
            </a:r>
            <a:r>
              <a:rPr lang="en-US" sz="2400" baseline="-25000" dirty="0" smtClean="0">
                <a:latin typeface="Comic Sans MS"/>
                <a:cs typeface="Comic Sans MS"/>
              </a:rPr>
              <a:t>2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>
                <a:latin typeface="Comic Sans MS"/>
                <a:cs typeface="Comic Sans MS"/>
              </a:rPr>
              <a:t>v</a:t>
            </a:r>
            <a:r>
              <a:rPr lang="en-US" sz="2400" dirty="0" smtClean="0">
                <a:latin typeface="Comic Sans MS"/>
                <a:cs typeface="Comic Sans MS"/>
              </a:rPr>
              <a:t> ~x</a:t>
            </a:r>
            <a:r>
              <a:rPr lang="en-US" sz="2400" baseline="-25000" dirty="0" smtClean="0">
                <a:latin typeface="Comic Sans MS"/>
                <a:cs typeface="Comic Sans MS"/>
              </a:rPr>
              <a:t>3</a:t>
            </a:r>
            <a:r>
              <a:rPr lang="en-US" sz="2400" dirty="0" smtClean="0">
                <a:latin typeface="Comic Sans MS"/>
                <a:cs typeface="Comic Sans MS"/>
              </a:rPr>
              <a:t>) </a:t>
            </a:r>
            <a:r>
              <a:rPr lang="en-US" sz="2400" dirty="0" smtClean="0">
                <a:latin typeface="Comic Sans MS"/>
                <a:cs typeface="Comic Sans MS"/>
                <a:sym typeface="Wingdings"/>
              </a:rPr>
              <a:t> (1-x</a:t>
            </a:r>
            <a:r>
              <a:rPr lang="en-US" sz="2400" baseline="-25000" dirty="0" smtClean="0">
                <a:latin typeface="Comic Sans MS"/>
                <a:cs typeface="Comic Sans MS"/>
                <a:sym typeface="Wingdings"/>
              </a:rPr>
              <a:t>1</a:t>
            </a:r>
            <a:r>
              <a:rPr lang="en-US" sz="2400" dirty="0" smtClean="0">
                <a:latin typeface="Comic Sans MS"/>
                <a:cs typeface="Comic Sans MS"/>
                <a:sym typeface="Wingdings"/>
              </a:rPr>
              <a:t>)(1-x</a:t>
            </a:r>
            <a:r>
              <a:rPr lang="en-US" sz="2400" baseline="-25000" dirty="0" smtClean="0">
                <a:latin typeface="Comic Sans MS"/>
                <a:cs typeface="Comic Sans MS"/>
                <a:sym typeface="Wingdings"/>
              </a:rPr>
              <a:t>2</a:t>
            </a:r>
            <a:r>
              <a:rPr lang="en-US" sz="2400" dirty="0" smtClean="0">
                <a:latin typeface="Comic Sans MS"/>
                <a:cs typeface="Comic Sans MS"/>
                <a:sym typeface="Wingdings"/>
              </a:rPr>
              <a:t>)(x</a:t>
            </a:r>
            <a:r>
              <a:rPr lang="en-US" sz="2400" baseline="-25000" dirty="0" smtClean="0">
                <a:latin typeface="Comic Sans MS"/>
                <a:cs typeface="Comic Sans MS"/>
                <a:sym typeface="Wingdings"/>
              </a:rPr>
              <a:t>3</a:t>
            </a:r>
            <a:r>
              <a:rPr lang="en-US" sz="2400" dirty="0" smtClean="0">
                <a:latin typeface="Comic Sans MS"/>
                <a:cs typeface="Comic Sans MS"/>
                <a:sym typeface="Wingdings"/>
              </a:rPr>
              <a:t>) =0  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/>
                <a:cs typeface="Comic Sans MS"/>
                <a:sym typeface="Wingdings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Comic Sans MS"/>
                <a:cs typeface="Comic Sans MS"/>
                <a:sym typeface="Wingdings"/>
              </a:rPr>
              <a:t> </a:t>
            </a:r>
            <a:r>
              <a:rPr lang="en-US" sz="2400" dirty="0" smtClean="0">
                <a:latin typeface="Comic Sans MS"/>
                <a:cs typeface="Comic Sans MS"/>
                <a:sym typeface="Wingdings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3695741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D8CCD6F-928C-4064-8B70-2B0EF4AF4F9A}" type="slidenum">
              <a:rPr lang="en-US"/>
              <a:pPr/>
              <a:t>7</a:t>
            </a:fld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122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Resolution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48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Start with clauses of CNF formula </a:t>
            </a:r>
            <a:r>
              <a:rPr lang="en-US" sz="2800" b="1" dirty="0" smtClean="0">
                <a:solidFill>
                  <a:schemeClr val="accent2"/>
                </a:solidFill>
                <a:latin typeface="Comic Sans MS"/>
                <a:cs typeface="Comic Sans MS"/>
              </a:rPr>
              <a:t>F</a:t>
            </a:r>
            <a:endParaRPr lang="en-US" sz="2800" dirty="0" smtClean="0">
              <a:latin typeface="Comic Sans MS"/>
              <a:cs typeface="Comic Sans MS"/>
            </a:endParaRPr>
          </a:p>
          <a:p>
            <a:pPr>
              <a:lnSpc>
                <a:spcPct val="120000"/>
              </a:lnSpc>
            </a:pPr>
            <a:r>
              <a:rPr lang="en-US" sz="2800" dirty="0" smtClean="0">
                <a:latin typeface="Comic Sans MS"/>
                <a:cs typeface="Comic Sans MS"/>
              </a:rPr>
              <a:t>Resolution rule</a:t>
            </a:r>
          </a:p>
          <a:p>
            <a:pPr lvl="1"/>
            <a:r>
              <a:rPr lang="en-US" dirty="0" smtClean="0">
                <a:latin typeface="Comic Sans MS"/>
                <a:cs typeface="Comic Sans MS"/>
              </a:rPr>
              <a:t>Given </a:t>
            </a:r>
            <a:r>
              <a:rPr lang="en-US" dirty="0" smtClean="0">
                <a:solidFill>
                  <a:schemeClr val="accent2"/>
                </a:solidFill>
                <a:latin typeface="Comic Sans MS"/>
                <a:cs typeface="Comic Sans MS"/>
              </a:rPr>
              <a:t>(</a:t>
            </a:r>
            <a:r>
              <a:rPr lang="en-US" b="1" dirty="0" smtClean="0">
                <a:solidFill>
                  <a:schemeClr val="accent2"/>
                </a:solidFill>
                <a:latin typeface="Comic Sans MS"/>
                <a:cs typeface="Comic Sans MS"/>
              </a:rPr>
              <a:t>A </a:t>
            </a:r>
            <a:r>
              <a:rPr lang="en-US" b="1" dirty="0" smtClean="0">
                <a:solidFill>
                  <a:schemeClr val="accent2"/>
                </a:solidFill>
                <a:latin typeface="Comic Sans MS"/>
                <a:cs typeface="Comic Sans MS"/>
                <a:sym typeface="Symbol" pitchFamily="18" charset="2"/>
              </a:rPr>
              <a:t></a:t>
            </a:r>
            <a:r>
              <a:rPr lang="en-US" b="1" dirty="0" smtClean="0">
                <a:solidFill>
                  <a:schemeClr val="accent2"/>
                </a:solidFill>
                <a:latin typeface="Comic Sans MS"/>
                <a:cs typeface="Comic Sans MS"/>
              </a:rPr>
              <a:t> x</a:t>
            </a:r>
            <a:r>
              <a:rPr lang="en-US" dirty="0" smtClean="0">
                <a:solidFill>
                  <a:schemeClr val="accent2"/>
                </a:solidFill>
                <a:latin typeface="Comic Sans MS"/>
                <a:cs typeface="Comic Sans MS"/>
              </a:rPr>
              <a:t>)</a:t>
            </a:r>
            <a:r>
              <a:rPr lang="en-US" b="1" dirty="0" smtClean="0">
                <a:latin typeface="Comic Sans MS"/>
                <a:cs typeface="Comic Sans MS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Comic Sans MS"/>
                <a:cs typeface="Comic Sans MS"/>
              </a:rPr>
              <a:t>(B</a:t>
            </a:r>
            <a:r>
              <a:rPr lang="en-US" b="1" dirty="0" smtClean="0">
                <a:solidFill>
                  <a:schemeClr val="accent2"/>
                </a:solidFill>
                <a:latin typeface="Comic Sans MS"/>
                <a:cs typeface="Comic Sans MS"/>
              </a:rPr>
              <a:t> </a:t>
            </a:r>
            <a:r>
              <a:rPr lang="en-US" b="1" dirty="0" smtClean="0">
                <a:solidFill>
                  <a:schemeClr val="accent2"/>
                </a:solidFill>
                <a:latin typeface="Comic Sans MS"/>
                <a:cs typeface="Comic Sans MS"/>
                <a:sym typeface="Symbol" pitchFamily="18" charset="2"/>
              </a:rPr>
              <a:t></a:t>
            </a:r>
            <a:r>
              <a:rPr lang="en-US" b="1" dirty="0" smtClean="0">
                <a:solidFill>
                  <a:schemeClr val="accent2"/>
                </a:solidFill>
                <a:latin typeface="Comic Sans MS"/>
                <a:cs typeface="Comic Sans MS"/>
              </a:rPr>
              <a:t> ~x</a:t>
            </a:r>
            <a:r>
              <a:rPr lang="en-US" dirty="0" smtClean="0">
                <a:solidFill>
                  <a:schemeClr val="accent2"/>
                </a:solidFill>
                <a:latin typeface="Comic Sans MS"/>
                <a:cs typeface="Comic Sans MS"/>
              </a:rPr>
              <a:t>)</a:t>
            </a:r>
            <a:r>
              <a:rPr lang="en-US" dirty="0" smtClean="0">
                <a:latin typeface="Comic Sans MS"/>
                <a:cs typeface="Comic Sans MS"/>
              </a:rPr>
              <a:t> derive</a:t>
            </a:r>
            <a:r>
              <a:rPr lang="en-US" b="1" dirty="0" smtClean="0">
                <a:latin typeface="Comic Sans MS"/>
                <a:cs typeface="Comic Sans MS"/>
              </a:rPr>
              <a:t>  </a:t>
            </a:r>
            <a:r>
              <a:rPr lang="en-US" dirty="0" smtClean="0">
                <a:solidFill>
                  <a:schemeClr val="accent2"/>
                </a:solidFill>
                <a:latin typeface="Comic Sans MS"/>
                <a:cs typeface="Comic Sans MS"/>
              </a:rPr>
              <a:t>(</a:t>
            </a:r>
            <a:r>
              <a:rPr lang="en-US" b="1" dirty="0" smtClean="0">
                <a:solidFill>
                  <a:schemeClr val="accent2"/>
                </a:solidFill>
                <a:latin typeface="Comic Sans MS"/>
                <a:cs typeface="Comic Sans MS"/>
              </a:rPr>
              <a:t>A </a:t>
            </a:r>
            <a:r>
              <a:rPr lang="en-US" b="1" dirty="0" smtClean="0">
                <a:solidFill>
                  <a:schemeClr val="accent2"/>
                </a:solidFill>
                <a:latin typeface="Comic Sans MS"/>
                <a:cs typeface="Comic Sans MS"/>
                <a:sym typeface="Symbol" pitchFamily="18" charset="2"/>
              </a:rPr>
              <a:t></a:t>
            </a:r>
            <a:r>
              <a:rPr lang="en-US" b="1" dirty="0" smtClean="0">
                <a:solidFill>
                  <a:schemeClr val="accent2"/>
                </a:solidFill>
                <a:latin typeface="Comic Sans MS"/>
                <a:cs typeface="Comic Sans MS"/>
              </a:rPr>
              <a:t> B</a:t>
            </a:r>
            <a:r>
              <a:rPr lang="en-US" dirty="0" smtClean="0">
                <a:solidFill>
                  <a:schemeClr val="accent2"/>
                </a:solidFill>
                <a:latin typeface="Comic Sans MS"/>
                <a:cs typeface="Comic Sans MS"/>
              </a:rPr>
              <a:t>)</a:t>
            </a:r>
            <a:endParaRPr lang="en-US" dirty="0" smtClean="0">
              <a:latin typeface="Comic Sans MS"/>
              <a:cs typeface="Comic Sans MS"/>
            </a:endParaRPr>
          </a:p>
          <a:p>
            <a:pPr>
              <a:lnSpc>
                <a:spcPct val="140000"/>
              </a:lnSpc>
            </a:pPr>
            <a:r>
              <a:rPr lang="en-US" sz="2800" dirty="0" smtClean="0">
                <a:latin typeface="Comic Sans MS"/>
                <a:cs typeface="Comic Sans MS"/>
              </a:rPr>
              <a:t>The empty clause is derivable </a:t>
            </a:r>
            <a:r>
              <a:rPr lang="en-US" sz="2800" dirty="0" smtClean="0">
                <a:solidFill>
                  <a:schemeClr val="accent1"/>
                </a:solidFill>
                <a:latin typeface="Comic Sans MS"/>
                <a:cs typeface="Comic Sans MS"/>
                <a:sym typeface="Symbol" pitchFamily="18" charset="2"/>
              </a:rPr>
              <a:t>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latin typeface="Comic Sans MS"/>
                <a:cs typeface="Comic Sans MS"/>
              </a:rPr>
              <a:t>F</a:t>
            </a:r>
            <a:r>
              <a:rPr lang="en-US" sz="2800" dirty="0" smtClean="0">
                <a:latin typeface="Comic Sans MS"/>
                <a:cs typeface="Comic Sans MS"/>
              </a:rPr>
              <a:t> is </a:t>
            </a:r>
            <a:r>
              <a:rPr lang="en-US" sz="2800" dirty="0" err="1" smtClean="0">
                <a:latin typeface="Comic Sans MS"/>
                <a:cs typeface="Comic Sans MS"/>
              </a:rPr>
              <a:t>unsatisfiable</a:t>
            </a:r>
            <a:endParaRPr lang="en-US" sz="2800" dirty="0" smtClean="0">
              <a:latin typeface="Comic Sans MS"/>
              <a:cs typeface="Comic Sans MS"/>
            </a:endParaRPr>
          </a:p>
          <a:p>
            <a:pPr>
              <a:lnSpc>
                <a:spcPct val="160000"/>
              </a:lnSpc>
            </a:pPr>
            <a:r>
              <a:rPr lang="en-US" sz="2800" dirty="0" smtClean="0">
                <a:latin typeface="Comic Sans MS"/>
                <a:cs typeface="Comic Sans MS"/>
              </a:rPr>
              <a:t>Proof size </a:t>
            </a:r>
            <a:r>
              <a:rPr lang="en-US" sz="2800" dirty="0" smtClean="0">
                <a:solidFill>
                  <a:schemeClr val="accent1"/>
                </a:solidFill>
                <a:latin typeface="Comic Sans MS"/>
                <a:cs typeface="Comic Sans MS"/>
              </a:rPr>
              <a:t>=</a:t>
            </a:r>
            <a:r>
              <a:rPr lang="en-US" sz="2800" dirty="0" smtClean="0">
                <a:latin typeface="Comic Sans MS"/>
                <a:cs typeface="Comic Sans MS"/>
              </a:rPr>
              <a:t> # of clauses used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663399"/>
                </a:solidFill>
                <a:latin typeface="Comic Sans MS"/>
                <a:cs typeface="Comic Sans MS"/>
              </a:rPr>
              <a:t>Nullstellensatz</a:t>
            </a:r>
            <a:r>
              <a:rPr lang="en-US" sz="3600" b="1" dirty="0" smtClean="0">
                <a:solidFill>
                  <a:srgbClr val="663399"/>
                </a:solidFill>
                <a:latin typeface="Comic Sans MS"/>
                <a:cs typeface="Comic Sans MS"/>
              </a:rPr>
              <a:t> [BIKPP]</a:t>
            </a:r>
            <a:endParaRPr lang="en-US" sz="3600" b="1" dirty="0">
              <a:solidFill>
                <a:srgbClr val="663399"/>
              </a:solidFill>
              <a:latin typeface="Comic Sans MS"/>
              <a:cs typeface="Comic Sans M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Input:</a:t>
            </a:r>
            <a:r>
              <a:rPr lang="en-US" dirty="0" smtClean="0">
                <a:latin typeface="Comic Sans MS"/>
                <a:cs typeface="Comic Sans MS"/>
              </a:rPr>
              <a:t> An </a:t>
            </a:r>
            <a:r>
              <a:rPr lang="en-US" dirty="0" err="1" smtClean="0">
                <a:latin typeface="Comic Sans MS"/>
                <a:cs typeface="Comic Sans MS"/>
              </a:rPr>
              <a:t>unsatisfiable</a:t>
            </a:r>
            <a:r>
              <a:rPr lang="en-US" dirty="0" smtClean="0">
                <a:latin typeface="Comic Sans MS"/>
                <a:cs typeface="Comic Sans MS"/>
              </a:rPr>
              <a:t> system of polynomial equations: </a:t>
            </a:r>
          </a:p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	</a:t>
            </a:r>
            <a:r>
              <a:rPr lang="en-US" b="1" dirty="0">
                <a:latin typeface="Comic Sans MS"/>
                <a:cs typeface="Comic Sans MS"/>
              </a:rPr>
              <a:t>P</a:t>
            </a:r>
            <a:r>
              <a:rPr lang="en-US" dirty="0" smtClean="0">
                <a:latin typeface="Comic Sans MS"/>
                <a:cs typeface="Comic Sans MS"/>
              </a:rPr>
              <a:t> = {p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(</a:t>
            </a:r>
            <a:r>
              <a:rPr lang="en-US" b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)=0,…,p</a:t>
            </a:r>
            <a:r>
              <a:rPr lang="en-US" baseline="-25000" dirty="0" smtClean="0">
                <a:latin typeface="Comic Sans MS"/>
                <a:cs typeface="Comic Sans MS"/>
              </a:rPr>
              <a:t>m</a:t>
            </a:r>
            <a:r>
              <a:rPr lang="en-US" dirty="0" smtClean="0">
                <a:latin typeface="Comic Sans MS"/>
                <a:cs typeface="Comic Sans MS"/>
              </a:rPr>
              <a:t>(</a:t>
            </a:r>
            <a:r>
              <a:rPr lang="en-US" b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)=0 } </a:t>
            </a: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Hilbert’s </a:t>
            </a:r>
            <a:r>
              <a:rPr lang="en-US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Nullstellensatz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: </a:t>
            </a:r>
            <a:r>
              <a:rPr lang="en-US" dirty="0" smtClean="0">
                <a:latin typeface="Comic Sans MS"/>
                <a:cs typeface="Comic Sans MS"/>
              </a:rPr>
              <a:t>p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=p</a:t>
            </a:r>
            <a:r>
              <a:rPr lang="en-US" baseline="-25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=…=p</a:t>
            </a:r>
            <a:r>
              <a:rPr lang="en-US" baseline="-25000" dirty="0" smtClean="0">
                <a:latin typeface="Comic Sans MS"/>
                <a:cs typeface="Comic Sans MS"/>
              </a:rPr>
              <a:t>m</a:t>
            </a:r>
            <a:r>
              <a:rPr lang="en-US" dirty="0" smtClean="0">
                <a:latin typeface="Comic Sans MS"/>
                <a:cs typeface="Comic Sans MS"/>
              </a:rPr>
              <a:t>=0 has no solution </a:t>
            </a:r>
            <a:r>
              <a:rPr lang="en-US" dirty="0" err="1" smtClean="0">
                <a:latin typeface="Comic Sans MS"/>
                <a:cs typeface="Comic Sans MS"/>
              </a:rPr>
              <a:t>iff</a:t>
            </a:r>
            <a:r>
              <a:rPr lang="en-US" dirty="0" smtClean="0">
                <a:latin typeface="Comic Sans MS"/>
                <a:cs typeface="Comic Sans MS"/>
              </a:rPr>
              <a:t> there are polynomials </a:t>
            </a:r>
            <a:r>
              <a:rPr lang="en-US" dirty="0">
                <a:latin typeface="Comic Sans MS"/>
                <a:cs typeface="Comic Sans MS"/>
              </a:rPr>
              <a:t>q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,…,</a:t>
            </a:r>
            <a:r>
              <a:rPr lang="en-US" dirty="0" err="1" smtClean="0">
                <a:latin typeface="Comic Sans MS"/>
                <a:cs typeface="Comic Sans MS"/>
              </a:rPr>
              <a:t>q</a:t>
            </a:r>
            <a:r>
              <a:rPr lang="en-US" baseline="-25000" dirty="0" err="1" smtClean="0">
                <a:latin typeface="Comic Sans MS"/>
                <a:cs typeface="Comic Sans MS"/>
              </a:rPr>
              <a:t>m</a:t>
            </a:r>
            <a:r>
              <a:rPr lang="en-US" dirty="0" smtClean="0">
                <a:latin typeface="Comic Sans MS"/>
                <a:cs typeface="Comic Sans MS"/>
              </a:rPr>
              <a:t> such that</a:t>
            </a:r>
          </a:p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	</a:t>
            </a:r>
            <a:r>
              <a:rPr lang="en-US" dirty="0" smtClean="0">
                <a:latin typeface="Comic Sans MS"/>
                <a:cs typeface="Comic Sans MS"/>
              </a:rPr>
              <a:t>p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  <a:r>
              <a:rPr lang="en-US" dirty="0">
                <a:latin typeface="Comic Sans MS"/>
                <a:cs typeface="Comic Sans MS"/>
              </a:rPr>
              <a:t>q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 + p</a:t>
            </a:r>
            <a:r>
              <a:rPr lang="en-US" baseline="-25000" dirty="0" smtClean="0">
                <a:latin typeface="Comic Sans MS"/>
                <a:cs typeface="Comic Sans MS"/>
              </a:rPr>
              <a:t>2</a:t>
            </a:r>
            <a:r>
              <a:rPr lang="en-US" dirty="0">
                <a:latin typeface="Comic Sans MS"/>
                <a:cs typeface="Comic Sans MS"/>
              </a:rPr>
              <a:t>q</a:t>
            </a:r>
            <a:r>
              <a:rPr lang="en-US" baseline="-25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+ … + </a:t>
            </a:r>
            <a:r>
              <a:rPr lang="en-US" dirty="0" err="1" smtClean="0">
                <a:latin typeface="Comic Sans MS"/>
                <a:cs typeface="Comic Sans MS"/>
              </a:rPr>
              <a:t>p</a:t>
            </a:r>
            <a:r>
              <a:rPr lang="en-US" baseline="-25000" dirty="0" err="1" smtClean="0">
                <a:latin typeface="Comic Sans MS"/>
                <a:cs typeface="Comic Sans MS"/>
              </a:rPr>
              <a:t>m</a:t>
            </a:r>
            <a:r>
              <a:rPr lang="en-US" dirty="0" err="1">
                <a:latin typeface="Comic Sans MS"/>
                <a:cs typeface="Comic Sans MS"/>
              </a:rPr>
              <a:t>q</a:t>
            </a:r>
            <a:r>
              <a:rPr lang="en-US" baseline="-25000" dirty="0" err="1" smtClean="0">
                <a:latin typeface="Comic Sans MS"/>
                <a:cs typeface="Comic Sans MS"/>
              </a:rPr>
              <a:t>m</a:t>
            </a:r>
            <a:r>
              <a:rPr lang="en-US" dirty="0" smtClean="0">
                <a:latin typeface="Comic Sans MS"/>
                <a:cs typeface="Comic Sans MS"/>
              </a:rPr>
              <a:t> =1</a:t>
            </a:r>
          </a:p>
          <a:p>
            <a:pPr marL="0" indent="0"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q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 , …, </a:t>
            </a:r>
            <a:r>
              <a:rPr lang="en-US" dirty="0" err="1" smtClean="0">
                <a:latin typeface="Comic Sans MS"/>
                <a:cs typeface="Comic Sans MS"/>
              </a:rPr>
              <a:t>q</a:t>
            </a:r>
            <a:r>
              <a:rPr lang="en-US" baseline="-25000" dirty="0" err="1" smtClean="0">
                <a:latin typeface="Comic Sans MS"/>
                <a:cs typeface="Comic Sans MS"/>
              </a:rPr>
              <a:t>m</a:t>
            </a:r>
            <a:r>
              <a:rPr lang="en-US" baseline="-25000" dirty="0" smtClean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 is a refutation for P</a:t>
            </a: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By Hilbert’s </a:t>
            </a:r>
            <a:r>
              <a:rPr lang="en-US" dirty="0" err="1" smtClean="0">
                <a:latin typeface="Comic Sans MS"/>
                <a:cs typeface="Comic Sans MS"/>
              </a:rPr>
              <a:t>Nullstellensatz</a:t>
            </a:r>
            <a:r>
              <a:rPr lang="en-US" dirty="0" smtClean="0">
                <a:latin typeface="Comic Sans MS"/>
                <a:cs typeface="Comic Sans MS"/>
              </a:rPr>
              <a:t>, sound and complete</a:t>
            </a: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Degree is max degree of q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 ,…, </a:t>
            </a:r>
            <a:r>
              <a:rPr lang="en-US" dirty="0" err="1">
                <a:latin typeface="Comic Sans MS"/>
                <a:cs typeface="Comic Sans MS"/>
              </a:rPr>
              <a:t>q</a:t>
            </a:r>
            <a:r>
              <a:rPr lang="en-US" baseline="-25000" dirty="0" err="1" smtClean="0">
                <a:latin typeface="Comic Sans MS"/>
                <a:cs typeface="Comic Sans MS"/>
              </a:rPr>
              <a:t>m</a:t>
            </a:r>
            <a:endParaRPr lang="en-US" baseline="-250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err="1" smtClean="0">
                <a:latin typeface="Comic Sans MS"/>
                <a:cs typeface="Comic Sans MS"/>
              </a:rPr>
              <a:t>Nullsatz</a:t>
            </a:r>
            <a:r>
              <a:rPr lang="en-US" dirty="0" smtClean="0">
                <a:latin typeface="Comic Sans MS"/>
                <a:cs typeface="Comic Sans MS"/>
              </a:rPr>
              <a:t> degree of P = min degree over all refutations</a:t>
            </a: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514350" indent="-514350">
              <a:buAutoNum type="arabicParenBoth"/>
            </a:pPr>
            <a:endParaRPr lang="en-US" baseline="-25000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82934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663399"/>
                </a:solidFill>
                <a:latin typeface="Comic Sans MS"/>
                <a:cs typeface="Comic Sans MS"/>
              </a:rPr>
              <a:t>Polynomial Calculus</a:t>
            </a:r>
            <a:r>
              <a:rPr lang="en-US" sz="3600" b="1" dirty="0">
                <a:solidFill>
                  <a:srgbClr val="663399"/>
                </a:solidFill>
                <a:latin typeface="Comic Sans MS"/>
                <a:cs typeface="Comic Sans MS"/>
              </a:rPr>
              <a:t> </a:t>
            </a:r>
            <a:r>
              <a:rPr lang="en-US" sz="3600" b="1" dirty="0" smtClean="0">
                <a:solidFill>
                  <a:srgbClr val="663399"/>
                </a:solidFill>
                <a:latin typeface="Comic Sans MS"/>
                <a:cs typeface="Comic Sans MS"/>
              </a:rPr>
              <a:t>(PC</a:t>
            </a:r>
            <a:r>
              <a:rPr lang="en-US" sz="3600" b="1" dirty="0" smtClean="0">
                <a:solidFill>
                  <a:srgbClr val="663399"/>
                </a:solidFill>
                <a:latin typeface="Comic Sans MS"/>
                <a:cs typeface="Comic Sans MS"/>
              </a:rPr>
              <a:t>) </a:t>
            </a:r>
            <a:r>
              <a:rPr lang="en-US" sz="2400" b="1" dirty="0" smtClean="0">
                <a:latin typeface="Comic Sans MS"/>
                <a:cs typeface="Comic Sans MS"/>
              </a:rPr>
              <a:t>[CEI]</a:t>
            </a:r>
            <a:r>
              <a:rPr lang="en-US" sz="3600" b="1" dirty="0" smtClean="0">
                <a:solidFill>
                  <a:srgbClr val="663399"/>
                </a:solidFill>
                <a:latin typeface="Comic Sans MS"/>
                <a:cs typeface="Comic Sans MS"/>
              </a:rPr>
              <a:t/>
            </a:r>
            <a:br>
              <a:rPr lang="en-US" sz="3600" b="1" dirty="0" smtClean="0">
                <a:solidFill>
                  <a:srgbClr val="663399"/>
                </a:solidFill>
                <a:latin typeface="Comic Sans MS"/>
                <a:cs typeface="Comic Sans MS"/>
              </a:rPr>
            </a:br>
            <a:r>
              <a:rPr lang="en-US" sz="3200" dirty="0" smtClean="0">
                <a:solidFill>
                  <a:srgbClr val="0000FF"/>
                </a:solidFill>
                <a:latin typeface="Comic Sans MS"/>
                <a:cs typeface="Comic Sans MS"/>
              </a:rPr>
              <a:t>Dynamic version of </a:t>
            </a:r>
            <a:r>
              <a:rPr lang="en-US" sz="32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Nullsatz</a:t>
            </a:r>
            <a:endParaRPr lang="en-US" sz="32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Rule-based. Start with </a:t>
            </a:r>
            <a:r>
              <a:rPr lang="en-US" sz="2800" dirty="0">
                <a:latin typeface="Comic Sans MS"/>
                <a:cs typeface="Comic Sans MS"/>
              </a:rPr>
              <a:t>p</a:t>
            </a:r>
            <a:r>
              <a:rPr lang="en-US" sz="2800" baseline="-25000" dirty="0" smtClean="0">
                <a:latin typeface="Comic Sans MS"/>
                <a:cs typeface="Comic Sans MS"/>
              </a:rPr>
              <a:t>1</a:t>
            </a:r>
            <a:r>
              <a:rPr lang="en-US" sz="2800" dirty="0" smtClean="0">
                <a:latin typeface="Comic Sans MS"/>
                <a:cs typeface="Comic Sans MS"/>
              </a:rPr>
              <a:t> = 0,.., </a:t>
            </a:r>
            <a:r>
              <a:rPr lang="en-US" sz="2800" dirty="0">
                <a:latin typeface="Comic Sans MS"/>
                <a:cs typeface="Comic Sans MS"/>
              </a:rPr>
              <a:t>p</a:t>
            </a:r>
            <a:r>
              <a:rPr lang="en-US" sz="2800" baseline="-25000" dirty="0" smtClean="0">
                <a:latin typeface="Comic Sans MS"/>
                <a:cs typeface="Comic Sans MS"/>
              </a:rPr>
              <a:t>m </a:t>
            </a:r>
            <a:r>
              <a:rPr lang="en-US" sz="2800" dirty="0" smtClean="0">
                <a:latin typeface="Comic Sans MS"/>
                <a:cs typeface="Comic Sans MS"/>
              </a:rPr>
              <a:t>= 0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Addition rule: </a:t>
            </a:r>
            <a:r>
              <a:rPr lang="en-US" sz="2800" dirty="0">
                <a:latin typeface="Comic Sans MS"/>
                <a:cs typeface="Comic Sans MS"/>
              </a:rPr>
              <a:t>f</a:t>
            </a:r>
            <a:r>
              <a:rPr lang="en-US" sz="2800" dirty="0" smtClean="0">
                <a:latin typeface="Comic Sans MS"/>
                <a:cs typeface="Comic Sans MS"/>
              </a:rPr>
              <a:t>=0, </a:t>
            </a:r>
            <a:r>
              <a:rPr lang="en-US" sz="2800" dirty="0">
                <a:latin typeface="Comic Sans MS"/>
                <a:cs typeface="Comic Sans MS"/>
              </a:rPr>
              <a:t>g</a:t>
            </a:r>
            <a:r>
              <a:rPr lang="en-US" sz="2800" dirty="0" smtClean="0">
                <a:latin typeface="Comic Sans MS"/>
                <a:cs typeface="Comic Sans MS"/>
              </a:rPr>
              <a:t>=0 implies </a:t>
            </a:r>
            <a:r>
              <a:rPr lang="en-US" sz="2800" dirty="0" err="1" smtClean="0">
                <a:latin typeface="Comic Sans MS"/>
                <a:cs typeface="Comic Sans MS"/>
              </a:rPr>
              <a:t>f+g</a:t>
            </a:r>
            <a:r>
              <a:rPr lang="en-US" sz="2800" dirty="0" smtClean="0">
                <a:latin typeface="Comic Sans MS"/>
                <a:cs typeface="Comic Sans MS"/>
              </a:rPr>
              <a:t>=0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Multiplication rule: </a:t>
            </a:r>
            <a:r>
              <a:rPr lang="en-US" sz="2800" dirty="0">
                <a:latin typeface="Comic Sans MS"/>
                <a:cs typeface="Comic Sans MS"/>
              </a:rPr>
              <a:t>f</a:t>
            </a:r>
            <a:r>
              <a:rPr lang="en-US" sz="2800" dirty="0" smtClean="0">
                <a:latin typeface="Comic Sans MS"/>
                <a:cs typeface="Comic Sans MS"/>
              </a:rPr>
              <a:t>=0 implies </a:t>
            </a:r>
            <a:r>
              <a:rPr lang="en-US" sz="2800" dirty="0" err="1" smtClean="0">
                <a:latin typeface="Comic Sans MS"/>
                <a:cs typeface="Comic Sans MS"/>
              </a:rPr>
              <a:t>fg</a:t>
            </a:r>
            <a:r>
              <a:rPr lang="en-US" sz="2800" dirty="0" smtClean="0">
                <a:latin typeface="Comic Sans MS"/>
                <a:cs typeface="Comic Sans MS"/>
              </a:rPr>
              <a:t>=0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Want to derive 1=0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Degree is max degree over all lines (polys) in the refutation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PC degree of {p</a:t>
            </a:r>
            <a:r>
              <a:rPr lang="en-US" sz="2800" baseline="-25000" dirty="0" smtClean="0">
                <a:latin typeface="Comic Sans MS"/>
                <a:cs typeface="Comic Sans MS"/>
              </a:rPr>
              <a:t>1</a:t>
            </a:r>
            <a:r>
              <a:rPr lang="en-US" sz="2800" dirty="0" smtClean="0">
                <a:latin typeface="Comic Sans MS"/>
                <a:cs typeface="Comic Sans MS"/>
              </a:rPr>
              <a:t>,..,p</a:t>
            </a:r>
            <a:r>
              <a:rPr lang="en-US" sz="2800" baseline="-25000" dirty="0" smtClean="0">
                <a:latin typeface="Comic Sans MS"/>
                <a:cs typeface="Comic Sans MS"/>
              </a:rPr>
              <a:t>m</a:t>
            </a:r>
            <a:r>
              <a:rPr lang="en-US" sz="2800" dirty="0" smtClean="0">
                <a:latin typeface="Comic Sans MS"/>
                <a:cs typeface="Comic Sans MS"/>
              </a:rPr>
              <a:t>} is min degree over all PC </a:t>
            </a:r>
            <a:r>
              <a:rPr lang="en-US" sz="2800" dirty="0" smtClean="0">
                <a:latin typeface="Comic Sans MS"/>
                <a:cs typeface="Comic Sans MS"/>
              </a:rPr>
              <a:t>refutations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Can find proofs of degree d in time </a:t>
            </a:r>
            <a:r>
              <a:rPr lang="en-US" sz="2800" dirty="0" err="1" smtClean="0">
                <a:latin typeface="Comic Sans MS"/>
                <a:cs typeface="Comic Sans MS"/>
              </a:rPr>
              <a:t>n</a:t>
            </a:r>
            <a:r>
              <a:rPr lang="en-US" sz="2800" baseline="30000" dirty="0" err="1" smtClean="0">
                <a:latin typeface="Comic Sans MS"/>
                <a:cs typeface="Comic Sans MS"/>
              </a:rPr>
              <a:t>O</a:t>
            </a:r>
            <a:r>
              <a:rPr lang="en-US" sz="2800" baseline="30000" dirty="0" smtClean="0">
                <a:latin typeface="Comic Sans MS"/>
                <a:cs typeface="Comic Sans MS"/>
              </a:rPr>
              <a:t>(d)</a:t>
            </a:r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85738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663399"/>
                </a:solidFill>
                <a:latin typeface="Comic Sans MS"/>
                <a:cs typeface="Comic Sans MS"/>
              </a:rPr>
              <a:t>Hilbert’s System: PC with circuit size (not degree) </a:t>
            </a:r>
            <a:r>
              <a:rPr lang="en-US" sz="3200" b="1" dirty="0" smtClean="0">
                <a:solidFill>
                  <a:srgbClr val="663399"/>
                </a:solidFill>
                <a:latin typeface="Comic Sans MS"/>
                <a:cs typeface="Comic Sans MS"/>
              </a:rPr>
              <a:t>measure 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[P]</a:t>
            </a:r>
            <a:endParaRPr lang="en-US" sz="24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80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Same as PC but measure algebraic circuit size.</a:t>
            </a:r>
          </a:p>
          <a:p>
            <a:r>
              <a:rPr lang="en-US" sz="2800" dirty="0">
                <a:latin typeface="Comic Sans MS"/>
                <a:cs typeface="Comic Sans MS"/>
              </a:rPr>
              <a:t>I</a:t>
            </a:r>
            <a:r>
              <a:rPr lang="en-US" sz="2800" dirty="0" smtClean="0">
                <a:latin typeface="Comic Sans MS"/>
                <a:cs typeface="Comic Sans MS"/>
              </a:rPr>
              <a:t>nput to circuit: </a:t>
            </a:r>
            <a:r>
              <a:rPr lang="en-US" sz="2800" dirty="0">
                <a:latin typeface="Comic Sans MS"/>
                <a:cs typeface="Comic Sans MS"/>
              </a:rPr>
              <a:t>p</a:t>
            </a:r>
            <a:r>
              <a:rPr lang="en-US" sz="2800" baseline="-25000" dirty="0" smtClean="0">
                <a:latin typeface="Comic Sans MS"/>
                <a:cs typeface="Comic Sans MS"/>
              </a:rPr>
              <a:t>1</a:t>
            </a:r>
            <a:r>
              <a:rPr lang="en-US" sz="2800" dirty="0" smtClean="0">
                <a:latin typeface="Comic Sans MS"/>
                <a:cs typeface="Comic Sans MS"/>
              </a:rPr>
              <a:t> ,…, p</a:t>
            </a:r>
            <a:r>
              <a:rPr lang="en-US" sz="2800" baseline="-25000" dirty="0" smtClean="0">
                <a:latin typeface="Comic Sans MS"/>
                <a:cs typeface="Comic Sans MS"/>
              </a:rPr>
              <a:t>m</a:t>
            </a:r>
            <a:endParaRPr lang="en-US" sz="2800" dirty="0" smtClean="0">
              <a:latin typeface="Comic Sans MS"/>
              <a:cs typeface="Comic Sans MS"/>
            </a:endParaRPr>
          </a:p>
          <a:p>
            <a:r>
              <a:rPr lang="en-US" sz="2800" dirty="0">
                <a:latin typeface="Comic Sans MS"/>
                <a:cs typeface="Comic Sans MS"/>
              </a:rPr>
              <a:t>A</a:t>
            </a:r>
            <a:r>
              <a:rPr lang="en-US" sz="2800" dirty="0" smtClean="0">
                <a:latin typeface="Comic Sans MS"/>
                <a:cs typeface="Comic Sans MS"/>
              </a:rPr>
              <a:t>ddition gate:  From </a:t>
            </a:r>
            <a:r>
              <a:rPr lang="en-US" sz="2800" dirty="0">
                <a:latin typeface="Comic Sans MS"/>
                <a:cs typeface="Comic Sans MS"/>
              </a:rPr>
              <a:t>f</a:t>
            </a:r>
            <a:r>
              <a:rPr lang="en-US" sz="2800" dirty="0" smtClean="0">
                <a:latin typeface="Comic Sans MS"/>
                <a:cs typeface="Comic Sans MS"/>
              </a:rPr>
              <a:t>, g construct </a:t>
            </a:r>
            <a:r>
              <a:rPr lang="en-US" sz="2800" dirty="0" err="1" smtClean="0">
                <a:latin typeface="Comic Sans MS"/>
                <a:cs typeface="Comic Sans MS"/>
              </a:rPr>
              <a:t>f+g</a:t>
            </a:r>
            <a:endParaRPr lang="en-US" sz="2800" dirty="0" smtClean="0">
              <a:latin typeface="Comic Sans MS"/>
              <a:cs typeface="Comic Sans MS"/>
            </a:endParaRPr>
          </a:p>
          <a:p>
            <a:r>
              <a:rPr lang="en-US" sz="2800" dirty="0" smtClean="0">
                <a:latin typeface="Comic Sans MS"/>
                <a:cs typeface="Comic Sans MS"/>
              </a:rPr>
              <a:t>Multiplication gate: From f, construct </a:t>
            </a:r>
            <a:r>
              <a:rPr lang="en-US" sz="2800" dirty="0" err="1" smtClean="0">
                <a:latin typeface="Comic Sans MS"/>
                <a:cs typeface="Comic Sans MS"/>
              </a:rPr>
              <a:t>fg</a:t>
            </a:r>
            <a:endParaRPr lang="en-US" sz="2800" dirty="0" smtClean="0">
              <a:latin typeface="Comic Sans MS"/>
              <a:cs typeface="Comic Sans MS"/>
            </a:endParaRPr>
          </a:p>
          <a:p>
            <a:r>
              <a:rPr lang="en-US" sz="2800" dirty="0" smtClean="0">
                <a:latin typeface="Comic Sans MS"/>
                <a:cs typeface="Comic Sans MS"/>
              </a:rPr>
              <a:t>Final gate computes the polynomial 1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Size: number of gates 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Note: </a:t>
            </a:r>
            <a:r>
              <a:rPr lang="en-US" sz="2800" dirty="0" smtClean="0">
                <a:latin typeface="Comic Sans MS"/>
                <a:cs typeface="Comic Sans MS"/>
              </a:rPr>
              <a:t>Swartz-</a:t>
            </a:r>
            <a:r>
              <a:rPr lang="en-US" sz="2800" dirty="0" err="1" smtClean="0">
                <a:latin typeface="Comic Sans MS"/>
                <a:cs typeface="Comic Sans MS"/>
              </a:rPr>
              <a:t>Zippel</a:t>
            </a:r>
            <a:r>
              <a:rPr lang="en-US" sz="2800" dirty="0" smtClean="0">
                <a:latin typeface="Comic Sans MS"/>
                <a:cs typeface="Comic Sans MS"/>
              </a:rPr>
              <a:t> to test if C is a refutation</a:t>
            </a: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	(still not poly-bounded unless PH collapses)</a:t>
            </a:r>
          </a:p>
          <a:p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71231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9B08B8"/>
                </a:solidFill>
                <a:latin typeface="Comic Sans MS"/>
                <a:cs typeface="Comic Sans MS"/>
              </a:rPr>
              <a:t>The Ideal Proof System </a:t>
            </a:r>
            <a:br>
              <a:rPr lang="en-US" sz="3200" b="1" dirty="0" smtClean="0">
                <a:solidFill>
                  <a:srgbClr val="9B08B8"/>
                </a:solidFill>
                <a:latin typeface="Comic Sans MS"/>
                <a:cs typeface="Comic Sans MS"/>
              </a:rPr>
            </a:b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[</a:t>
            </a:r>
            <a:r>
              <a:rPr lang="en-US" sz="2400" b="1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Grochow</a:t>
            </a:r>
            <a:r>
              <a:rPr lang="en-US" sz="2400" b="1" dirty="0">
                <a:solidFill>
                  <a:srgbClr val="000000"/>
                </a:solidFill>
                <a:latin typeface="Comic Sans MS"/>
                <a:cs typeface="Comic Sans MS"/>
              </a:rPr>
              <a:t>-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P]</a:t>
            </a:r>
            <a:endParaRPr lang="en-US" sz="24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An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IPS certificate </a:t>
            </a:r>
            <a:r>
              <a:rPr lang="en-US" dirty="0" smtClean="0">
                <a:latin typeface="Comic Sans MS"/>
                <a:cs typeface="Comic Sans MS"/>
              </a:rPr>
              <a:t>that a system </a:t>
            </a:r>
          </a:p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	</a:t>
            </a:r>
            <a:r>
              <a:rPr lang="en-US" b="1" dirty="0">
                <a:latin typeface="Comic Sans MS"/>
                <a:cs typeface="Comic Sans MS"/>
              </a:rPr>
              <a:t>P</a:t>
            </a:r>
            <a:r>
              <a:rPr lang="en-US" dirty="0" smtClean="0">
                <a:latin typeface="Comic Sans MS"/>
                <a:cs typeface="Comic Sans MS"/>
              </a:rPr>
              <a:t> = {p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(</a:t>
            </a:r>
            <a:r>
              <a:rPr lang="en-US" b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)=0,…,</a:t>
            </a:r>
            <a:r>
              <a:rPr lang="en-US" dirty="0">
                <a:latin typeface="Comic Sans MS"/>
                <a:cs typeface="Comic Sans MS"/>
              </a:rPr>
              <a:t>p</a:t>
            </a:r>
            <a:r>
              <a:rPr lang="en-US" baseline="-25000" dirty="0" smtClean="0">
                <a:latin typeface="Comic Sans MS"/>
                <a:cs typeface="Comic Sans MS"/>
              </a:rPr>
              <a:t>m</a:t>
            </a:r>
            <a:r>
              <a:rPr lang="en-US" dirty="0" smtClean="0">
                <a:latin typeface="Comic Sans MS"/>
                <a:cs typeface="Comic Sans MS"/>
              </a:rPr>
              <a:t>(</a:t>
            </a:r>
            <a:r>
              <a:rPr lang="en-US" b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)=0 } of polynomial equations is </a:t>
            </a:r>
            <a:r>
              <a:rPr lang="en-US" dirty="0" err="1" smtClean="0">
                <a:latin typeface="Comic Sans MS"/>
                <a:cs typeface="Comic Sans MS"/>
              </a:rPr>
              <a:t>unsatisfiable</a:t>
            </a:r>
            <a:r>
              <a:rPr lang="en-US" dirty="0" smtClean="0">
                <a:latin typeface="Comic Sans MS"/>
                <a:cs typeface="Comic Sans MS"/>
              </a:rPr>
              <a:t> (over F) is a polynomial C(</a:t>
            </a:r>
            <a:r>
              <a:rPr lang="en-US" b="1" dirty="0" err="1" smtClean="0">
                <a:latin typeface="Comic Sans MS"/>
                <a:cs typeface="Comic Sans MS"/>
              </a:rPr>
              <a:t>x</a:t>
            </a:r>
            <a:r>
              <a:rPr lang="en-US" dirty="0" err="1" smtClean="0">
                <a:latin typeface="Comic Sans MS"/>
                <a:cs typeface="Comic Sans MS"/>
              </a:rPr>
              <a:t>,</a:t>
            </a:r>
            <a:r>
              <a:rPr lang="en-US" b="1" dirty="0" err="1" smtClean="0">
                <a:latin typeface="Comic Sans MS"/>
                <a:cs typeface="Comic Sans MS"/>
              </a:rPr>
              <a:t>y</a:t>
            </a:r>
            <a:r>
              <a:rPr lang="en-US" dirty="0" smtClean="0">
                <a:latin typeface="Comic Sans MS"/>
                <a:cs typeface="Comic Sans MS"/>
              </a:rPr>
              <a:t>) such that:</a:t>
            </a:r>
          </a:p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	</a:t>
            </a:r>
            <a:r>
              <a:rPr lang="en-US" dirty="0" smtClean="0">
                <a:latin typeface="Comic Sans MS"/>
                <a:cs typeface="Comic Sans MS"/>
              </a:rPr>
              <a:t>(1) C(x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, …, </a:t>
            </a:r>
            <a:r>
              <a:rPr lang="en-US" dirty="0" err="1" smtClean="0">
                <a:latin typeface="Comic Sans MS"/>
                <a:cs typeface="Comic Sans MS"/>
              </a:rPr>
              <a:t>x</a:t>
            </a:r>
            <a:r>
              <a:rPr lang="en-US" baseline="-25000" dirty="0" err="1" smtClean="0">
                <a:latin typeface="Comic Sans MS"/>
                <a:cs typeface="Comic Sans MS"/>
              </a:rPr>
              <a:t>n</a:t>
            </a:r>
            <a:r>
              <a:rPr lang="en-US" dirty="0" smtClean="0">
                <a:latin typeface="Comic Sans MS"/>
                <a:cs typeface="Comic Sans MS"/>
              </a:rPr>
              <a:t>, </a:t>
            </a:r>
            <a:r>
              <a:rPr lang="en-US" b="1" dirty="0" smtClean="0">
                <a:latin typeface="Comic Sans MS"/>
                <a:cs typeface="Comic Sans MS"/>
              </a:rPr>
              <a:t>0</a:t>
            </a:r>
            <a:r>
              <a:rPr lang="en-US" dirty="0" smtClean="0">
                <a:latin typeface="Comic Sans MS"/>
                <a:cs typeface="Comic Sans MS"/>
              </a:rPr>
              <a:t>)=0</a:t>
            </a:r>
          </a:p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	</a:t>
            </a:r>
            <a:r>
              <a:rPr lang="en-US" dirty="0" smtClean="0">
                <a:latin typeface="Comic Sans MS"/>
                <a:cs typeface="Comic Sans MS"/>
              </a:rPr>
              <a:t>(2) C(x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, …, </a:t>
            </a:r>
            <a:r>
              <a:rPr lang="en-US" dirty="0" err="1" smtClean="0">
                <a:latin typeface="Comic Sans MS"/>
                <a:cs typeface="Comic Sans MS"/>
              </a:rPr>
              <a:t>x</a:t>
            </a:r>
            <a:r>
              <a:rPr lang="en-US" baseline="-25000" dirty="0" err="1" smtClean="0">
                <a:latin typeface="Comic Sans MS"/>
                <a:cs typeface="Comic Sans MS"/>
              </a:rPr>
              <a:t>n</a:t>
            </a:r>
            <a:r>
              <a:rPr lang="en-US" dirty="0" smtClean="0">
                <a:latin typeface="Comic Sans MS"/>
                <a:cs typeface="Comic Sans MS"/>
              </a:rPr>
              <a:t>, p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(</a:t>
            </a:r>
            <a:r>
              <a:rPr lang="en-US" b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), …, </a:t>
            </a:r>
            <a:r>
              <a:rPr lang="en-US" dirty="0">
                <a:latin typeface="Comic Sans MS"/>
                <a:cs typeface="Comic Sans MS"/>
              </a:rPr>
              <a:t>p</a:t>
            </a:r>
            <a:r>
              <a:rPr lang="en-US" baseline="-25000" dirty="0" smtClean="0">
                <a:latin typeface="Comic Sans MS"/>
                <a:cs typeface="Comic Sans MS"/>
              </a:rPr>
              <a:t>m</a:t>
            </a:r>
            <a:r>
              <a:rPr lang="en-US" dirty="0" smtClean="0">
                <a:latin typeface="Comic Sans MS"/>
                <a:cs typeface="Comic Sans MS"/>
              </a:rPr>
              <a:t>(</a:t>
            </a:r>
            <a:r>
              <a:rPr lang="en-US" b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))=1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r>
              <a:rPr lang="en-US" sz="2600" dirty="0" smtClean="0">
                <a:solidFill>
                  <a:srgbClr val="0000FF"/>
                </a:solidFill>
                <a:latin typeface="Comic Sans MS"/>
                <a:cs typeface="Comic Sans MS"/>
              </a:rPr>
              <a:t>Think of y’s as placeholders for the p</a:t>
            </a:r>
            <a:r>
              <a:rPr lang="en-US" sz="2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r>
              <a:rPr lang="en-US" sz="2600" dirty="0" smtClean="0">
                <a:solidFill>
                  <a:srgbClr val="0000FF"/>
                </a:solidFill>
                <a:latin typeface="Comic Sans MS"/>
                <a:cs typeface="Comic Sans MS"/>
              </a:rPr>
              <a:t> ‘s</a:t>
            </a:r>
          </a:p>
          <a:p>
            <a:r>
              <a:rPr lang="en-US" sz="2600" dirty="0" smtClean="0">
                <a:solidFill>
                  <a:srgbClr val="0000FF"/>
                </a:solidFill>
                <a:latin typeface="Comic Sans MS"/>
                <a:cs typeface="Comic Sans MS"/>
              </a:rPr>
              <a:t>(</a:t>
            </a:r>
            <a:r>
              <a:rPr lang="en-US" sz="2600" dirty="0" smtClean="0">
                <a:solidFill>
                  <a:srgbClr val="0000FF"/>
                </a:solidFill>
                <a:latin typeface="Comic Sans MS"/>
                <a:cs typeface="Comic Sans MS"/>
              </a:rPr>
              <a:t>1) forces C to be in the ideal generated by the y’s</a:t>
            </a:r>
          </a:p>
          <a:p>
            <a:r>
              <a:rPr lang="en-US" sz="2600" dirty="0" smtClean="0">
                <a:solidFill>
                  <a:srgbClr val="0000FF"/>
                </a:solidFill>
                <a:latin typeface="Comic Sans MS"/>
                <a:cs typeface="Comic Sans MS"/>
              </a:rPr>
              <a:t>(1) and (2) imply that 1 is in the ideal generated by the p</a:t>
            </a:r>
            <a:r>
              <a:rPr lang="en-US" sz="2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r>
              <a:rPr lang="en-US" sz="2600" dirty="0" smtClean="0">
                <a:solidFill>
                  <a:srgbClr val="0000FF"/>
                </a:solidFill>
                <a:latin typeface="Comic Sans MS"/>
                <a:cs typeface="Comic Sans MS"/>
              </a:rPr>
              <a:t> ‘s (and hence </a:t>
            </a:r>
            <a:r>
              <a:rPr lang="en-US" sz="2600" b="1" dirty="0">
                <a:solidFill>
                  <a:srgbClr val="0000FF"/>
                </a:solidFill>
                <a:latin typeface="Comic Sans MS"/>
                <a:cs typeface="Comic Sans MS"/>
              </a:rPr>
              <a:t>P</a:t>
            </a:r>
            <a:r>
              <a:rPr lang="en-US" sz="2600" dirty="0" smtClean="0">
                <a:solidFill>
                  <a:srgbClr val="0000FF"/>
                </a:solidFill>
                <a:latin typeface="Comic Sans MS"/>
                <a:cs typeface="Comic Sans MS"/>
              </a:rPr>
              <a:t> is unsolvable).</a:t>
            </a:r>
          </a:p>
          <a:p>
            <a:pPr marL="0" indent="0">
              <a:buNone/>
            </a:pPr>
            <a:endParaRPr lang="en-US" sz="2600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marL="514350" indent="-514350">
              <a:buAutoNum type="arabicParenBoth"/>
            </a:pPr>
            <a:endParaRPr lang="en-US" baseline="-25000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611338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9B08B8"/>
                </a:solidFill>
                <a:latin typeface="Comic Sans MS"/>
                <a:cs typeface="Comic Sans MS"/>
              </a:rPr>
              <a:t>The Ideal Proof System</a:t>
            </a:r>
            <a:endParaRPr lang="en-US" sz="3600" b="1" dirty="0">
              <a:solidFill>
                <a:srgbClr val="9B08B8"/>
              </a:solidFill>
              <a:latin typeface="Comic Sans MS"/>
              <a:cs typeface="Comic Sans M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447800"/>
            <a:ext cx="8458200" cy="5029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An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IPS certificate </a:t>
            </a:r>
            <a:r>
              <a:rPr lang="en-US" dirty="0" smtClean="0">
                <a:latin typeface="Comic Sans MS"/>
                <a:cs typeface="Comic Sans MS"/>
              </a:rPr>
              <a:t>that a system </a:t>
            </a: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 {p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(</a:t>
            </a:r>
            <a:r>
              <a:rPr lang="en-US" b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)=0,…,</a:t>
            </a:r>
            <a:r>
              <a:rPr lang="en-US" dirty="0">
                <a:latin typeface="Comic Sans MS"/>
                <a:cs typeface="Comic Sans MS"/>
              </a:rPr>
              <a:t>p</a:t>
            </a:r>
            <a:r>
              <a:rPr lang="en-US" baseline="-25000" dirty="0" smtClean="0">
                <a:latin typeface="Comic Sans MS"/>
                <a:cs typeface="Comic Sans MS"/>
              </a:rPr>
              <a:t>m</a:t>
            </a:r>
            <a:r>
              <a:rPr lang="en-US" dirty="0" smtClean="0">
                <a:latin typeface="Comic Sans MS"/>
                <a:cs typeface="Comic Sans MS"/>
              </a:rPr>
              <a:t>(</a:t>
            </a:r>
            <a:r>
              <a:rPr lang="en-US" b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)=0 } of polynomial equations is </a:t>
            </a:r>
            <a:r>
              <a:rPr lang="en-US" dirty="0" err="1" smtClean="0">
                <a:latin typeface="Comic Sans MS"/>
                <a:cs typeface="Comic Sans MS"/>
              </a:rPr>
              <a:t>unsatisfiable</a:t>
            </a:r>
            <a:r>
              <a:rPr lang="en-US" dirty="0" smtClean="0">
                <a:latin typeface="Comic Sans MS"/>
                <a:cs typeface="Comic Sans MS"/>
              </a:rPr>
              <a:t> (over F) is a polynomial C(</a:t>
            </a:r>
            <a:r>
              <a:rPr lang="en-US" b="1" dirty="0" err="1" smtClean="0">
                <a:latin typeface="Comic Sans MS"/>
                <a:cs typeface="Comic Sans MS"/>
              </a:rPr>
              <a:t>x</a:t>
            </a:r>
            <a:r>
              <a:rPr lang="en-US" dirty="0" err="1" smtClean="0">
                <a:latin typeface="Comic Sans MS"/>
                <a:cs typeface="Comic Sans MS"/>
              </a:rPr>
              <a:t>,</a:t>
            </a:r>
            <a:r>
              <a:rPr lang="en-US" b="1" dirty="0" err="1" smtClean="0">
                <a:latin typeface="Comic Sans MS"/>
                <a:cs typeface="Comic Sans MS"/>
              </a:rPr>
              <a:t>y</a:t>
            </a:r>
            <a:r>
              <a:rPr lang="en-US" dirty="0" smtClean="0">
                <a:latin typeface="Comic Sans MS"/>
                <a:cs typeface="Comic Sans MS"/>
              </a:rPr>
              <a:t>) such that:</a:t>
            </a:r>
          </a:p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	</a:t>
            </a:r>
            <a:r>
              <a:rPr lang="en-US" dirty="0" smtClean="0">
                <a:latin typeface="Comic Sans MS"/>
                <a:cs typeface="Comic Sans MS"/>
              </a:rPr>
              <a:t>1. C(x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, …, </a:t>
            </a:r>
            <a:r>
              <a:rPr lang="en-US" dirty="0" err="1" smtClean="0">
                <a:latin typeface="Comic Sans MS"/>
                <a:cs typeface="Comic Sans MS"/>
              </a:rPr>
              <a:t>x</a:t>
            </a:r>
            <a:r>
              <a:rPr lang="en-US" baseline="-25000" dirty="0" err="1" smtClean="0">
                <a:latin typeface="Comic Sans MS"/>
                <a:cs typeface="Comic Sans MS"/>
              </a:rPr>
              <a:t>n</a:t>
            </a:r>
            <a:r>
              <a:rPr lang="en-US" dirty="0" smtClean="0">
                <a:latin typeface="Comic Sans MS"/>
                <a:cs typeface="Comic Sans MS"/>
              </a:rPr>
              <a:t>, </a:t>
            </a:r>
            <a:r>
              <a:rPr lang="en-US" b="1" dirty="0" smtClean="0">
                <a:latin typeface="Comic Sans MS"/>
                <a:cs typeface="Comic Sans MS"/>
              </a:rPr>
              <a:t>0</a:t>
            </a:r>
            <a:r>
              <a:rPr lang="en-US" dirty="0" smtClean="0">
                <a:latin typeface="Comic Sans MS"/>
                <a:cs typeface="Comic Sans MS"/>
              </a:rPr>
              <a:t>)=0</a:t>
            </a:r>
          </a:p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	</a:t>
            </a:r>
            <a:r>
              <a:rPr lang="en-US" dirty="0" smtClean="0">
                <a:latin typeface="Comic Sans MS"/>
                <a:cs typeface="Comic Sans MS"/>
              </a:rPr>
              <a:t>2. C(x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, …, </a:t>
            </a:r>
            <a:r>
              <a:rPr lang="en-US" dirty="0" err="1" smtClean="0">
                <a:latin typeface="Comic Sans MS"/>
                <a:cs typeface="Comic Sans MS"/>
              </a:rPr>
              <a:t>x</a:t>
            </a:r>
            <a:r>
              <a:rPr lang="en-US" baseline="-25000" dirty="0" err="1" smtClean="0">
                <a:latin typeface="Comic Sans MS"/>
                <a:cs typeface="Comic Sans MS"/>
              </a:rPr>
              <a:t>n</a:t>
            </a:r>
            <a:r>
              <a:rPr lang="en-US" dirty="0" smtClean="0">
                <a:latin typeface="Comic Sans MS"/>
                <a:cs typeface="Comic Sans MS"/>
              </a:rPr>
              <a:t>, p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(</a:t>
            </a:r>
            <a:r>
              <a:rPr lang="en-US" b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), …, </a:t>
            </a:r>
            <a:r>
              <a:rPr lang="en-US" dirty="0">
                <a:latin typeface="Comic Sans MS"/>
                <a:cs typeface="Comic Sans MS"/>
              </a:rPr>
              <a:t>p</a:t>
            </a:r>
            <a:r>
              <a:rPr lang="en-US" baseline="-25000" dirty="0" smtClean="0">
                <a:latin typeface="Comic Sans MS"/>
                <a:cs typeface="Comic Sans MS"/>
              </a:rPr>
              <a:t>m</a:t>
            </a:r>
            <a:r>
              <a:rPr lang="en-US" dirty="0" smtClean="0">
                <a:latin typeface="Comic Sans MS"/>
                <a:cs typeface="Comic Sans MS"/>
              </a:rPr>
              <a:t>(</a:t>
            </a:r>
            <a:r>
              <a:rPr lang="en-US" b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))=1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The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IPS proof complexity</a:t>
            </a:r>
            <a:r>
              <a:rPr lang="en-US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of an </a:t>
            </a:r>
            <a:r>
              <a:rPr lang="en-US" dirty="0" err="1" smtClean="0">
                <a:latin typeface="Comic Sans MS"/>
                <a:cs typeface="Comic Sans MS"/>
              </a:rPr>
              <a:t>unsatisfiable</a:t>
            </a:r>
            <a:r>
              <a:rPr lang="en-US" dirty="0" smtClean="0">
                <a:latin typeface="Comic Sans MS"/>
                <a:cs typeface="Comic Sans MS"/>
              </a:rPr>
              <a:t> system of polynomial equations is the optimum function complexity of any certificate</a:t>
            </a:r>
            <a:r>
              <a:rPr lang="en-US" baseline="-25000" dirty="0" smtClean="0">
                <a:latin typeface="Comic Sans MS"/>
                <a:cs typeface="Comic Sans MS"/>
              </a:rPr>
              <a:t>.</a:t>
            </a:r>
            <a:r>
              <a:rPr lang="en-US" dirty="0" smtClean="0">
                <a:latin typeface="Comic Sans MS"/>
                <a:cs typeface="Comic Sans MS"/>
              </a:rPr>
              <a:t> E.g., circuit size, formula size, VNP, .</a:t>
            </a:r>
            <a:r>
              <a:rPr lang="en-US" dirty="0" smtClean="0">
                <a:latin typeface="Comic Sans MS"/>
                <a:cs typeface="Comic Sans MS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	</a:t>
            </a:r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Example: </a:t>
            </a:r>
            <a:r>
              <a:rPr lang="en-US" dirty="0" smtClean="0">
                <a:latin typeface="Comic Sans MS"/>
                <a:cs typeface="Comic Sans MS"/>
              </a:rPr>
              <a:t>AC0[2]-IPS complexity is minimum over 		     AC0[2] certificates</a:t>
            </a: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	</a:t>
            </a:r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Default</a:t>
            </a:r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:</a:t>
            </a:r>
            <a:r>
              <a:rPr lang="en-US" dirty="0" smtClean="0">
                <a:latin typeface="Comic Sans MS"/>
                <a:cs typeface="Comic Sans MS"/>
              </a:rPr>
              <a:t> circuit size</a:t>
            </a:r>
          </a:p>
        </p:txBody>
      </p:sp>
    </p:spTree>
    <p:extLst>
      <p:ext uri="{BB962C8B-B14F-4D97-AF65-F5344CB8AC3E}">
        <p14:creationId xmlns:p14="http://schemas.microsoft.com/office/powerpoint/2010/main" val="464656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9B08B8"/>
                </a:solidFill>
                <a:latin typeface="Comic Sans MS"/>
                <a:cs typeface="Comic Sans MS"/>
              </a:rPr>
              <a:t>Lower Bounds for IPS imply Algebraic Circuit Lower Bounds!</a:t>
            </a:r>
            <a:endParaRPr lang="en-US" sz="3200" b="1" dirty="0">
              <a:solidFill>
                <a:srgbClr val="9B08B8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Given a polynomial f(x</a:t>
            </a:r>
            <a:r>
              <a:rPr lang="en-US" sz="2400" baseline="-25000" dirty="0" smtClean="0">
                <a:latin typeface="Comic Sans MS"/>
                <a:cs typeface="Comic Sans MS"/>
              </a:rPr>
              <a:t>1</a:t>
            </a:r>
            <a:r>
              <a:rPr lang="en-US" sz="2400" dirty="0" smtClean="0">
                <a:latin typeface="Comic Sans MS"/>
                <a:cs typeface="Comic Sans MS"/>
              </a:rPr>
              <a:t>,…,</a:t>
            </a:r>
            <a:r>
              <a:rPr lang="en-US" sz="2400" dirty="0" err="1" smtClean="0">
                <a:latin typeface="Comic Sans MS"/>
                <a:cs typeface="Comic Sans MS"/>
              </a:rPr>
              <a:t>x</a:t>
            </a:r>
            <a:r>
              <a:rPr lang="en-US" sz="2400" baseline="-25000" dirty="0" err="1" smtClean="0">
                <a:latin typeface="Comic Sans MS"/>
                <a:cs typeface="Comic Sans MS"/>
              </a:rPr>
              <a:t>n</a:t>
            </a:r>
            <a:r>
              <a:rPr lang="en-US" sz="2400" dirty="0" smtClean="0">
                <a:latin typeface="Comic Sans MS"/>
                <a:cs typeface="Comic Sans MS"/>
              </a:rPr>
              <a:t>), what is the smallest algebraic circuit computing f?</a:t>
            </a:r>
          </a:p>
          <a:p>
            <a:pPr marL="0" indent="0">
              <a:buNone/>
            </a:pPr>
            <a:endParaRPr lang="en-US" sz="24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Question 1: Permanent/Determinant Conjecture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Can the permanent of an n-by-n matrix always be written as the determinant of a </a:t>
            </a:r>
            <a:r>
              <a:rPr lang="en-US" sz="2400" dirty="0" err="1" smtClean="0">
                <a:latin typeface="Comic Sans MS"/>
                <a:cs typeface="Comic Sans MS"/>
              </a:rPr>
              <a:t>polynomially</a:t>
            </a:r>
            <a:r>
              <a:rPr lang="en-US" sz="2400" dirty="0" smtClean="0">
                <a:latin typeface="Comic Sans MS"/>
                <a:cs typeface="Comic Sans MS"/>
              </a:rPr>
              <a:t> larger matrix (whose entries are variables or constants)?</a:t>
            </a:r>
          </a:p>
          <a:p>
            <a:pPr marL="0" indent="0">
              <a:buNone/>
            </a:pPr>
            <a:endParaRPr lang="en-US" sz="2400" b="1" u="sng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Question 2: Is VNP = VP?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72927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9B08B8"/>
                </a:solidFill>
                <a:latin typeface="Comic Sans MS" pitchFamily="66" charset="0"/>
              </a:rPr>
              <a:t> </a:t>
            </a:r>
            <a:r>
              <a:rPr lang="en-US" sz="3600" b="1" dirty="0" smtClean="0">
                <a:solidFill>
                  <a:srgbClr val="9B08B8"/>
                </a:solidFill>
                <a:latin typeface="Comic Sans MS" pitchFamily="66" charset="0"/>
              </a:rPr>
              <a:t>VP and VNP</a:t>
            </a:r>
            <a:endParaRPr lang="en-US" sz="3600" b="1" dirty="0">
              <a:solidFill>
                <a:srgbClr val="9B08B8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1828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err="1" smtClean="0">
                <a:solidFill>
                  <a:srgbClr val="FF0000"/>
                </a:solidFill>
                <a:latin typeface="Comic Sans MS" pitchFamily="66" charset="0"/>
              </a:rPr>
              <a:t>Defn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  <a:r>
              <a:rPr lang="en-US" sz="2800" b="1" dirty="0" smtClean="0">
                <a:solidFill>
                  <a:srgbClr val="200BBF"/>
                </a:solidFill>
                <a:latin typeface="Comic Sans MS" pitchFamily="66" charset="0"/>
              </a:rPr>
              <a:t> VP</a:t>
            </a:r>
            <a:r>
              <a:rPr lang="en-US" sz="2800" b="1" baseline="-25000" dirty="0" smtClean="0">
                <a:solidFill>
                  <a:srgbClr val="200BBF"/>
                </a:solidFill>
                <a:latin typeface="Comic Sans MS" pitchFamily="66" charset="0"/>
              </a:rPr>
              <a:t>R</a:t>
            </a:r>
            <a:r>
              <a:rPr lang="en-US" sz="2800" b="1" dirty="0" smtClean="0">
                <a:solidFill>
                  <a:srgbClr val="200BBF"/>
                </a:solidFill>
                <a:latin typeface="Comic Sans MS" pitchFamily="66" charset="0"/>
              </a:rPr>
              <a:t> is the class of families of formal polynomials: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200BBF"/>
                </a:solidFill>
                <a:latin typeface="Comic Sans MS" pitchFamily="66" charset="0"/>
              </a:rPr>
              <a:t>  where </a:t>
            </a:r>
            <a:r>
              <a:rPr lang="en-US" sz="2800" b="1" dirty="0" err="1" smtClean="0">
                <a:solidFill>
                  <a:srgbClr val="200BBF"/>
                </a:solidFill>
                <a:latin typeface="Comic Sans MS" pitchFamily="66" charset="0"/>
              </a:rPr>
              <a:t>f</a:t>
            </a:r>
            <a:r>
              <a:rPr lang="en-US" sz="2800" b="1" baseline="-25000" dirty="0" err="1" smtClean="0">
                <a:solidFill>
                  <a:srgbClr val="200BBF"/>
                </a:solidFill>
                <a:latin typeface="Comic Sans MS" pitchFamily="66" charset="0"/>
              </a:rPr>
              <a:t>n</a:t>
            </a:r>
            <a:r>
              <a:rPr lang="en-US" sz="2800" b="1" baseline="-25000" dirty="0">
                <a:solidFill>
                  <a:srgbClr val="200BBF"/>
                </a:solidFill>
                <a:latin typeface="Comic Sans MS" pitchFamily="66" charset="0"/>
              </a:rPr>
              <a:t> </a:t>
            </a:r>
            <a:r>
              <a:rPr lang="en-US" sz="2800" b="1" dirty="0" smtClean="0">
                <a:solidFill>
                  <a:srgbClr val="200BBF"/>
                </a:solidFill>
                <a:latin typeface="Comic Sans MS" pitchFamily="66" charset="0"/>
              </a:rPr>
              <a:t>has poly(n) degree, and can be computed by algebraic circuits over R of size poly(n).</a:t>
            </a:r>
          </a:p>
          <a:p>
            <a:pPr>
              <a:buNone/>
            </a:pPr>
            <a:endParaRPr lang="en-US" sz="2800" b="1" dirty="0">
              <a:solidFill>
                <a:srgbClr val="200BBF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sz="2800" b="1" dirty="0" err="1" smtClean="0">
                <a:solidFill>
                  <a:srgbClr val="FF0000"/>
                </a:solidFill>
                <a:latin typeface="Comic Sans MS" pitchFamily="66" charset="0"/>
              </a:rPr>
              <a:t>Defn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r>
              <a:rPr lang="en-US" sz="2800" b="1" dirty="0" smtClean="0">
                <a:solidFill>
                  <a:srgbClr val="200BBF"/>
                </a:solidFill>
                <a:latin typeface="Comic Sans MS" pitchFamily="66" charset="0"/>
              </a:rPr>
              <a:t> VNP</a:t>
            </a:r>
            <a:r>
              <a:rPr lang="en-US" sz="2800" b="1" baseline="-25000" dirty="0" smtClean="0">
                <a:solidFill>
                  <a:srgbClr val="200BBF"/>
                </a:solidFill>
                <a:latin typeface="Comic Sans MS" pitchFamily="66" charset="0"/>
              </a:rPr>
              <a:t>R </a:t>
            </a:r>
            <a:r>
              <a:rPr lang="en-US" sz="2800" b="1" dirty="0" smtClean="0">
                <a:solidFill>
                  <a:srgbClr val="200BBF"/>
                </a:solidFill>
                <a:latin typeface="Comic Sans MS" pitchFamily="66" charset="0"/>
              </a:rPr>
              <a:t>is the class of families of polynomials g that can be written in the following form, for f in VP</a:t>
            </a:r>
            <a:r>
              <a:rPr lang="en-US" sz="2800" b="1" baseline="-25000" dirty="0" smtClean="0">
                <a:solidFill>
                  <a:srgbClr val="200BBF"/>
                </a:solidFill>
                <a:latin typeface="Comic Sans MS" pitchFamily="66" charset="0"/>
              </a:rPr>
              <a:t>R</a:t>
            </a:r>
            <a:r>
              <a:rPr lang="en-US" sz="2800" b="1" dirty="0" smtClean="0">
                <a:solidFill>
                  <a:srgbClr val="200BBF"/>
                </a:solidFill>
                <a:latin typeface="Comic Sans MS" pitchFamily="66" charset="0"/>
              </a:rPr>
              <a:t> :</a:t>
            </a:r>
          </a:p>
          <a:p>
            <a:pPr>
              <a:buNone/>
            </a:pPr>
            <a:endParaRPr lang="en-US" sz="2800" b="1" dirty="0">
              <a:solidFill>
                <a:srgbClr val="200BBF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200BBF"/>
                </a:solidFill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en-US" sz="2800" b="1" dirty="0">
                <a:solidFill>
                  <a:srgbClr val="200BBF"/>
                </a:solidFill>
                <a:latin typeface="Comic Sans MS" pitchFamily="66" charset="0"/>
              </a:rPr>
              <a:t> </a:t>
            </a:r>
            <a:r>
              <a:rPr lang="en-US" sz="2800" b="1" dirty="0" smtClean="0">
                <a:solidFill>
                  <a:srgbClr val="200BBF"/>
                </a:solidFill>
                <a:latin typeface="Comic Sans MS" pitchFamily="66" charset="0"/>
              </a:rPr>
              <a:t> </a:t>
            </a:r>
            <a:endParaRPr lang="en-US" sz="2800" b="1" dirty="0">
              <a:solidFill>
                <a:srgbClr val="200BBF"/>
              </a:solidFill>
              <a:latin typeface="Comic Sans MS" pitchFamily="66" charset="0"/>
            </a:endParaRPr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381000" y="4495800"/>
            <a:ext cx="8534400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b="1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b="1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b="1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pic>
        <p:nvPicPr>
          <p:cNvPr id="4" name="Picture 3" descr="V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52600"/>
            <a:ext cx="2209800" cy="570271"/>
          </a:xfrm>
          <a:prstGeom prst="rect">
            <a:avLst/>
          </a:prstGeom>
        </p:spPr>
      </p:pic>
      <p:pic>
        <p:nvPicPr>
          <p:cNvPr id="5" name="Picture 4" descr="VN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562599"/>
            <a:ext cx="6781800" cy="12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1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152400" y="1828800"/>
            <a:ext cx="8686800" cy="556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Theorem 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latin typeface="Comic Sans MS"/>
                <a:cs typeface="Comic Sans MS"/>
              </a:rPr>
              <a:t>Superpolynomial</a:t>
            </a:r>
            <a:r>
              <a:rPr lang="en-US" sz="2400" dirty="0" smtClean="0">
                <a:latin typeface="Comic Sans MS"/>
                <a:cs typeface="Comic Sans MS"/>
              </a:rPr>
              <a:t> lower bounds for IPS</a:t>
            </a:r>
          </a:p>
          <a:p>
            <a:pPr>
              <a:buNone/>
            </a:pPr>
            <a:r>
              <a:rPr lang="en-US" sz="2400" dirty="0" smtClean="0">
                <a:latin typeface="Comic Sans MS"/>
                <a:cs typeface="Comic Sans MS"/>
              </a:rPr>
              <a:t>  imply the permanent does not have polynomial-size</a:t>
            </a:r>
          </a:p>
          <a:p>
            <a:pPr>
              <a:buNone/>
            </a:pP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 algebraic circuits.</a:t>
            </a:r>
            <a:endParaRPr lang="en-US" sz="24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400" b="1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Theorem.</a:t>
            </a: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latin typeface="Comic Sans MS"/>
                <a:cs typeface="Comic Sans MS"/>
              </a:rPr>
              <a:t>Superpolynomial</a:t>
            </a:r>
            <a:r>
              <a:rPr lang="en-US" sz="2400" dirty="0" smtClean="0">
                <a:latin typeface="Comic Sans MS"/>
                <a:cs typeface="Comic Sans MS"/>
              </a:rPr>
              <a:t> lower bounds on number of </a:t>
            </a:r>
          </a:p>
          <a:p>
            <a:pPr marL="0" indent="0">
              <a:buNone/>
            </a:pP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lines of PC proofs imply the permanent </a:t>
            </a:r>
            <a:r>
              <a:rPr lang="en-US" sz="2400" dirty="0" smtClean="0">
                <a:latin typeface="Comic Sans MS"/>
                <a:cs typeface="Comic Sans MS"/>
              </a:rPr>
              <a:t>versus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  determinant </a:t>
            </a:r>
            <a:r>
              <a:rPr lang="en-US" sz="2400" dirty="0" smtClean="0">
                <a:latin typeface="Comic Sans MS"/>
                <a:cs typeface="Comic Sans MS"/>
              </a:rPr>
              <a:t>conjecture</a:t>
            </a:r>
          </a:p>
          <a:p>
            <a:pPr marL="0" indent="0">
              <a:buNone/>
            </a:pPr>
            <a:endParaRPr lang="en-US" sz="2400" dirty="0" smtClean="0">
              <a:latin typeface="Comic Sans MS"/>
              <a:cs typeface="Comic Sans MS"/>
            </a:endParaRPr>
          </a:p>
        </p:txBody>
      </p:sp>
      <p:sp>
        <p:nvSpPr>
          <p:cNvPr id="6" name="Subtitle 5"/>
          <p:cNvSpPr txBox="1">
            <a:spLocks/>
          </p:cNvSpPr>
          <p:nvPr/>
        </p:nvSpPr>
        <p:spPr>
          <a:xfrm>
            <a:off x="381000" y="304800"/>
            <a:ext cx="85344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prstClr val="white"/>
                </a:solidFill>
                <a:latin typeface="Arial"/>
                <a:cs typeface="Arial"/>
              </a:rPr>
              <a:t>)</a:t>
            </a:r>
            <a:endParaRPr lang="en-US" sz="12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152400"/>
            <a:ext cx="49309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9B08B8"/>
                </a:solidFill>
                <a:latin typeface="Comic Sans MS"/>
                <a:cs typeface="Comic Sans MS"/>
              </a:rPr>
              <a:t>IPS Lower Bounds imply </a:t>
            </a:r>
          </a:p>
          <a:p>
            <a:r>
              <a:rPr lang="en-US" sz="3200" b="1" dirty="0" smtClean="0">
                <a:solidFill>
                  <a:srgbClr val="9B08B8"/>
                </a:solidFill>
                <a:latin typeface="Comic Sans MS"/>
                <a:cs typeface="Comic Sans MS"/>
              </a:rPr>
              <a:t>Algebraic Lower Bounds</a:t>
            </a:r>
            <a:endParaRPr lang="en-US" sz="3200" b="1" dirty="0">
              <a:solidFill>
                <a:srgbClr val="9B08B8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56007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9B08B8"/>
                </a:solidFill>
                <a:latin typeface="Comic Sans MS"/>
                <a:cs typeface="Comic Sans MS"/>
              </a:rPr>
              <a:t>EF is equivalent to IPS </a:t>
            </a:r>
            <a:br>
              <a:rPr lang="en-US" sz="3600" b="1" dirty="0" smtClean="0">
                <a:solidFill>
                  <a:srgbClr val="9B08B8"/>
                </a:solidFill>
                <a:latin typeface="Comic Sans MS"/>
                <a:cs typeface="Comic Sans MS"/>
              </a:rPr>
            </a:br>
            <a:r>
              <a:rPr lang="en-US" sz="3600" b="1" dirty="0" smtClean="0">
                <a:solidFill>
                  <a:srgbClr val="9B08B8"/>
                </a:solidFill>
                <a:latin typeface="Comic Sans MS"/>
                <a:cs typeface="Comic Sans MS"/>
              </a:rPr>
              <a:t>modulo PIT assumption</a:t>
            </a:r>
            <a:endParaRPr lang="en-US" sz="3600" b="1" dirty="0">
              <a:solidFill>
                <a:srgbClr val="9B08B8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44957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Theorem.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If there is a family K of </a:t>
            </a:r>
            <a:r>
              <a:rPr lang="en-US" sz="2400" dirty="0" err="1" smtClean="0">
                <a:latin typeface="Comic Sans MS"/>
                <a:cs typeface="Comic Sans MS"/>
              </a:rPr>
              <a:t>polysize</a:t>
            </a:r>
            <a:r>
              <a:rPr lang="en-US" sz="2400" dirty="0" smtClean="0">
                <a:latin typeface="Comic Sans MS"/>
                <a:cs typeface="Comic Sans MS"/>
              </a:rPr>
              <a:t> circuits for PIT such that the PIT axioms for K have </a:t>
            </a:r>
            <a:r>
              <a:rPr lang="en-US" sz="2400" dirty="0" err="1" smtClean="0">
                <a:latin typeface="Comic Sans MS"/>
                <a:cs typeface="Comic Sans MS"/>
              </a:rPr>
              <a:t>polysize</a:t>
            </a:r>
            <a:r>
              <a:rPr lang="en-US" sz="2400" dirty="0" smtClean="0">
                <a:latin typeface="Comic Sans MS"/>
                <a:cs typeface="Comic Sans MS"/>
              </a:rPr>
              <a:t> EF proofs, then EF is </a:t>
            </a:r>
            <a:r>
              <a:rPr lang="en-US" sz="2400" dirty="0" err="1" smtClean="0">
                <a:latin typeface="Comic Sans MS"/>
                <a:cs typeface="Comic Sans MS"/>
              </a:rPr>
              <a:t>polynomially</a:t>
            </a:r>
            <a:r>
              <a:rPr lang="en-US" sz="2400" dirty="0" smtClean="0">
                <a:latin typeface="Comic Sans MS"/>
                <a:cs typeface="Comic Sans MS"/>
              </a:rPr>
              <a:t> equivalent to IPS</a:t>
            </a:r>
            <a:r>
              <a:rPr lang="en-US" sz="2400" dirty="0" smtClean="0">
                <a:latin typeface="Comic Sans MS"/>
                <a:cs typeface="Comic Sans MS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400" b="1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Theorem.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r>
              <a:rPr lang="en-US" sz="2400" dirty="0" smtClean="0">
                <a:latin typeface="Comic Sans MS"/>
                <a:cs typeface="Comic Sans MS"/>
              </a:rPr>
              <a:t>IPS can p-simulate Extended </a:t>
            </a:r>
            <a:r>
              <a:rPr lang="en-US" sz="2400" dirty="0" err="1" smtClean="0">
                <a:latin typeface="Comic Sans MS"/>
                <a:cs typeface="Comic Sans MS"/>
              </a:rPr>
              <a:t>Frege</a:t>
            </a:r>
            <a:r>
              <a:rPr lang="en-US" sz="2400" dirty="0" smtClean="0">
                <a:latin typeface="Comic Sans MS"/>
                <a:cs typeface="Comic Sans MS"/>
              </a:rPr>
              <a:t>. </a:t>
            </a:r>
          </a:p>
          <a:p>
            <a:pPr marL="0" indent="0">
              <a:buNone/>
            </a:pPr>
            <a:endParaRPr lang="en-US" sz="2400" dirty="0">
              <a:latin typeface="Comic Sans MS"/>
              <a:cs typeface="Comic Sans MS"/>
            </a:endParaRPr>
          </a:p>
          <a:p>
            <a:r>
              <a:rPr lang="en-US" sz="2400" dirty="0" smtClean="0">
                <a:latin typeface="Comic Sans MS"/>
                <a:cs typeface="Comic Sans MS"/>
              </a:rPr>
              <a:t>Intuitively </a:t>
            </a:r>
            <a:r>
              <a:rPr lang="en-US" sz="2400" dirty="0" err="1" smtClean="0">
                <a:latin typeface="Comic Sans MS"/>
                <a:cs typeface="Comic Sans MS"/>
              </a:rPr>
              <a:t>eF</a:t>
            </a:r>
            <a:r>
              <a:rPr lang="en-US" sz="2400" dirty="0" smtClean="0">
                <a:latin typeface="Comic Sans MS"/>
                <a:cs typeface="Comic Sans MS"/>
              </a:rPr>
              <a:t> is p-equivalent to IPS if PIT is “provable in </a:t>
            </a:r>
            <a:r>
              <a:rPr lang="en-US" sz="2400" dirty="0" err="1" smtClean="0">
                <a:latin typeface="Comic Sans MS"/>
                <a:cs typeface="Comic Sans MS"/>
              </a:rPr>
              <a:t>eF</a:t>
            </a:r>
            <a:r>
              <a:rPr lang="en-US" sz="2400" dirty="0" smtClean="0">
                <a:latin typeface="Comic Sans MS"/>
                <a:cs typeface="Comic Sans MS"/>
              </a:rPr>
              <a:t>”</a:t>
            </a:r>
          </a:p>
          <a:p>
            <a:r>
              <a:rPr lang="en-US" sz="2400" dirty="0">
                <a:latin typeface="Comic Sans MS"/>
                <a:cs typeface="Comic Sans MS"/>
              </a:rPr>
              <a:t>I</a:t>
            </a:r>
            <a:r>
              <a:rPr lang="en-US" sz="2400" dirty="0" smtClean="0">
                <a:latin typeface="Comic Sans MS"/>
                <a:cs typeface="Comic Sans MS"/>
              </a:rPr>
              <a:t>dea: If </a:t>
            </a:r>
            <a:r>
              <a:rPr lang="en-US" sz="2400" dirty="0" err="1" smtClean="0">
                <a:latin typeface="Comic Sans MS"/>
                <a:cs typeface="Comic Sans MS"/>
              </a:rPr>
              <a:t>eF</a:t>
            </a:r>
            <a:r>
              <a:rPr lang="en-US" sz="2400" dirty="0" smtClean="0">
                <a:latin typeface="Comic Sans MS"/>
                <a:cs typeface="Comic Sans MS"/>
              </a:rPr>
              <a:t> can prove soundness of IPS then EF is p-equivalent to IPS. Soundness amounts to proving correctness  of circuits for PIT.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Note: </a:t>
            </a:r>
            <a:r>
              <a:rPr lang="en-US" sz="2400" dirty="0" smtClean="0">
                <a:latin typeface="Comic Sans MS"/>
                <a:cs typeface="Comic Sans MS"/>
              </a:rPr>
              <a:t>the circuits for PIT can be </a:t>
            </a:r>
            <a:r>
              <a:rPr lang="en-US" sz="2400" dirty="0" err="1" smtClean="0">
                <a:latin typeface="Comic Sans MS"/>
                <a:cs typeface="Comic Sans MS"/>
              </a:rPr>
              <a:t>nonuniform</a:t>
            </a:r>
            <a:r>
              <a:rPr lang="en-US" sz="2400" dirty="0" smtClean="0">
                <a:latin typeface="Comic Sans MS"/>
                <a:cs typeface="Comic Sans MS"/>
              </a:rPr>
              <a:t>!</a:t>
            </a:r>
            <a:endParaRPr lang="en-US" sz="24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400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05201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9B08B8"/>
                </a:solidFill>
                <a:latin typeface="Comic Sans MS"/>
                <a:cs typeface="Comic Sans MS"/>
              </a:rPr>
              <a:t>PIT Axioms</a:t>
            </a:r>
            <a:endParaRPr lang="en-US" sz="4000" b="1" dirty="0">
              <a:solidFill>
                <a:srgbClr val="9B08B8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46237"/>
            <a:ext cx="83058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Let K be a family of P/poly circuits for PIT</a:t>
            </a: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K[C(</a:t>
            </a:r>
            <a:r>
              <a:rPr lang="en-US" sz="2800" b="1" dirty="0" smtClean="0">
                <a:latin typeface="Comic Sans MS"/>
                <a:cs typeface="Comic Sans MS"/>
              </a:rPr>
              <a:t>x</a:t>
            </a:r>
            <a:r>
              <a:rPr lang="en-US" sz="2800" dirty="0" smtClean="0">
                <a:latin typeface="Comic Sans MS"/>
                <a:cs typeface="Comic Sans MS"/>
              </a:rPr>
              <a:t>)] = 1 if and only if C(</a:t>
            </a:r>
            <a:r>
              <a:rPr lang="en-US" sz="2800" b="1" dirty="0" smtClean="0">
                <a:latin typeface="Comic Sans MS"/>
                <a:cs typeface="Comic Sans MS"/>
              </a:rPr>
              <a:t>x</a:t>
            </a:r>
            <a:r>
              <a:rPr lang="en-US" sz="2800" dirty="0" smtClean="0">
                <a:latin typeface="Comic Sans MS"/>
                <a:cs typeface="Comic Sans MS"/>
              </a:rPr>
              <a:t>)=1</a:t>
            </a:r>
          </a:p>
          <a:p>
            <a:pPr marL="0" indent="0">
              <a:buNone/>
            </a:pPr>
            <a:endParaRPr lang="en-US" sz="28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The PIT axioms for K: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Comic Sans MS"/>
                <a:cs typeface="Comic Sans MS"/>
              </a:rPr>
              <a:t>K[C(</a:t>
            </a:r>
            <a:r>
              <a:rPr lang="en-US" sz="2800" b="1" dirty="0" smtClean="0">
                <a:latin typeface="Comic Sans MS"/>
                <a:cs typeface="Comic Sans MS"/>
              </a:rPr>
              <a:t>x</a:t>
            </a:r>
            <a:r>
              <a:rPr lang="en-US" sz="2800" dirty="0" smtClean="0">
                <a:latin typeface="Comic Sans MS"/>
                <a:cs typeface="Comic Sans MS"/>
              </a:rPr>
              <a:t>)] 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 K[C(</a:t>
            </a:r>
            <a:r>
              <a:rPr lang="en-US" sz="2800" b="1" dirty="0" smtClean="0">
                <a:latin typeface="Comic Sans MS"/>
                <a:cs typeface="Comic Sans MS"/>
                <a:sym typeface="Wingdings"/>
              </a:rPr>
              <a:t>p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)]</a:t>
            </a:r>
            <a:r>
              <a:rPr lang="en-US" sz="2800" dirty="0" smtClean="0">
                <a:latin typeface="Comic Sans MS"/>
                <a:cs typeface="Comic Sans MS"/>
              </a:rPr>
              <a:t> If C(</a:t>
            </a:r>
            <a:r>
              <a:rPr lang="en-US" sz="2800" b="1" dirty="0" smtClean="0">
                <a:latin typeface="Comic Sans MS"/>
                <a:cs typeface="Comic Sans MS"/>
              </a:rPr>
              <a:t>x</a:t>
            </a:r>
            <a:r>
              <a:rPr lang="en-US" sz="2800" dirty="0" smtClean="0">
                <a:latin typeface="Comic Sans MS"/>
                <a:cs typeface="Comic Sans MS"/>
              </a:rPr>
              <a:t>)=1 then C on any </a:t>
            </a:r>
            <a:r>
              <a:rPr lang="en-US" sz="2800" dirty="0" err="1" smtClean="0">
                <a:latin typeface="Comic Sans MS"/>
                <a:cs typeface="Comic Sans MS"/>
              </a:rPr>
              <a:t>boolean</a:t>
            </a:r>
            <a:r>
              <a:rPr lang="en-US" sz="2800" dirty="0" smtClean="0">
                <a:latin typeface="Comic Sans MS"/>
                <a:cs typeface="Comic Sans MS"/>
              </a:rPr>
              <a:t> input </a:t>
            </a:r>
            <a:r>
              <a:rPr lang="en-US" sz="2800" dirty="0" err="1" smtClean="0">
                <a:latin typeface="Comic Sans MS"/>
                <a:cs typeface="Comic Sans MS"/>
              </a:rPr>
              <a:t>evalutes</a:t>
            </a:r>
            <a:r>
              <a:rPr lang="en-US" sz="2800" dirty="0" smtClean="0">
                <a:latin typeface="Comic Sans MS"/>
                <a:cs typeface="Comic Sans MS"/>
              </a:rPr>
              <a:t> to 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Comic Sans MS"/>
                <a:cs typeface="Comic Sans MS"/>
              </a:rPr>
              <a:t>K[C(</a:t>
            </a:r>
            <a:r>
              <a:rPr lang="en-US" sz="2800" b="1" dirty="0" smtClean="0">
                <a:latin typeface="Comic Sans MS"/>
                <a:cs typeface="Comic Sans MS"/>
              </a:rPr>
              <a:t>x</a:t>
            </a:r>
            <a:r>
              <a:rPr lang="en-US" sz="2800" dirty="0" smtClean="0">
                <a:latin typeface="Comic Sans MS"/>
                <a:cs typeface="Comic Sans MS"/>
              </a:rPr>
              <a:t>)] 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 ~ K[1-C(</a:t>
            </a:r>
            <a:r>
              <a:rPr lang="en-US" sz="2800" b="1" dirty="0" smtClean="0">
                <a:latin typeface="Comic Sans MS"/>
                <a:cs typeface="Comic Sans MS"/>
                <a:sym typeface="Wingdings"/>
              </a:rPr>
              <a:t>x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)]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Comic Sans MS"/>
                <a:cs typeface="Comic Sans MS"/>
              </a:rPr>
              <a:t>(Zero-substitution) K[G(</a:t>
            </a:r>
            <a:r>
              <a:rPr lang="en-US" sz="2800" b="1" dirty="0" smtClean="0">
                <a:latin typeface="Comic Sans MS"/>
                <a:cs typeface="Comic Sans MS"/>
              </a:rPr>
              <a:t>x</a:t>
            </a:r>
            <a:r>
              <a:rPr lang="en-US" sz="2800" dirty="0" smtClean="0">
                <a:latin typeface="Comic Sans MS"/>
                <a:cs typeface="Comic Sans MS"/>
              </a:rPr>
              <a:t>)], K[C(</a:t>
            </a:r>
            <a:r>
              <a:rPr lang="en-US" sz="2800" b="1" dirty="0" smtClean="0">
                <a:latin typeface="Comic Sans MS"/>
                <a:cs typeface="Comic Sans MS"/>
              </a:rPr>
              <a:t>x,0</a:t>
            </a:r>
            <a:r>
              <a:rPr lang="en-US" sz="2800" dirty="0" smtClean="0">
                <a:latin typeface="Comic Sans MS"/>
                <a:cs typeface="Comic Sans MS"/>
              </a:rPr>
              <a:t>)] 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 K[C(</a:t>
            </a:r>
            <a:r>
              <a:rPr lang="en-US" sz="2800" b="1" dirty="0" smtClean="0">
                <a:latin typeface="Comic Sans MS"/>
                <a:cs typeface="Comic Sans MS"/>
                <a:sym typeface="Wingdings"/>
              </a:rPr>
              <a:t>x,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1</a:t>
            </a:r>
            <a:r>
              <a:rPr lang="en-US" sz="2800" b="1" dirty="0" smtClean="0">
                <a:latin typeface="Comic Sans MS"/>
                <a:cs typeface="Comic Sans MS"/>
                <a:sym typeface="Wingdings"/>
              </a:rPr>
              <a:t>-G(x)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]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Comic Sans MS"/>
                <a:cs typeface="Comic Sans MS"/>
              </a:rPr>
              <a:t>(Permutation) K[C(</a:t>
            </a:r>
            <a:r>
              <a:rPr lang="en-US" sz="2800" b="1" dirty="0" smtClean="0">
                <a:latin typeface="Comic Sans MS"/>
                <a:cs typeface="Comic Sans MS"/>
              </a:rPr>
              <a:t>x</a:t>
            </a:r>
            <a:r>
              <a:rPr lang="en-US" sz="2800" dirty="0" smtClean="0">
                <a:latin typeface="Comic Sans MS"/>
                <a:cs typeface="Comic Sans MS"/>
              </a:rPr>
              <a:t>)] 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 K[C(</a:t>
            </a:r>
            <a:r>
              <a:rPr lang="en-US" sz="2800" b="1" dirty="0" smtClean="0">
                <a:latin typeface="Comic Sans MS"/>
                <a:cs typeface="Comic Sans MS"/>
                <a:sym typeface="Wingdings"/>
              </a:rPr>
              <a:t>π(x)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)] </a:t>
            </a:r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63948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4B08E-D01D-4425-9A53-9549A2EFE5C1}" type="slidenum">
              <a:rPr lang="en-US"/>
              <a:pPr/>
              <a:t>8</a:t>
            </a:fld>
            <a:endParaRPr lang="en-US">
              <a:solidFill>
                <a:schemeClr val="accent2"/>
              </a:solidFill>
            </a:endParaRPr>
          </a:p>
        </p:txBody>
      </p:sp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Comic Sans MS"/>
                <a:cs typeface="Comic Sans MS"/>
              </a:rPr>
              <a:t>Restricted forms of Resolution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  <a:latin typeface="Comic Sans MS"/>
                <a:cs typeface="Comic Sans MS"/>
              </a:rPr>
              <a:t>Resolution</a:t>
            </a:r>
          </a:p>
          <a:p>
            <a:pPr marL="457200" lvl="1" indent="0">
              <a:buNone/>
            </a:pPr>
            <a:r>
              <a:rPr lang="en-US" dirty="0">
                <a:latin typeface="Comic Sans MS"/>
                <a:cs typeface="Comic Sans MS"/>
              </a:rPr>
              <a:t>G</a:t>
            </a:r>
            <a:r>
              <a:rPr lang="en-US" dirty="0" smtClean="0">
                <a:latin typeface="Comic Sans MS"/>
                <a:cs typeface="Comic Sans MS"/>
              </a:rPr>
              <a:t>raph </a:t>
            </a:r>
            <a:r>
              <a:rPr lang="en-US" dirty="0">
                <a:latin typeface="Comic Sans MS"/>
                <a:cs typeface="Comic Sans MS"/>
              </a:rPr>
              <a:t>of inferences is a directed acyclic graph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  <a:latin typeface="Comic Sans MS"/>
                <a:cs typeface="Comic Sans MS"/>
              </a:rPr>
              <a:t>Tree </a:t>
            </a:r>
            <a:r>
              <a:rPr lang="en-US" sz="2800" b="1" dirty="0" smtClean="0">
                <a:solidFill>
                  <a:schemeClr val="accent1"/>
                </a:solidFill>
                <a:latin typeface="Comic Sans MS"/>
                <a:cs typeface="Comic Sans MS"/>
              </a:rPr>
              <a:t>Resolution (DPLL)</a:t>
            </a:r>
            <a:endParaRPr lang="en-US" sz="2800" b="1" dirty="0">
              <a:solidFill>
                <a:schemeClr val="accent1"/>
              </a:solidFill>
              <a:latin typeface="Comic Sans MS"/>
              <a:cs typeface="Comic Sans MS"/>
            </a:endParaRPr>
          </a:p>
          <a:p>
            <a:pPr marL="457200" lvl="1" indent="0">
              <a:buNone/>
            </a:pPr>
            <a:r>
              <a:rPr lang="en-US" dirty="0">
                <a:latin typeface="Comic Sans MS"/>
                <a:cs typeface="Comic Sans MS"/>
              </a:rPr>
              <a:t>Graph of inferences forms a binary tree</a:t>
            </a:r>
          </a:p>
          <a:p>
            <a:pPr lvl="2"/>
            <a:r>
              <a:rPr lang="en-US" sz="2800" dirty="0">
                <a:latin typeface="Comic Sans MS"/>
                <a:cs typeface="Comic Sans MS"/>
              </a:rPr>
              <a:t>i.e., if you want to use a clause more than once you need to re-derive it</a:t>
            </a:r>
          </a:p>
          <a:p>
            <a:pPr marL="0" indent="0">
              <a:buNone/>
            </a:pPr>
            <a:endParaRPr lang="en-US" sz="2800" dirty="0">
              <a:solidFill>
                <a:schemeClr val="accent1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9B08B8"/>
                </a:solidFill>
                <a:latin typeface="Comic Sans MS"/>
                <a:cs typeface="Comic Sans MS"/>
              </a:rPr>
              <a:t>The Ideal Proof System:</a:t>
            </a:r>
            <a:br>
              <a:rPr lang="en-US" sz="3600" b="1" dirty="0" smtClean="0">
                <a:solidFill>
                  <a:srgbClr val="9B08B8"/>
                </a:solidFill>
                <a:latin typeface="Comic Sans MS"/>
                <a:cs typeface="Comic Sans MS"/>
              </a:rPr>
            </a:br>
            <a:r>
              <a:rPr lang="en-US" sz="3600" b="1" dirty="0" smtClean="0">
                <a:solidFill>
                  <a:srgbClr val="9B08B8"/>
                </a:solidFill>
                <a:latin typeface="Comic Sans MS"/>
                <a:cs typeface="Comic Sans MS"/>
              </a:rPr>
              <a:t>New Results</a:t>
            </a:r>
            <a:endParaRPr lang="en-US" sz="3600" b="1" dirty="0">
              <a:solidFill>
                <a:srgbClr val="9B08B8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25963"/>
          </a:xfrm>
        </p:spPr>
        <p:txBody>
          <a:bodyPr/>
          <a:lstStyle/>
          <a:p>
            <a:r>
              <a:rPr lang="en-US" sz="2800" dirty="0" smtClean="0">
                <a:latin typeface="Comic Sans MS"/>
                <a:cs typeface="Comic Sans MS"/>
              </a:rPr>
              <a:t>[Li, </a:t>
            </a:r>
            <a:r>
              <a:rPr lang="en-US" sz="2800" dirty="0" err="1" smtClean="0">
                <a:latin typeface="Comic Sans MS"/>
                <a:cs typeface="Comic Sans MS"/>
              </a:rPr>
              <a:t>Tzameret</a:t>
            </a:r>
            <a:r>
              <a:rPr lang="en-US" sz="2800" dirty="0" smtClean="0">
                <a:latin typeface="Comic Sans MS"/>
                <a:cs typeface="Comic Sans MS"/>
              </a:rPr>
              <a:t>, Wang]: </a:t>
            </a:r>
            <a:r>
              <a:rPr lang="en-US" sz="2800" dirty="0" err="1" smtClean="0">
                <a:latin typeface="Comic Sans MS"/>
                <a:cs typeface="Comic Sans MS"/>
              </a:rPr>
              <a:t>Frege</a:t>
            </a:r>
            <a:r>
              <a:rPr lang="en-US" sz="2800" dirty="0" smtClean="0">
                <a:latin typeface="Comic Sans MS"/>
                <a:cs typeface="Comic Sans MS"/>
              </a:rPr>
              <a:t> is p-equivalent to </a:t>
            </a:r>
            <a:r>
              <a:rPr lang="en-US" sz="2800" dirty="0" err="1" smtClean="0">
                <a:latin typeface="Comic Sans MS"/>
                <a:cs typeface="Comic Sans MS"/>
              </a:rPr>
              <a:t>noncommutative</a:t>
            </a:r>
            <a:r>
              <a:rPr lang="en-US" sz="2800" dirty="0" smtClean="0">
                <a:latin typeface="Comic Sans MS"/>
                <a:cs typeface="Comic Sans MS"/>
              </a:rPr>
              <a:t>-formula IPS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[</a:t>
            </a:r>
            <a:r>
              <a:rPr lang="en-US" sz="2800" dirty="0" err="1" smtClean="0">
                <a:latin typeface="Comic Sans MS"/>
                <a:cs typeface="Comic Sans MS"/>
              </a:rPr>
              <a:t>Forbes,Shpilka,Tzameret</a:t>
            </a:r>
            <a:r>
              <a:rPr lang="en-US" sz="2800" dirty="0" smtClean="0">
                <a:latin typeface="Comic Sans MS"/>
                <a:cs typeface="Comic Sans MS"/>
              </a:rPr>
              <a:t>, </a:t>
            </a:r>
            <a:r>
              <a:rPr lang="en-US" sz="2800" dirty="0" err="1" smtClean="0">
                <a:latin typeface="Comic Sans MS"/>
                <a:cs typeface="Comic Sans MS"/>
              </a:rPr>
              <a:t>Wigderson</a:t>
            </a:r>
            <a:r>
              <a:rPr lang="en-US" sz="2800" dirty="0" smtClean="0">
                <a:latin typeface="Comic Sans MS"/>
                <a:cs typeface="Comic Sans MS"/>
              </a:rPr>
              <a:t>]: Lower bounds </a:t>
            </a:r>
            <a:r>
              <a:rPr lang="en-US" sz="2800" dirty="0" smtClean="0">
                <a:latin typeface="Comic Sans MS"/>
                <a:cs typeface="Comic Sans MS"/>
              </a:rPr>
              <a:t>for </a:t>
            </a:r>
            <a:r>
              <a:rPr lang="en-US" sz="2800" dirty="0" smtClean="0">
                <a:latin typeface="Comic Sans MS"/>
                <a:cs typeface="Comic Sans MS"/>
              </a:rPr>
              <a:t>restricted subsystems of </a:t>
            </a:r>
            <a:r>
              <a:rPr lang="en-US" sz="2800" dirty="0" smtClean="0">
                <a:latin typeface="Comic Sans MS"/>
                <a:cs typeface="Comic Sans MS"/>
              </a:rPr>
              <a:t>IPS 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[FSTW]: Hilbert and IPS are essentially p-equivalent</a:t>
            </a:r>
            <a:endParaRPr lang="en-US" sz="28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102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 txBox="1">
            <a:spLocks/>
          </p:cNvSpPr>
          <p:nvPr/>
        </p:nvSpPr>
        <p:spPr>
          <a:xfrm>
            <a:off x="381000" y="304800"/>
            <a:ext cx="85344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prstClr val="white"/>
                </a:solidFill>
                <a:latin typeface="Arial"/>
                <a:cs typeface="Arial"/>
              </a:rPr>
              <a:t/>
            </a:r>
            <a:br>
              <a:rPr lang="en-US" sz="2800" dirty="0" smtClean="0">
                <a:solidFill>
                  <a:prstClr val="white"/>
                </a:solidFill>
                <a:latin typeface="Arial"/>
                <a:cs typeface="Arial"/>
              </a:rPr>
            </a:br>
            <a:r>
              <a:rPr lang="en-US" sz="2800" dirty="0" smtClean="0">
                <a:solidFill>
                  <a:prstClr val="white"/>
                </a:solidFill>
                <a:latin typeface="Arial"/>
                <a:cs typeface="Arial"/>
              </a:rPr>
              <a:t>Our New Proof System</a:t>
            </a:r>
            <a:endParaRPr lang="en-US" sz="12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667000" y="6127638"/>
            <a:ext cx="2147807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997053" y="1600200"/>
            <a:ext cx="3765947" cy="50292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5400000">
            <a:off x="7192119" y="3883967"/>
            <a:ext cx="2340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Algebraic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19307" y="5538497"/>
            <a:ext cx="2147807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5764293" y="5614697"/>
            <a:ext cx="2147807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5776993" y="4700297"/>
            <a:ext cx="2147807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609600" y="4610153"/>
            <a:ext cx="2147807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3810000" y="3785897"/>
            <a:ext cx="2147807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613684" y="3183349"/>
            <a:ext cx="2147807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609857" y="2293052"/>
            <a:ext cx="2147807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Extended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49" name="Straight Arrow Connector 48"/>
          <p:cNvCxnSpPr>
            <a:stCxn id="12" idx="2"/>
          </p:cNvCxnSpPr>
          <p:nvPr/>
        </p:nvCxnSpPr>
        <p:spPr>
          <a:xfrm flipH="1" flipV="1">
            <a:off x="2124004" y="6155596"/>
            <a:ext cx="542996" cy="28889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2" idx="6"/>
          </p:cNvCxnSpPr>
          <p:nvPr/>
        </p:nvCxnSpPr>
        <p:spPr>
          <a:xfrm flipV="1">
            <a:off x="4814807" y="6127638"/>
            <a:ext cx="1113007" cy="31685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2" idx="0"/>
            <a:endCxn id="26" idx="4"/>
          </p:cNvCxnSpPr>
          <p:nvPr/>
        </p:nvCxnSpPr>
        <p:spPr>
          <a:xfrm flipV="1">
            <a:off x="6838197" y="5334000"/>
            <a:ext cx="12700" cy="28069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9" idx="0"/>
            <a:endCxn id="32" idx="4"/>
          </p:cNvCxnSpPr>
          <p:nvPr/>
        </p:nvCxnSpPr>
        <p:spPr>
          <a:xfrm flipH="1" flipV="1">
            <a:off x="1683504" y="5243856"/>
            <a:ext cx="9707" cy="29464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32" idx="7"/>
          </p:cNvCxnSpPr>
          <p:nvPr/>
        </p:nvCxnSpPr>
        <p:spPr>
          <a:xfrm flipV="1">
            <a:off x="2442868" y="4326796"/>
            <a:ext cx="1517953" cy="37616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38" idx="6"/>
          </p:cNvCxnSpPr>
          <p:nvPr/>
        </p:nvCxnSpPr>
        <p:spPr>
          <a:xfrm flipH="1" flipV="1">
            <a:off x="2761491" y="3500201"/>
            <a:ext cx="1199332" cy="38599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35" idx="5"/>
          </p:cNvCxnSpPr>
          <p:nvPr/>
        </p:nvCxnSpPr>
        <p:spPr>
          <a:xfrm flipH="1" flipV="1">
            <a:off x="5643268" y="4326796"/>
            <a:ext cx="441914" cy="46630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38" idx="0"/>
            <a:endCxn id="47" idx="4"/>
          </p:cNvCxnSpPr>
          <p:nvPr/>
        </p:nvCxnSpPr>
        <p:spPr>
          <a:xfrm flipH="1" flipV="1">
            <a:off x="1683761" y="2926755"/>
            <a:ext cx="3827" cy="25659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6" idx="0"/>
          </p:cNvCxnSpPr>
          <p:nvPr/>
        </p:nvCxnSpPr>
        <p:spPr>
          <a:xfrm flipH="1" flipV="1">
            <a:off x="6828747" y="2378340"/>
            <a:ext cx="22150" cy="232195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7" idx="6"/>
            <a:endCxn id="51" idx="2"/>
          </p:cNvCxnSpPr>
          <p:nvPr/>
        </p:nvCxnSpPr>
        <p:spPr>
          <a:xfrm flipV="1">
            <a:off x="2757664" y="2374252"/>
            <a:ext cx="3033536" cy="23565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5791200" y="2057400"/>
            <a:ext cx="2147807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rgbClr val="F94C3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IPS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457200"/>
            <a:ext cx="53697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9B08B8"/>
                </a:solidFill>
                <a:latin typeface="Comic Sans MS"/>
                <a:cs typeface="Comic Sans MS"/>
              </a:rPr>
              <a:t>The Proof Complexity Zoo</a:t>
            </a:r>
            <a:endParaRPr lang="en-US" sz="3200" b="1" dirty="0">
              <a:solidFill>
                <a:srgbClr val="9B08B8"/>
              </a:solidFill>
              <a:latin typeface="Comic Sans MS"/>
              <a:cs typeface="Comic Sans MS"/>
            </a:endParaRPr>
          </a:p>
        </p:txBody>
      </p:sp>
      <p:pic>
        <p:nvPicPr>
          <p:cNvPr id="7" name="Picture 6" descr="giraff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2631532" cy="1752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2362200"/>
            <a:ext cx="2178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Extended </a:t>
            </a:r>
            <a:r>
              <a:rPr lang="en-US" sz="2400" dirty="0" err="1" smtClean="0"/>
              <a:t>Frege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295400" y="3276600"/>
            <a:ext cx="884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Frege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990600" y="4648200"/>
            <a:ext cx="1476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AC0-Frege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038600" y="3886200"/>
            <a:ext cx="1827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AC0[p]-</a:t>
            </a:r>
            <a:r>
              <a:rPr lang="en-US" sz="2400" dirty="0" err="1" smtClean="0"/>
              <a:t>Frege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990600" y="5638800"/>
            <a:ext cx="1515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Resolution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6019800" y="4724400"/>
            <a:ext cx="1812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Poly Calculus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5867400" y="5715000"/>
            <a:ext cx="2011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Nullstellensatz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2895600" y="6172200"/>
            <a:ext cx="1741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Truth Tables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912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 txBox="1">
            <a:spLocks/>
          </p:cNvSpPr>
          <p:nvPr/>
        </p:nvSpPr>
        <p:spPr>
          <a:xfrm>
            <a:off x="381000" y="304800"/>
            <a:ext cx="85344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prstClr val="white"/>
                </a:solidFill>
                <a:latin typeface="Arial"/>
                <a:cs typeface="Arial"/>
              </a:rPr>
              <a:t/>
            </a:r>
            <a:br>
              <a:rPr lang="en-US" sz="2800" dirty="0" smtClean="0">
                <a:solidFill>
                  <a:prstClr val="white"/>
                </a:solidFill>
                <a:latin typeface="Arial"/>
                <a:cs typeface="Arial"/>
              </a:rPr>
            </a:br>
            <a:r>
              <a:rPr lang="en-US" sz="2800" dirty="0" smtClean="0">
                <a:solidFill>
                  <a:prstClr val="white"/>
                </a:solidFill>
                <a:latin typeface="Arial"/>
                <a:cs typeface="Arial"/>
              </a:rPr>
              <a:t>Our New Proof System</a:t>
            </a:r>
            <a:endParaRPr lang="en-US" sz="12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667000" y="6127638"/>
            <a:ext cx="2147807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997053" y="1600200"/>
            <a:ext cx="3765947" cy="50292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5400000">
            <a:off x="7192119" y="3883967"/>
            <a:ext cx="2340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Algebraic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19307" y="5538497"/>
            <a:ext cx="2147807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5764293" y="5614697"/>
            <a:ext cx="2147807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5776993" y="4700297"/>
            <a:ext cx="2147807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609600" y="4610153"/>
            <a:ext cx="2147807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3810000" y="3785897"/>
            <a:ext cx="2147807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613684" y="3183349"/>
            <a:ext cx="2147807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609857" y="2293052"/>
            <a:ext cx="2147807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Extended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49" name="Straight Arrow Connector 48"/>
          <p:cNvCxnSpPr>
            <a:stCxn id="12" idx="2"/>
          </p:cNvCxnSpPr>
          <p:nvPr/>
        </p:nvCxnSpPr>
        <p:spPr>
          <a:xfrm flipH="1" flipV="1">
            <a:off x="2124004" y="6155596"/>
            <a:ext cx="542996" cy="28889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2" idx="6"/>
          </p:cNvCxnSpPr>
          <p:nvPr/>
        </p:nvCxnSpPr>
        <p:spPr>
          <a:xfrm flipV="1">
            <a:off x="4814807" y="6127638"/>
            <a:ext cx="1113007" cy="31685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2" idx="0"/>
            <a:endCxn id="26" idx="4"/>
          </p:cNvCxnSpPr>
          <p:nvPr/>
        </p:nvCxnSpPr>
        <p:spPr>
          <a:xfrm flipV="1">
            <a:off x="6838197" y="5334000"/>
            <a:ext cx="12700" cy="28069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9" idx="0"/>
            <a:endCxn id="32" idx="4"/>
          </p:cNvCxnSpPr>
          <p:nvPr/>
        </p:nvCxnSpPr>
        <p:spPr>
          <a:xfrm flipH="1" flipV="1">
            <a:off x="1683504" y="5243856"/>
            <a:ext cx="9707" cy="29464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32" idx="7"/>
          </p:cNvCxnSpPr>
          <p:nvPr/>
        </p:nvCxnSpPr>
        <p:spPr>
          <a:xfrm flipV="1">
            <a:off x="2442868" y="4326796"/>
            <a:ext cx="1517953" cy="37616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38" idx="6"/>
          </p:cNvCxnSpPr>
          <p:nvPr/>
        </p:nvCxnSpPr>
        <p:spPr>
          <a:xfrm flipH="1" flipV="1">
            <a:off x="2761491" y="3500201"/>
            <a:ext cx="1199332" cy="38599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35" idx="5"/>
          </p:cNvCxnSpPr>
          <p:nvPr/>
        </p:nvCxnSpPr>
        <p:spPr>
          <a:xfrm flipH="1" flipV="1">
            <a:off x="5643268" y="4326796"/>
            <a:ext cx="441914" cy="46630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38" idx="0"/>
            <a:endCxn id="47" idx="4"/>
          </p:cNvCxnSpPr>
          <p:nvPr/>
        </p:nvCxnSpPr>
        <p:spPr>
          <a:xfrm flipH="1" flipV="1">
            <a:off x="1683761" y="2926755"/>
            <a:ext cx="3827" cy="25659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6" idx="0"/>
          </p:cNvCxnSpPr>
          <p:nvPr/>
        </p:nvCxnSpPr>
        <p:spPr>
          <a:xfrm flipH="1" flipV="1">
            <a:off x="6828747" y="2378340"/>
            <a:ext cx="22150" cy="232195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7" idx="6"/>
            <a:endCxn id="51" idx="2"/>
          </p:cNvCxnSpPr>
          <p:nvPr/>
        </p:nvCxnSpPr>
        <p:spPr>
          <a:xfrm flipV="1">
            <a:off x="2757664" y="2374252"/>
            <a:ext cx="3033536" cy="23565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5791200" y="2057400"/>
            <a:ext cx="2147807" cy="6337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rgbClr val="F94C3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IPS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457200"/>
            <a:ext cx="53697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9B08B8"/>
                </a:solidFill>
                <a:latin typeface="Comic Sans MS"/>
                <a:cs typeface="Comic Sans MS"/>
              </a:rPr>
              <a:t>The Proof Complexity Zoo</a:t>
            </a:r>
            <a:endParaRPr lang="en-US" sz="3200" b="1" dirty="0">
              <a:solidFill>
                <a:srgbClr val="9B08B8"/>
              </a:solidFill>
              <a:latin typeface="Comic Sans MS"/>
              <a:cs typeface="Comic Sans MS"/>
            </a:endParaRPr>
          </a:p>
        </p:txBody>
      </p:sp>
      <p:pic>
        <p:nvPicPr>
          <p:cNvPr id="7" name="Picture 6" descr="giraff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2631532" cy="1752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2362200"/>
            <a:ext cx="2178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Extended </a:t>
            </a:r>
            <a:r>
              <a:rPr lang="en-US" sz="2400" dirty="0" err="1" smtClean="0"/>
              <a:t>Frege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295400" y="3276600"/>
            <a:ext cx="884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Frege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990600" y="4648200"/>
            <a:ext cx="1476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AC0-Frege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038600" y="3886200"/>
            <a:ext cx="1827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AC0[p]-</a:t>
            </a:r>
            <a:r>
              <a:rPr lang="en-US" sz="2400" dirty="0" err="1" smtClean="0"/>
              <a:t>Frege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990600" y="5638800"/>
            <a:ext cx="1515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Resolution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6019800" y="4724400"/>
            <a:ext cx="1812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Poly Calculus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5867400" y="5715000"/>
            <a:ext cx="2011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Nullstellensatz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2895600" y="6172200"/>
            <a:ext cx="1741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Truth Tables</a:t>
            </a:r>
            <a:endParaRPr lang="en-US" sz="2400" dirty="0"/>
          </a:p>
        </p:txBody>
      </p:sp>
      <p:sp>
        <p:nvSpPr>
          <p:cNvPr id="13" name="Freeform 12"/>
          <p:cNvSpPr/>
          <p:nvPr/>
        </p:nvSpPr>
        <p:spPr>
          <a:xfrm>
            <a:off x="304800" y="3962400"/>
            <a:ext cx="8715902" cy="1017726"/>
          </a:xfrm>
          <a:custGeom>
            <a:avLst/>
            <a:gdLst>
              <a:gd name="connsiteX0" fmla="*/ 0 w 8715902"/>
              <a:gd name="connsiteY0" fmla="*/ 612796 h 1017726"/>
              <a:gd name="connsiteX1" fmla="*/ 1385309 w 8715902"/>
              <a:gd name="connsiteY1" fmla="*/ 227921 h 1017726"/>
              <a:gd name="connsiteX2" fmla="*/ 4290610 w 8715902"/>
              <a:gd name="connsiteY2" fmla="*/ 1016915 h 1017726"/>
              <a:gd name="connsiteX3" fmla="*/ 7619199 w 8715902"/>
              <a:gd name="connsiteY3" fmla="*/ 54727 h 1017726"/>
              <a:gd name="connsiteX4" fmla="*/ 8715902 w 8715902"/>
              <a:gd name="connsiteY4" fmla="*/ 112458 h 1017726"/>
              <a:gd name="connsiteX5" fmla="*/ 8715902 w 8715902"/>
              <a:gd name="connsiteY5" fmla="*/ 112458 h 101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15902" h="1017726">
                <a:moveTo>
                  <a:pt x="0" y="612796"/>
                </a:moveTo>
                <a:cubicBezTo>
                  <a:pt x="335103" y="386682"/>
                  <a:pt x="670207" y="160568"/>
                  <a:pt x="1385309" y="227921"/>
                </a:cubicBezTo>
                <a:cubicBezTo>
                  <a:pt x="2100411" y="295274"/>
                  <a:pt x="3251628" y="1045781"/>
                  <a:pt x="4290610" y="1016915"/>
                </a:cubicBezTo>
                <a:cubicBezTo>
                  <a:pt x="5329592" y="988049"/>
                  <a:pt x="6881650" y="205470"/>
                  <a:pt x="7619199" y="54727"/>
                </a:cubicBezTo>
                <a:cubicBezTo>
                  <a:pt x="8356748" y="-96016"/>
                  <a:pt x="8715902" y="112458"/>
                  <a:pt x="8715902" y="112458"/>
                </a:cubicBezTo>
                <a:lnTo>
                  <a:pt x="8715902" y="112458"/>
                </a:lnTo>
              </a:path>
            </a:pathLst>
          </a:custGeom>
          <a:ln w="603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0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663399"/>
                </a:solidFill>
                <a:latin typeface="Comic Sans MS"/>
                <a:cs typeface="Comic Sans MS"/>
              </a:rPr>
              <a:t>Lower Bounds for Algebraic Proofs: </a:t>
            </a:r>
            <a:br>
              <a:rPr lang="en-US" sz="3600" b="1" dirty="0" smtClean="0">
                <a:solidFill>
                  <a:srgbClr val="663399"/>
                </a:solidFill>
                <a:latin typeface="Comic Sans MS"/>
                <a:cs typeface="Comic Sans MS"/>
              </a:rPr>
            </a:br>
            <a:r>
              <a:rPr lang="en-US" sz="3600" b="1" dirty="0" smtClean="0">
                <a:solidFill>
                  <a:srgbClr val="663399"/>
                </a:solidFill>
                <a:latin typeface="Comic Sans MS"/>
                <a:cs typeface="Comic Sans MS"/>
              </a:rPr>
              <a:t>PC degree</a:t>
            </a:r>
            <a:endParaRPr lang="en-US" sz="3600" b="1" dirty="0">
              <a:solidFill>
                <a:srgbClr val="663399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[BIKPP-96]: </a:t>
            </a:r>
            <a:r>
              <a:rPr lang="en-US" sz="2800" dirty="0" err="1" smtClean="0">
                <a:latin typeface="Comic Sans MS"/>
                <a:cs typeface="Comic Sans MS"/>
              </a:rPr>
              <a:t>nonconstant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latin typeface="Comic Sans MS"/>
                <a:cs typeface="Comic Sans MS"/>
              </a:rPr>
              <a:t>lbs</a:t>
            </a:r>
            <a:r>
              <a:rPr lang="en-US" sz="2800" dirty="0" smtClean="0">
                <a:latin typeface="Comic Sans MS"/>
                <a:cs typeface="Comic Sans MS"/>
              </a:rPr>
              <a:t> for </a:t>
            </a:r>
            <a:r>
              <a:rPr lang="en-US" sz="2800" dirty="0" err="1" smtClean="0">
                <a:latin typeface="Comic Sans MS"/>
                <a:cs typeface="Comic Sans MS"/>
              </a:rPr>
              <a:t>Nullsatz</a:t>
            </a:r>
            <a:endParaRPr lang="en-US" sz="2800" dirty="0" smtClean="0">
              <a:latin typeface="Comic Sans MS"/>
              <a:cs typeface="Comic Sans MS"/>
            </a:endParaRPr>
          </a:p>
          <a:p>
            <a:r>
              <a:rPr lang="en-US" sz="2800" dirty="0" smtClean="0">
                <a:latin typeface="Comic Sans MS"/>
                <a:cs typeface="Comic Sans MS"/>
              </a:rPr>
              <a:t>[CEI-96], [BP-96]: separation between 	</a:t>
            </a:r>
            <a:r>
              <a:rPr lang="en-US" sz="2800" dirty="0" err="1" smtClean="0">
                <a:latin typeface="Comic Sans MS"/>
                <a:cs typeface="Comic Sans MS"/>
              </a:rPr>
              <a:t>Nullsatz</a:t>
            </a:r>
            <a:r>
              <a:rPr lang="en-US" sz="2800" dirty="0" smtClean="0">
                <a:latin typeface="Comic Sans MS"/>
                <a:cs typeface="Comic Sans MS"/>
              </a:rPr>
              <a:t> and PC</a:t>
            </a:r>
            <a:endParaRPr lang="en-US" sz="2800" baseline="30000" dirty="0" smtClean="0">
              <a:latin typeface="Comic Sans MS"/>
              <a:cs typeface="Comic Sans MS"/>
            </a:endParaRPr>
          </a:p>
          <a:p>
            <a:r>
              <a:rPr lang="en-US" sz="2800" dirty="0" smtClean="0">
                <a:latin typeface="Comic Sans MS"/>
                <a:cs typeface="Comic Sans MS"/>
              </a:rPr>
              <a:t>[Razb-98], [AR-01]: linear PC </a:t>
            </a:r>
            <a:r>
              <a:rPr lang="en-US" sz="2800" dirty="0" err="1" smtClean="0">
                <a:latin typeface="Comic Sans MS"/>
                <a:cs typeface="Comic Sans MS"/>
              </a:rPr>
              <a:t>lbs</a:t>
            </a:r>
            <a:r>
              <a:rPr lang="en-US" sz="2800" dirty="0" smtClean="0">
                <a:latin typeface="Comic Sans MS"/>
                <a:cs typeface="Comic Sans MS"/>
              </a:rPr>
              <a:t> for PHP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[BGIP-01]: linear PC </a:t>
            </a:r>
            <a:r>
              <a:rPr lang="en-US" sz="2800" dirty="0" err="1" smtClean="0">
                <a:latin typeface="Comic Sans MS"/>
                <a:cs typeface="Comic Sans MS"/>
              </a:rPr>
              <a:t>lbs</a:t>
            </a:r>
            <a:r>
              <a:rPr lang="en-US" sz="2800" dirty="0" smtClean="0">
                <a:latin typeface="Comic Sans MS"/>
                <a:cs typeface="Comic Sans MS"/>
              </a:rPr>
              <a:t> for </a:t>
            </a:r>
            <a:r>
              <a:rPr lang="en-US" sz="2800" dirty="0" err="1" smtClean="0">
                <a:latin typeface="Comic Sans MS"/>
                <a:cs typeface="Comic Sans MS"/>
              </a:rPr>
              <a:t>Tseitin</a:t>
            </a:r>
            <a:endParaRPr lang="en-US" sz="2800" dirty="0" smtClean="0">
              <a:latin typeface="Comic Sans MS"/>
              <a:cs typeface="Comic Sans MS"/>
            </a:endParaRPr>
          </a:p>
          <a:p>
            <a:r>
              <a:rPr lang="en-US" sz="2800" dirty="0" smtClean="0">
                <a:latin typeface="Comic Sans MS"/>
                <a:cs typeface="Comic Sans MS"/>
              </a:rPr>
              <a:t>[Grig-01,S-08]: linear SOS </a:t>
            </a:r>
            <a:r>
              <a:rPr lang="en-US" sz="2800" dirty="0" err="1" smtClean="0">
                <a:latin typeface="Comic Sans MS"/>
                <a:cs typeface="Comic Sans MS"/>
              </a:rPr>
              <a:t>lbs</a:t>
            </a:r>
            <a:r>
              <a:rPr lang="en-US" sz="2800" dirty="0" smtClean="0">
                <a:latin typeface="Comic Sans MS"/>
                <a:cs typeface="Comic Sans MS"/>
              </a:rPr>
              <a:t> (building on 	BGIP-01)</a:t>
            </a:r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54175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38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  <a:latin typeface="Comic Sans MS"/>
                <a:cs typeface="Comic Sans MS"/>
              </a:rPr>
              <a:t>Tseitin</a:t>
            </a:r>
            <a:r>
              <a:rPr lang="en-US" sz="3600" b="1" dirty="0">
                <a:solidFill>
                  <a:srgbClr val="7030A0"/>
                </a:solidFill>
                <a:latin typeface="Comic Sans MS"/>
                <a:cs typeface="Comic Sans MS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Contradictions</a:t>
            </a:r>
            <a:endParaRPr lang="en-US" sz="3600" b="1" dirty="0">
              <a:solidFill>
                <a:srgbClr val="7030A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0558"/>
            <a:ext cx="8458200" cy="5486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G=(V,E) is a d-regular graph on n vertices with high (boundary) expansion 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Label each vertex with a charge, c(v) = 0 or 1 such that the sum of all charges is odd.</a:t>
            </a:r>
          </a:p>
          <a:p>
            <a:pPr>
              <a:buNone/>
            </a:pPr>
            <a:endParaRPr lang="en-US" sz="2800" dirty="0" smtClean="0">
              <a:latin typeface="Comic Sans MS"/>
              <a:cs typeface="Comic Sans MS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Variables: </a:t>
            </a:r>
            <a:r>
              <a:rPr lang="en-US" sz="2800" dirty="0" err="1" smtClean="0">
                <a:latin typeface="Comic Sans MS"/>
                <a:cs typeface="Comic Sans MS"/>
              </a:rPr>
              <a:t>e</a:t>
            </a:r>
            <a:r>
              <a:rPr lang="en-US" sz="2800" baseline="-25000" dirty="0" err="1" smtClean="0">
                <a:latin typeface="Comic Sans MS"/>
                <a:cs typeface="Comic Sans MS"/>
              </a:rPr>
              <a:t>v,w</a:t>
            </a:r>
            <a:r>
              <a:rPr lang="en-US" sz="2800" dirty="0" smtClean="0">
                <a:latin typeface="Comic Sans MS"/>
                <a:cs typeface="Comic Sans MS"/>
              </a:rPr>
              <a:t> for all (</a:t>
            </a:r>
            <a:r>
              <a:rPr lang="en-US" sz="2800" dirty="0" err="1" smtClean="0">
                <a:latin typeface="Comic Sans MS"/>
                <a:cs typeface="Comic Sans MS"/>
              </a:rPr>
              <a:t>v,w</a:t>
            </a:r>
            <a:r>
              <a:rPr lang="en-US" sz="2800" dirty="0" smtClean="0">
                <a:latin typeface="Comic Sans MS"/>
                <a:cs typeface="Comic Sans MS"/>
              </a:rPr>
              <a:t>) in E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Constraints C(v):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2800" baseline="-25000" dirty="0" smtClean="0">
                <a:latin typeface="Comic Sans MS"/>
                <a:cs typeface="Comic Sans MS"/>
              </a:rPr>
              <a:t> </a:t>
            </a:r>
            <a:r>
              <a:rPr lang="en-US" sz="2800" dirty="0" smtClean="0">
                <a:latin typeface="Comic Sans MS"/>
                <a:cs typeface="Comic Sans MS"/>
              </a:rPr>
              <a:t>for each vertex, the sum of incident edges equals the charge of v</a:t>
            </a:r>
          </a:p>
          <a:p>
            <a:pPr>
              <a:buNone/>
            </a:pPr>
            <a:r>
              <a:rPr lang="en-US" sz="2800" dirty="0" smtClean="0">
                <a:latin typeface="Comic Sans MS"/>
                <a:cs typeface="Comic Sans MS"/>
              </a:rPr>
              <a:t>	</a:t>
            </a:r>
          </a:p>
          <a:p>
            <a:pPr>
              <a:buNone/>
            </a:pPr>
            <a:r>
              <a:rPr lang="en-US" dirty="0" smtClean="0">
                <a:latin typeface="Comic Sans MS"/>
                <a:cs typeface="Comic Sans MS"/>
              </a:rPr>
              <a:t>          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C(v): </a:t>
            </a:r>
            <a:r>
              <a:rPr lang="en-US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Σ</a:t>
            </a:r>
            <a:r>
              <a:rPr lang="en-US" b="1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w</a:t>
            </a:r>
            <a:r>
              <a:rPr lang="en-US" b="1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,</a:t>
            </a:r>
            <a:r>
              <a:rPr lang="en-US" b="1" baseline="-250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b="1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(</a:t>
            </a:r>
            <a:r>
              <a:rPr lang="en-US" b="1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v,w</a:t>
            </a:r>
            <a:r>
              <a:rPr lang="en-US" b="1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)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b="1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in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b="1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E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e</a:t>
            </a:r>
            <a:r>
              <a:rPr lang="en-US" b="1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v,w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= c(v)</a:t>
            </a:r>
          </a:p>
        </p:txBody>
      </p:sp>
    </p:spTree>
    <p:extLst>
      <p:ext uri="{BB962C8B-B14F-4D97-AF65-F5344CB8AC3E}">
        <p14:creationId xmlns:p14="http://schemas.microsoft.com/office/powerpoint/2010/main" val="2968998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663399"/>
                </a:solidFill>
                <a:latin typeface="Comic Sans MS"/>
                <a:cs typeface="Comic Sans MS"/>
              </a:rPr>
              <a:t>PC Degree Lower Bounds via Expansion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b="1" dirty="0" smtClean="0">
                <a:latin typeface="Comic Sans MS"/>
                <a:cs typeface="Comic Sans MS"/>
              </a:rPr>
              <a:t>[BGIP]</a:t>
            </a:r>
            <a:endParaRPr lang="en-US" sz="2700" b="1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83833"/>
            <a:ext cx="8691033" cy="495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First prove lower bounds on width for a simpler system called Gaussian proofs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smtClean="0">
                <a:latin typeface="Comic Sans MS"/>
                <a:cs typeface="Comic Sans MS"/>
              </a:rPr>
              <a:t>(which turns out to be the same as Resolution width)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Then show how Gaussian width equals PC degree 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Key insight:  in characteristic p&gt;2, can express </a:t>
            </a:r>
            <a:r>
              <a:rPr lang="en-US" sz="2800" dirty="0" err="1" smtClean="0">
                <a:latin typeface="Comic Sans MS"/>
                <a:cs typeface="Comic Sans MS"/>
              </a:rPr>
              <a:t>Tseitin</a:t>
            </a:r>
            <a:r>
              <a:rPr lang="en-US" sz="2800" dirty="0" smtClean="0">
                <a:latin typeface="Comic Sans MS"/>
                <a:cs typeface="Comic Sans MS"/>
              </a:rPr>
              <a:t>  over -1/1 valued </a:t>
            </a:r>
            <a:r>
              <a:rPr lang="en-US" sz="2800" dirty="0" err="1" smtClean="0">
                <a:latin typeface="Comic Sans MS"/>
                <a:cs typeface="Comic Sans MS"/>
              </a:rPr>
              <a:t>vars</a:t>
            </a:r>
            <a:r>
              <a:rPr lang="en-US" sz="2800" dirty="0" smtClean="0">
                <a:latin typeface="Comic Sans MS"/>
                <a:cs typeface="Comic Sans MS"/>
              </a:rPr>
              <a:t> instead of 0/1. Under this linear transformation, the </a:t>
            </a:r>
            <a:r>
              <a:rPr lang="en-US" sz="2800" dirty="0" err="1" smtClean="0">
                <a:latin typeface="Comic Sans MS"/>
                <a:cs typeface="Comic Sans MS"/>
              </a:rPr>
              <a:t>Tseitin</a:t>
            </a:r>
            <a:r>
              <a:rPr lang="en-US" sz="2800" dirty="0" smtClean="0">
                <a:latin typeface="Comic Sans MS"/>
                <a:cs typeface="Comic Sans MS"/>
              </a:rPr>
              <a:t> polynomials are binomials which greatly simplifies the ideal generated by them. </a:t>
            </a:r>
          </a:p>
          <a:p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06858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3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663399"/>
                </a:solidFill>
                <a:latin typeface="Comic Sans MS"/>
                <a:cs typeface="Comic Sans MS"/>
              </a:rPr>
              <a:t>Gaussian Width</a:t>
            </a:r>
            <a:endParaRPr lang="en-US" sz="3600" b="1" dirty="0">
              <a:solidFill>
                <a:srgbClr val="663399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257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Given a set A of </a:t>
            </a:r>
            <a:r>
              <a:rPr lang="en-US" dirty="0" err="1" smtClean="0">
                <a:latin typeface="Comic Sans MS"/>
                <a:cs typeface="Comic Sans MS"/>
              </a:rPr>
              <a:t>unsatisfiable</a:t>
            </a:r>
            <a:r>
              <a:rPr lang="en-US" dirty="0" smtClean="0">
                <a:latin typeface="Comic Sans MS"/>
                <a:cs typeface="Comic Sans MS"/>
              </a:rPr>
              <a:t> mod 2 equations, a Gaussian refutation of A is a sequence of equations     E=</a:t>
            </a:r>
            <a:r>
              <a:rPr lang="en-US" baseline="-25000" dirty="0" smtClean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E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 … </a:t>
            </a:r>
            <a:r>
              <a:rPr lang="en-US" dirty="0" err="1" smtClean="0">
                <a:latin typeface="Comic Sans MS"/>
                <a:cs typeface="Comic Sans MS"/>
              </a:rPr>
              <a:t>E</a:t>
            </a:r>
            <a:r>
              <a:rPr lang="en-US" baseline="-25000" dirty="0" err="1" smtClean="0">
                <a:latin typeface="Comic Sans MS"/>
                <a:cs typeface="Comic Sans MS"/>
              </a:rPr>
              <a:t>q</a:t>
            </a:r>
            <a:r>
              <a:rPr lang="en-US" baseline="-25000" dirty="0" smtClean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 (mod 2) such that:</a:t>
            </a:r>
          </a:p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	</a:t>
            </a:r>
            <a:r>
              <a:rPr lang="en-US" sz="2400" dirty="0" smtClean="0">
                <a:latin typeface="Comic Sans MS"/>
                <a:cs typeface="Comic Sans MS"/>
              </a:rPr>
              <a:t>Each equation is an initial equation, or is the sum of two previous 		equations</a:t>
            </a:r>
          </a:p>
          <a:p>
            <a:pPr marL="0" indent="0">
              <a:buNone/>
            </a:pPr>
            <a:r>
              <a:rPr lang="en-US" sz="2400" dirty="0">
                <a:latin typeface="Comic Sans MS"/>
                <a:cs typeface="Comic Sans MS"/>
              </a:rPr>
              <a:t>	</a:t>
            </a:r>
            <a:r>
              <a:rPr lang="en-US" sz="2400" dirty="0" smtClean="0">
                <a:latin typeface="Comic Sans MS"/>
                <a:cs typeface="Comic Sans MS"/>
              </a:rPr>
              <a:t>The final equation is 1=0</a:t>
            </a: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Gaussian-width(E) =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max</a:t>
            </a:r>
            <a:r>
              <a:rPr lang="en-US" baseline="-25000" dirty="0" smtClean="0">
                <a:latin typeface="Comic Sans MS"/>
                <a:cs typeface="Comic Sans MS"/>
              </a:rPr>
              <a:t>i</a:t>
            </a:r>
            <a:r>
              <a:rPr lang="en-US" dirty="0" smtClean="0">
                <a:latin typeface="Comic Sans MS"/>
                <a:cs typeface="Comic Sans MS"/>
              </a:rPr>
              <a:t> (width of </a:t>
            </a:r>
            <a:r>
              <a:rPr lang="en-US" dirty="0" err="1" smtClean="0">
                <a:latin typeface="Comic Sans MS"/>
                <a:cs typeface="Comic Sans MS"/>
              </a:rPr>
              <a:t>E</a:t>
            </a:r>
            <a:r>
              <a:rPr lang="en-US" baseline="-25000" dirty="0" err="1" smtClean="0">
                <a:latin typeface="Comic Sans MS"/>
                <a:cs typeface="Comic Sans MS"/>
              </a:rPr>
              <a:t>i</a:t>
            </a:r>
            <a:r>
              <a:rPr lang="en-US" dirty="0" smtClean="0">
                <a:latin typeface="Comic Sans MS"/>
                <a:cs typeface="Comic Sans MS"/>
              </a:rPr>
              <a:t> )</a:t>
            </a: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Gaussian-width(A) = min </a:t>
            </a:r>
            <a:r>
              <a:rPr lang="en-US" baseline="-25000" dirty="0" smtClean="0">
                <a:latin typeface="Comic Sans MS"/>
                <a:cs typeface="Comic Sans MS"/>
              </a:rPr>
              <a:t>proofs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baseline="-25000" dirty="0" smtClean="0">
                <a:latin typeface="Comic Sans MS"/>
                <a:cs typeface="Comic Sans MS"/>
              </a:rPr>
              <a:t>E</a:t>
            </a:r>
            <a:r>
              <a:rPr lang="en-US" dirty="0" smtClean="0">
                <a:latin typeface="Comic Sans MS"/>
                <a:cs typeface="Comic Sans MS"/>
              </a:rPr>
              <a:t> (Gaussian-width(E))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Lemma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. </a:t>
            </a:r>
            <a:r>
              <a:rPr lang="en-US" dirty="0" smtClean="0">
                <a:latin typeface="Comic Sans MS"/>
                <a:cs typeface="Comic Sans MS"/>
              </a:rPr>
              <a:t>Gaussian-width(</a:t>
            </a:r>
            <a:r>
              <a:rPr lang="en-US" dirty="0" err="1" smtClean="0">
                <a:latin typeface="Comic Sans MS"/>
                <a:cs typeface="Comic Sans MS"/>
              </a:rPr>
              <a:t>Tseitin</a:t>
            </a:r>
            <a:r>
              <a:rPr lang="en-US" baseline="-25000" dirty="0" err="1" smtClean="0">
                <a:latin typeface="Comic Sans MS"/>
                <a:cs typeface="Comic Sans MS"/>
              </a:rPr>
              <a:t>G</a:t>
            </a:r>
            <a:r>
              <a:rPr lang="en-US" dirty="0" smtClean="0">
                <a:latin typeface="Comic Sans MS"/>
                <a:cs typeface="Comic Sans MS"/>
              </a:rPr>
              <a:t>) is </a:t>
            </a:r>
            <a:r>
              <a:rPr lang="en-US" dirty="0" err="1" smtClean="0">
                <a:latin typeface="Comic Sans MS"/>
                <a:cs typeface="Comic Sans MS"/>
              </a:rPr>
              <a:t>Ω</a:t>
            </a:r>
            <a:r>
              <a:rPr lang="en-US" dirty="0" smtClean="0">
                <a:latin typeface="Comic Sans MS"/>
                <a:cs typeface="Comic Sans MS"/>
              </a:rPr>
              <a:t>(n) for G an expander graph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Observation. </a:t>
            </a:r>
            <a:r>
              <a:rPr lang="en-US" dirty="0" smtClean="0">
                <a:latin typeface="Comic Sans MS"/>
                <a:cs typeface="Comic Sans MS"/>
              </a:rPr>
              <a:t>Gaussian refutations of width w convert to Resolution refutations of width w and vice-versa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92690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663399"/>
                </a:solidFill>
                <a:latin typeface="Comic Sans MS"/>
                <a:cs typeface="Comic Sans MS"/>
              </a:rPr>
              <a:t>Gaussian Refutations for </a:t>
            </a:r>
            <a:r>
              <a:rPr lang="en-US" sz="3200" b="1" dirty="0" err="1" smtClean="0">
                <a:solidFill>
                  <a:srgbClr val="663399"/>
                </a:solidFill>
                <a:latin typeface="Comic Sans MS"/>
                <a:cs typeface="Comic Sans MS"/>
              </a:rPr>
              <a:t>Tseitin</a:t>
            </a:r>
            <a:r>
              <a:rPr lang="en-US" sz="3200" b="1" dirty="0" smtClean="0">
                <a:solidFill>
                  <a:srgbClr val="663399"/>
                </a:solidFill>
                <a:latin typeface="Comic Sans MS"/>
                <a:cs typeface="Comic Sans MS"/>
              </a:rPr>
              <a:t> Intuition</a:t>
            </a:r>
            <a:endParaRPr lang="en-US" sz="3200" b="1" dirty="0">
              <a:solidFill>
                <a:srgbClr val="663399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Comic Sans MS"/>
                <a:cs typeface="Comic Sans MS"/>
              </a:rPr>
              <a:t>A</a:t>
            </a:r>
            <a:r>
              <a:rPr lang="en-US" dirty="0" smtClean="0">
                <a:latin typeface="Comic Sans MS"/>
                <a:cs typeface="Comic Sans MS"/>
              </a:rPr>
              <a:t>ssume all charges are </a:t>
            </a:r>
            <a:r>
              <a:rPr lang="en-US" dirty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, and n odd</a:t>
            </a:r>
          </a:p>
          <a:p>
            <a:r>
              <a:rPr lang="en-US" dirty="0" smtClean="0">
                <a:latin typeface="Comic Sans MS"/>
                <a:cs typeface="Comic Sans MS"/>
              </a:rPr>
              <a:t>Initial equations: For all v,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Σ</a:t>
            </a:r>
            <a:r>
              <a:rPr lang="en-US" baseline="-25000" dirty="0" err="1">
                <a:latin typeface="Comic Sans MS"/>
                <a:cs typeface="Comic Sans MS"/>
              </a:rPr>
              <a:t>w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e</a:t>
            </a:r>
            <a:r>
              <a:rPr lang="en-US" baseline="-25000" dirty="0" err="1" smtClean="0">
                <a:latin typeface="Comic Sans MS"/>
                <a:cs typeface="Comic Sans MS"/>
              </a:rPr>
              <a:t>v,w</a:t>
            </a:r>
            <a:r>
              <a:rPr lang="en-US" dirty="0" smtClean="0">
                <a:latin typeface="Comic Sans MS"/>
                <a:cs typeface="Comic Sans MS"/>
              </a:rPr>
              <a:t>  is odd   (width d)</a:t>
            </a:r>
          </a:p>
          <a:p>
            <a:r>
              <a:rPr lang="en-US" dirty="0" err="1" smtClean="0">
                <a:latin typeface="Comic Sans MS"/>
                <a:cs typeface="Comic Sans MS"/>
              </a:rPr>
              <a:t>Combinine</a:t>
            </a:r>
            <a:r>
              <a:rPr lang="en-US" dirty="0" smtClean="0">
                <a:latin typeface="Comic Sans MS"/>
                <a:cs typeface="Comic Sans MS"/>
              </a:rPr>
              <a:t> two equations to say that the number of edges out of a set of 2 vertices is even  (width ≤2d)</a:t>
            </a:r>
          </a:p>
          <a:p>
            <a:r>
              <a:rPr lang="en-US" dirty="0" smtClean="0">
                <a:latin typeface="Comic Sans MS"/>
                <a:cs typeface="Comic Sans MS"/>
              </a:rPr>
              <a:t>Continuing </a:t>
            </a:r>
            <a:r>
              <a:rPr lang="en-US" dirty="0" smtClean="0">
                <a:latin typeface="Comic Sans MS"/>
                <a:cs typeface="Comic Sans MS"/>
              </a:rPr>
              <a:t>in this fashion</a:t>
            </a:r>
            <a:r>
              <a:rPr lang="en-US" dirty="0" smtClean="0">
                <a:latin typeface="Comic Sans MS"/>
                <a:cs typeface="Comic Sans MS"/>
              </a:rPr>
              <a:t>, </a:t>
            </a:r>
            <a:r>
              <a:rPr lang="en-US" dirty="0" smtClean="0">
                <a:latin typeface="Comic Sans MS"/>
                <a:cs typeface="Comic Sans MS"/>
              </a:rPr>
              <a:t>for </a:t>
            </a:r>
            <a:r>
              <a:rPr lang="en-US" dirty="0" smtClean="0">
                <a:latin typeface="Comic Sans MS"/>
                <a:cs typeface="Comic Sans MS"/>
              </a:rPr>
              <a:t>increasing S</a:t>
            </a:r>
            <a:r>
              <a:rPr lang="en-US" dirty="0" smtClean="0">
                <a:latin typeface="Comic Sans MS"/>
                <a:cs typeface="Comic Sans MS"/>
              </a:rPr>
              <a:t>,  </a:t>
            </a:r>
            <a:r>
              <a:rPr lang="en-US" dirty="0" smtClean="0">
                <a:latin typeface="Comic Sans MS"/>
                <a:cs typeface="Comic Sans MS"/>
              </a:rPr>
              <a:t>derive equation saying that the number of edges out of S, E(S), is equal to the parity of |S|. (width ≤ |E(S)|)</a:t>
            </a:r>
          </a:p>
          <a:p>
            <a:r>
              <a:rPr lang="en-US" dirty="0" smtClean="0">
                <a:latin typeface="Comic Sans MS"/>
                <a:cs typeface="Comic Sans MS"/>
              </a:rPr>
              <a:t>Eventually, we have two equations, one saying the number of edges out of S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 is odd, another saying that the number of edges out of S</a:t>
            </a:r>
            <a:r>
              <a:rPr lang="en-US" baseline="-25000" dirty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 is even</a:t>
            </a:r>
            <a:r>
              <a:rPr lang="en-US" dirty="0">
                <a:latin typeface="Comic Sans MS"/>
                <a:cs typeface="Comic Sans MS"/>
              </a:rPr>
              <a:t>.</a:t>
            </a:r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G expanding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implies large width since at some point we must pass through a set S such that |E(S)| is large.</a:t>
            </a:r>
          </a:p>
          <a:p>
            <a:pPr marL="0" indent="0"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32419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Gaussian width lower bounds via expansion</a:t>
            </a:r>
            <a:endParaRPr lang="en-US" sz="3200" b="1" dirty="0">
              <a:solidFill>
                <a:srgbClr val="7030A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Claim: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Tseitin</a:t>
            </a:r>
            <a:r>
              <a:rPr lang="en-US" dirty="0" smtClean="0">
                <a:latin typeface="Comic Sans MS"/>
                <a:cs typeface="Comic Sans MS"/>
              </a:rPr>
              <a:t>(G) is minimally </a:t>
            </a:r>
            <a:r>
              <a:rPr lang="en-US" dirty="0" err="1" smtClean="0">
                <a:latin typeface="Comic Sans MS"/>
                <a:cs typeface="Comic Sans MS"/>
              </a:rPr>
              <a:t>unsatisfiable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Complex Clause: </a:t>
            </a:r>
            <a:r>
              <a:rPr lang="en-US" dirty="0" smtClean="0">
                <a:latin typeface="Comic Sans MS"/>
                <a:cs typeface="Comic Sans MS"/>
              </a:rPr>
              <a:t>Consider the first equation, D</a:t>
            </a:r>
            <a:r>
              <a:rPr lang="en-US" baseline="30000" dirty="0" smtClean="0">
                <a:latin typeface="Comic Sans MS"/>
                <a:cs typeface="Comic Sans MS"/>
              </a:rPr>
              <a:t>*</a:t>
            </a:r>
            <a:r>
              <a:rPr lang="en-US" dirty="0" smtClean="0">
                <a:latin typeface="Comic Sans MS"/>
                <a:cs typeface="Comic Sans MS"/>
              </a:rPr>
              <a:t> in Gaussian proof that was derived from at least 1/3 of the initial equations. Since it is the first, it was derived from at most 2/3 of the equations.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Claim:</a:t>
            </a:r>
            <a:r>
              <a:rPr lang="en-US" dirty="0" smtClean="0">
                <a:latin typeface="Comic Sans MS"/>
                <a:cs typeface="Comic Sans MS"/>
              </a:rPr>
              <a:t> |</a:t>
            </a:r>
            <a:r>
              <a:rPr lang="en-US" dirty="0" err="1" smtClean="0">
                <a:latin typeface="Comic Sans MS"/>
                <a:cs typeface="Comic Sans MS"/>
              </a:rPr>
              <a:t>vars</a:t>
            </a:r>
            <a:r>
              <a:rPr lang="en-US" dirty="0" smtClean="0">
                <a:latin typeface="Comic Sans MS"/>
                <a:cs typeface="Comic Sans MS"/>
              </a:rPr>
              <a:t>(D</a:t>
            </a:r>
            <a:r>
              <a:rPr lang="en-US" baseline="30000" dirty="0" smtClean="0">
                <a:latin typeface="Comic Sans MS"/>
                <a:cs typeface="Comic Sans MS"/>
              </a:rPr>
              <a:t>*</a:t>
            </a:r>
            <a:r>
              <a:rPr lang="en-US" dirty="0" smtClean="0">
                <a:latin typeface="Comic Sans MS"/>
                <a:cs typeface="Comic Sans MS"/>
              </a:rPr>
              <a:t>)| ≥ </a:t>
            </a:r>
            <a:r>
              <a:rPr lang="en-US" dirty="0" err="1" smtClean="0">
                <a:latin typeface="Comic Sans MS"/>
                <a:cs typeface="Comic Sans MS"/>
              </a:rPr>
              <a:t>εn</a:t>
            </a:r>
            <a:r>
              <a:rPr lang="en-US" dirty="0" smtClean="0">
                <a:latin typeface="Comic Sans MS"/>
                <a:cs typeface="Comic Sans MS"/>
              </a:rPr>
              <a:t> (for some </a:t>
            </a:r>
            <a:r>
              <a:rPr lang="en-US" dirty="0" err="1" smtClean="0">
                <a:latin typeface="Comic Sans MS"/>
                <a:cs typeface="Comic Sans MS"/>
              </a:rPr>
              <a:t>ε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</a:p>
          <a:p>
            <a:pPr>
              <a:buNone/>
            </a:pPr>
            <a:r>
              <a:rPr lang="en-US" dirty="0" smtClean="0">
                <a:latin typeface="Comic Sans MS"/>
                <a:cs typeface="Comic Sans MS"/>
              </a:rPr>
              <a:t>Proof: Let S= C</a:t>
            </a:r>
            <a:r>
              <a:rPr lang="en-US" baseline="-25000" dirty="0" smtClean="0">
                <a:latin typeface="Comic Sans MS"/>
                <a:cs typeface="Comic Sans MS"/>
              </a:rPr>
              <a:t>i1</a:t>
            </a:r>
            <a:r>
              <a:rPr lang="en-US" dirty="0" smtClean="0">
                <a:latin typeface="Comic Sans MS"/>
                <a:cs typeface="Comic Sans MS"/>
              </a:rPr>
              <a:t>, …, </a:t>
            </a:r>
            <a:r>
              <a:rPr lang="en-US" dirty="0" err="1">
                <a:latin typeface="Comic Sans MS"/>
                <a:cs typeface="Comic Sans MS"/>
              </a:rPr>
              <a:t>C</a:t>
            </a:r>
            <a:r>
              <a:rPr lang="en-US" baseline="-25000" dirty="0" err="1" smtClean="0">
                <a:latin typeface="Comic Sans MS"/>
                <a:cs typeface="Comic Sans MS"/>
              </a:rPr>
              <a:t>im</a:t>
            </a:r>
            <a:r>
              <a:rPr lang="en-US" baseline="-25000" dirty="0" smtClean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 be the equations used to derive C. Any variable that occurs in exactly one </a:t>
            </a:r>
            <a:r>
              <a:rPr lang="en-US" dirty="0" err="1" smtClean="0">
                <a:latin typeface="Comic Sans MS"/>
                <a:cs typeface="Comic Sans MS"/>
              </a:rPr>
              <a:t>C</a:t>
            </a:r>
            <a:r>
              <a:rPr lang="en-US" baseline="-25000" dirty="0" err="1" smtClean="0">
                <a:latin typeface="Comic Sans MS"/>
                <a:cs typeface="Comic Sans MS"/>
              </a:rPr>
              <a:t>ij</a:t>
            </a:r>
            <a:r>
              <a:rPr lang="en-US" dirty="0" smtClean="0">
                <a:latin typeface="Comic Sans MS"/>
                <a:cs typeface="Comic Sans MS"/>
              </a:rPr>
              <a:t> must be in D</a:t>
            </a:r>
            <a:r>
              <a:rPr lang="en-US" baseline="30000" dirty="0" smtClean="0">
                <a:latin typeface="Comic Sans MS"/>
                <a:cs typeface="Comic Sans MS"/>
              </a:rPr>
              <a:t>*</a:t>
            </a:r>
            <a:r>
              <a:rPr lang="en-US" dirty="0" smtClean="0">
                <a:latin typeface="Comic Sans MS"/>
                <a:cs typeface="Comic Sans MS"/>
              </a:rPr>
              <a:t>.  Since G is </a:t>
            </a:r>
            <a:r>
              <a:rPr lang="en-US" dirty="0" err="1" smtClean="0">
                <a:latin typeface="Comic Sans MS"/>
                <a:cs typeface="Comic Sans MS"/>
              </a:rPr>
              <a:t>expanding,and</a:t>
            </a:r>
            <a:r>
              <a:rPr lang="en-US" dirty="0" smtClean="0">
                <a:latin typeface="Comic Sans MS"/>
                <a:cs typeface="Comic Sans MS"/>
              </a:rPr>
              <a:t> n/3 ≤ m ≤ 2n/3,  S has boundary expansion at least </a:t>
            </a:r>
            <a:r>
              <a:rPr lang="en-US" dirty="0" err="1" smtClean="0">
                <a:latin typeface="Comic Sans MS"/>
                <a:cs typeface="Comic Sans MS"/>
              </a:rPr>
              <a:t>εn</a:t>
            </a:r>
            <a:r>
              <a:rPr lang="en-US" dirty="0" smtClean="0">
                <a:latin typeface="Comic Sans MS"/>
                <a:cs typeface="Comic Sans MS"/>
              </a:rPr>
              <a:t> for some </a:t>
            </a:r>
            <a:r>
              <a:rPr lang="en-US" dirty="0" err="1" smtClean="0">
                <a:latin typeface="Comic Sans MS"/>
                <a:cs typeface="Comic Sans MS"/>
              </a:rPr>
              <a:t>ε</a:t>
            </a:r>
            <a:r>
              <a:rPr lang="en-US" dirty="0" smtClean="0">
                <a:latin typeface="Comic Sans MS"/>
                <a:cs typeface="Comic Sans MS"/>
              </a:rPr>
              <a:t>.</a:t>
            </a:r>
          </a:p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Note:</a:t>
            </a:r>
            <a:r>
              <a:rPr lang="en-US" dirty="0" smtClean="0">
                <a:latin typeface="Comic Sans MS"/>
                <a:cs typeface="Comic Sans MS"/>
              </a:rPr>
              <a:t> this also proves Res width lower bounds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7513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663399"/>
                </a:solidFill>
                <a:latin typeface="Comic Sans MS"/>
                <a:cs typeface="Comic Sans MS"/>
              </a:rPr>
              <a:t>Converting Gaussian Proofs to PC Proofs</a:t>
            </a:r>
            <a:endParaRPr lang="en-US" sz="3200" b="1" dirty="0">
              <a:solidFill>
                <a:srgbClr val="663399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Convert to +/- 1:</a:t>
            </a:r>
          </a:p>
          <a:p>
            <a:pPr marL="0" indent="0">
              <a:buNone/>
            </a:pPr>
            <a:r>
              <a:rPr lang="en-US" sz="2800" dirty="0">
                <a:latin typeface="Comic Sans MS"/>
                <a:cs typeface="Comic Sans MS"/>
              </a:rPr>
              <a:t>	</a:t>
            </a:r>
            <a:r>
              <a:rPr lang="en-US" sz="2800" dirty="0" smtClean="0">
                <a:latin typeface="Comic Sans MS"/>
                <a:cs typeface="Comic Sans MS"/>
              </a:rPr>
              <a:t> x</a:t>
            </a:r>
            <a:r>
              <a:rPr lang="en-US" sz="2800" baseline="-25000" dirty="0" smtClean="0">
                <a:latin typeface="Comic Sans MS"/>
                <a:cs typeface="Comic Sans MS"/>
              </a:rPr>
              <a:t>i 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 (1-y</a:t>
            </a:r>
            <a:r>
              <a:rPr lang="en-US" sz="2800" baseline="-25000" dirty="0" smtClean="0">
                <a:latin typeface="Comic Sans MS"/>
                <a:cs typeface="Comic Sans MS"/>
                <a:sym typeface="Wingdings"/>
              </a:rPr>
              <a:t>i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)/2</a:t>
            </a: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  <a:sym typeface="Wingdings"/>
              </a:rPr>
              <a:t>	x</a:t>
            </a:r>
            <a:r>
              <a:rPr lang="en-US" sz="2800" baseline="-25000" dirty="0" smtClean="0">
                <a:latin typeface="Comic Sans MS"/>
                <a:cs typeface="Comic Sans MS"/>
                <a:sym typeface="Wingdings"/>
              </a:rPr>
              <a:t>1 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+ x</a:t>
            </a:r>
            <a:r>
              <a:rPr lang="en-US" sz="2800" baseline="-25000" dirty="0" smtClean="0">
                <a:latin typeface="Comic Sans MS"/>
                <a:cs typeface="Comic Sans MS"/>
                <a:sym typeface="Wingdings"/>
              </a:rPr>
              <a:t>2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 + … + </a:t>
            </a:r>
            <a:r>
              <a:rPr lang="en-US" sz="2800" dirty="0" err="1" smtClean="0">
                <a:latin typeface="Comic Sans MS"/>
                <a:cs typeface="Comic Sans MS"/>
                <a:sym typeface="Wingdings"/>
              </a:rPr>
              <a:t>x</a:t>
            </a:r>
            <a:r>
              <a:rPr lang="en-US" sz="2800" baseline="-25000" dirty="0" err="1" smtClean="0">
                <a:latin typeface="Comic Sans MS"/>
                <a:cs typeface="Comic Sans MS"/>
                <a:sym typeface="Wingdings"/>
              </a:rPr>
              <a:t>k</a:t>
            </a:r>
            <a:r>
              <a:rPr lang="en-US" sz="2800" baseline="-25000" dirty="0" smtClean="0">
                <a:latin typeface="Comic Sans MS"/>
                <a:cs typeface="Comic Sans MS"/>
                <a:sym typeface="Wingdings"/>
              </a:rPr>
              <a:t> 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= b  y</a:t>
            </a:r>
            <a:r>
              <a:rPr lang="en-US" sz="2800" baseline="-25000" dirty="0" smtClean="0">
                <a:latin typeface="Comic Sans MS"/>
                <a:cs typeface="Comic Sans MS"/>
                <a:sym typeface="Wingdings"/>
              </a:rPr>
              <a:t>1 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y</a:t>
            </a:r>
            <a:r>
              <a:rPr lang="en-US" sz="2800" baseline="-25000" dirty="0" smtClean="0">
                <a:latin typeface="Comic Sans MS"/>
                <a:cs typeface="Comic Sans MS"/>
                <a:sym typeface="Wingdings"/>
              </a:rPr>
              <a:t>2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 .. </a:t>
            </a:r>
            <a:r>
              <a:rPr lang="en-US" sz="2800" dirty="0" err="1" smtClean="0">
                <a:latin typeface="Comic Sans MS"/>
                <a:cs typeface="Comic Sans MS"/>
                <a:sym typeface="Wingdings"/>
              </a:rPr>
              <a:t>y</a:t>
            </a:r>
            <a:r>
              <a:rPr lang="en-US" sz="2800" baseline="-25000" dirty="0" err="1" smtClean="0">
                <a:latin typeface="Comic Sans MS"/>
                <a:cs typeface="Comic Sans MS"/>
                <a:sym typeface="Wingdings"/>
              </a:rPr>
              <a:t>k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 = b’</a:t>
            </a: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  <a:sym typeface="Wingdings"/>
              </a:rPr>
              <a:t>	x</a:t>
            </a:r>
            <a:r>
              <a:rPr lang="en-US" sz="2800" baseline="-25000" dirty="0" smtClean="0">
                <a:latin typeface="Comic Sans MS"/>
                <a:cs typeface="Comic Sans MS"/>
                <a:sym typeface="Wingdings"/>
              </a:rPr>
              <a:t>i</a:t>
            </a:r>
            <a:r>
              <a:rPr lang="en-US" sz="2800" baseline="30000" dirty="0" smtClean="0">
                <a:latin typeface="Comic Sans MS"/>
                <a:cs typeface="Comic Sans MS"/>
                <a:sym typeface="Wingdings"/>
              </a:rPr>
              <a:t>2 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= x</a:t>
            </a:r>
            <a:r>
              <a:rPr lang="en-US" sz="2800" baseline="-25000" dirty="0" smtClean="0">
                <a:latin typeface="Comic Sans MS"/>
                <a:cs typeface="Comic Sans MS"/>
                <a:sym typeface="Wingdings"/>
              </a:rPr>
              <a:t>i  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 y</a:t>
            </a:r>
            <a:r>
              <a:rPr lang="en-US" sz="2800" baseline="-25000" dirty="0" smtClean="0">
                <a:latin typeface="Comic Sans MS"/>
                <a:cs typeface="Comic Sans MS"/>
                <a:sym typeface="Wingdings"/>
              </a:rPr>
              <a:t>i</a:t>
            </a:r>
            <a:r>
              <a:rPr lang="en-US" sz="2800" baseline="30000" dirty="0" smtClean="0">
                <a:latin typeface="Comic Sans MS"/>
                <a:cs typeface="Comic Sans MS"/>
                <a:sym typeface="Wingdings"/>
              </a:rPr>
              <a:t>2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 = 1</a:t>
            </a:r>
            <a:endParaRPr lang="en-US" sz="28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Associating a linear equation with each binomial: 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Let m</a:t>
            </a:r>
            <a:r>
              <a:rPr lang="en-US" sz="2800" baseline="-25000" dirty="0" smtClean="0">
                <a:latin typeface="Comic Sans MS"/>
                <a:cs typeface="Comic Sans MS"/>
              </a:rPr>
              <a:t>1</a:t>
            </a:r>
            <a:r>
              <a:rPr lang="en-US" sz="2800" dirty="0" smtClean="0">
                <a:latin typeface="Comic Sans MS"/>
                <a:cs typeface="Comic Sans MS"/>
              </a:rPr>
              <a:t>, m</a:t>
            </a:r>
            <a:r>
              <a:rPr lang="en-US" sz="2800" baseline="-25000" dirty="0" smtClean="0">
                <a:latin typeface="Comic Sans MS"/>
                <a:cs typeface="Comic Sans MS"/>
              </a:rPr>
              <a:t>2</a:t>
            </a:r>
            <a:r>
              <a:rPr lang="en-US" sz="2800" dirty="0" smtClean="0">
                <a:latin typeface="Comic Sans MS"/>
                <a:cs typeface="Comic Sans MS"/>
              </a:rPr>
              <a:t> be monomials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Since m</a:t>
            </a:r>
            <a:r>
              <a:rPr lang="en-US" sz="2800" baseline="-25000" dirty="0" smtClean="0">
                <a:latin typeface="Comic Sans MS"/>
                <a:cs typeface="Comic Sans MS"/>
              </a:rPr>
              <a:t>i</a:t>
            </a:r>
            <a:r>
              <a:rPr lang="en-US" sz="2800" baseline="30000" dirty="0" smtClean="0">
                <a:latin typeface="Comic Sans MS"/>
                <a:cs typeface="Comic Sans MS"/>
              </a:rPr>
              <a:t>2</a:t>
            </a:r>
            <a:r>
              <a:rPr lang="en-US" sz="2800" dirty="0" smtClean="0">
                <a:latin typeface="Comic Sans MS"/>
                <a:cs typeface="Comic Sans MS"/>
              </a:rPr>
              <a:t> =1,  m</a:t>
            </a:r>
            <a:r>
              <a:rPr lang="en-US" sz="2800" baseline="-25000" dirty="0" smtClean="0">
                <a:latin typeface="Comic Sans MS"/>
                <a:cs typeface="Comic Sans MS"/>
              </a:rPr>
              <a:t>1</a:t>
            </a:r>
            <a:r>
              <a:rPr lang="en-US" sz="2800" dirty="0" smtClean="0">
                <a:latin typeface="Comic Sans MS"/>
                <a:cs typeface="Comic Sans MS"/>
              </a:rPr>
              <a:t> +/- m</a:t>
            </a:r>
            <a:r>
              <a:rPr lang="en-US" sz="2800" baseline="-25000" dirty="0" smtClean="0">
                <a:latin typeface="Comic Sans MS"/>
                <a:cs typeface="Comic Sans MS"/>
              </a:rPr>
              <a:t>2</a:t>
            </a:r>
            <a:r>
              <a:rPr lang="en-US" sz="2800" dirty="0" smtClean="0">
                <a:latin typeface="Comic Sans MS"/>
                <a:cs typeface="Comic Sans MS"/>
              </a:rPr>
              <a:t> = 0 </a:t>
            </a:r>
            <a:r>
              <a:rPr lang="en-US" sz="2800" dirty="0" err="1" smtClean="0">
                <a:latin typeface="Comic Sans MS"/>
                <a:cs typeface="Comic Sans MS"/>
              </a:rPr>
              <a:t>iff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smtClean="0">
                <a:latin typeface="Comic Sans MS"/>
                <a:cs typeface="Comic Sans MS"/>
              </a:rPr>
              <a:t> m</a:t>
            </a:r>
            <a:r>
              <a:rPr lang="en-US" sz="2800" baseline="-25000" dirty="0" smtClean="0">
                <a:latin typeface="Comic Sans MS"/>
                <a:cs typeface="Comic Sans MS"/>
              </a:rPr>
              <a:t>1</a:t>
            </a:r>
            <a:r>
              <a:rPr lang="en-US" sz="2800" dirty="0" smtClean="0">
                <a:latin typeface="Comic Sans MS"/>
                <a:cs typeface="Comic Sans MS"/>
              </a:rPr>
              <a:t>m</a:t>
            </a:r>
            <a:r>
              <a:rPr lang="en-US" sz="2800" baseline="-25000" dirty="0" smtClean="0">
                <a:latin typeface="Comic Sans MS"/>
                <a:cs typeface="Comic Sans MS"/>
              </a:rPr>
              <a:t>2</a:t>
            </a:r>
            <a:r>
              <a:rPr lang="en-US" sz="2800" dirty="0" smtClean="0">
                <a:latin typeface="Comic Sans MS"/>
                <a:cs typeface="Comic Sans MS"/>
              </a:rPr>
              <a:t> = +/- 1</a:t>
            </a:r>
          </a:p>
          <a:p>
            <a:pPr marL="0" indent="0">
              <a:buNone/>
            </a:pPr>
            <a:r>
              <a:rPr lang="en-US" sz="2800" b="1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Lemma: </a:t>
            </a:r>
            <a:r>
              <a:rPr lang="en-US" sz="2800" dirty="0" smtClean="0">
                <a:latin typeface="Comic Sans MS"/>
                <a:cs typeface="Comic Sans MS"/>
              </a:rPr>
              <a:t>A width w Gaussian proof implies a degree w PC proof where all lines are binomials</a:t>
            </a:r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12282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C2BD7-C917-4D5B-9815-FEB8210374CC}" type="slidenum">
              <a:rPr lang="en-US"/>
              <a:pPr/>
              <a:t>9</a:t>
            </a:fld>
            <a:endParaRPr lang="en-US">
              <a:solidFill>
                <a:schemeClr val="accent2"/>
              </a:solidFill>
            </a:endParaRPr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omic Sans MS"/>
                <a:cs typeface="Comic Sans MS"/>
              </a:rPr>
              <a:t>DPLL </a:t>
            </a:r>
            <a:r>
              <a:rPr lang="en-US" sz="28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Refutation = Refutation Decision Tree</a:t>
            </a:r>
            <a:endParaRPr lang="en-US" sz="2800" b="1" dirty="0">
              <a:solidFill>
                <a:srgbClr val="7030A0"/>
              </a:solidFill>
              <a:latin typeface="Comic Sans MS"/>
              <a:cs typeface="Comic Sans MS"/>
            </a:endParaRPr>
          </a:p>
        </p:txBody>
      </p:sp>
      <p:sp>
        <p:nvSpPr>
          <p:cNvPr id="372739" name="Text Box 3"/>
          <p:cNvSpPr txBox="1">
            <a:spLocks noChangeArrowheads="1"/>
          </p:cNvSpPr>
          <p:nvPr/>
        </p:nvSpPr>
        <p:spPr bwMode="auto">
          <a:xfrm>
            <a:off x="541338" y="1692275"/>
            <a:ext cx="129875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400" dirty="0">
                <a:solidFill>
                  <a:schemeClr val="hlink"/>
                </a:solidFill>
                <a:latin typeface="Arial" pitchFamily="34" charset="0"/>
              </a:rPr>
              <a:t>Clauses</a:t>
            </a:r>
          </a:p>
          <a:p>
            <a:pPr algn="l"/>
            <a:r>
              <a:rPr lang="en-US" sz="1800" b="1" dirty="0">
                <a:solidFill>
                  <a:schemeClr val="hlink"/>
                </a:solidFill>
              </a:rPr>
              <a:t>1.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>
                <a:solidFill>
                  <a:schemeClr val="accent2"/>
                </a:solidFill>
              </a:rPr>
              <a:t>a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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dirty="0">
                <a:solidFill>
                  <a:schemeClr val="accent2"/>
                </a:solidFill>
              </a:rPr>
              <a:t>b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 </a:t>
            </a:r>
            <a:r>
              <a:rPr lang="en-US" sz="2000" b="1" dirty="0">
                <a:solidFill>
                  <a:schemeClr val="accent2"/>
                </a:solidFill>
              </a:rPr>
              <a:t>c</a:t>
            </a:r>
            <a:endParaRPr lang="en-US" sz="2400" b="1" dirty="0">
              <a:solidFill>
                <a:schemeClr val="accent2"/>
              </a:solidFill>
            </a:endParaRPr>
          </a:p>
          <a:p>
            <a:pPr algn="l"/>
            <a:r>
              <a:rPr lang="en-US" sz="1800" b="1" dirty="0">
                <a:solidFill>
                  <a:schemeClr val="hlink"/>
                </a:solidFill>
              </a:rPr>
              <a:t>2.</a:t>
            </a:r>
            <a:r>
              <a:rPr lang="en-US" sz="1800" b="1" dirty="0">
                <a:solidFill>
                  <a:schemeClr val="accent1"/>
                </a:solidFill>
              </a:rPr>
              <a:t> </a:t>
            </a:r>
            <a:r>
              <a:rPr lang="en-US" sz="2000" b="1" dirty="0">
                <a:solidFill>
                  <a:schemeClr val="accent2"/>
                </a:solidFill>
              </a:rPr>
              <a:t>a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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c</a:t>
            </a:r>
            <a:endParaRPr lang="en-US" sz="2000" b="1" dirty="0">
              <a:solidFill>
                <a:schemeClr val="accent2"/>
              </a:solidFill>
            </a:endParaRPr>
          </a:p>
          <a:p>
            <a:pPr algn="l"/>
            <a:r>
              <a:rPr lang="en-US" sz="1800" b="1" dirty="0">
                <a:solidFill>
                  <a:schemeClr val="hlink"/>
                </a:solidFill>
              </a:rPr>
              <a:t>3.</a:t>
            </a:r>
            <a:r>
              <a:rPr lang="en-US" sz="1800" b="1" dirty="0">
                <a:solidFill>
                  <a:schemeClr val="accent1"/>
                </a:solidFill>
              </a:rPr>
              <a:t> 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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b</a:t>
            </a:r>
            <a:endParaRPr lang="en-US" sz="2000" b="1" dirty="0">
              <a:solidFill>
                <a:schemeClr val="accent2"/>
              </a:solidFill>
            </a:endParaRPr>
          </a:p>
          <a:p>
            <a:pPr algn="l"/>
            <a:r>
              <a:rPr lang="en-US" sz="1800" b="1" dirty="0">
                <a:solidFill>
                  <a:schemeClr val="hlink"/>
                </a:solidFill>
              </a:rPr>
              <a:t>4</a:t>
            </a:r>
            <a:r>
              <a:rPr lang="en-US" sz="1800" b="1" dirty="0">
                <a:solidFill>
                  <a:srgbClr val="669900"/>
                </a:solidFill>
              </a:rPr>
              <a:t>.</a:t>
            </a:r>
            <a:r>
              <a:rPr lang="en-US" sz="1800" b="1" dirty="0">
                <a:solidFill>
                  <a:schemeClr val="accent1"/>
                </a:solidFill>
              </a:rPr>
              <a:t> 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</a:t>
            </a:r>
            <a:r>
              <a:rPr lang="en-US" sz="2000" b="1" dirty="0">
                <a:solidFill>
                  <a:schemeClr val="accent2"/>
                </a:solidFill>
              </a:rPr>
              <a:t>a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 </a:t>
            </a:r>
            <a:r>
              <a:rPr lang="en-US" sz="2000" b="1" dirty="0">
                <a:solidFill>
                  <a:schemeClr val="accent2"/>
                </a:solidFill>
              </a:rPr>
              <a:t>d</a:t>
            </a:r>
          </a:p>
          <a:p>
            <a:pPr algn="l"/>
            <a:r>
              <a:rPr lang="en-US" sz="1800" b="1" dirty="0">
                <a:solidFill>
                  <a:schemeClr val="hlink"/>
                </a:solidFill>
              </a:rPr>
              <a:t>5.</a:t>
            </a:r>
            <a:r>
              <a:rPr lang="en-US" sz="1800" b="1" dirty="0">
                <a:solidFill>
                  <a:schemeClr val="accent1"/>
                </a:solidFill>
              </a:rPr>
              <a:t> 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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a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 </a:t>
            </a:r>
            <a:r>
              <a:rPr lang="en-US" sz="2000" b="1" dirty="0">
                <a:solidFill>
                  <a:schemeClr val="accent2"/>
                </a:solidFill>
              </a:rPr>
              <a:t>b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38363" y="1625600"/>
            <a:ext cx="5692775" cy="4098925"/>
            <a:chOff x="1347" y="1024"/>
            <a:chExt cx="3586" cy="2582"/>
          </a:xfrm>
        </p:grpSpPr>
        <p:sp>
          <p:nvSpPr>
            <p:cNvPr id="372741" name="Rectangle 5"/>
            <p:cNvSpPr>
              <a:spLocks noChangeArrowheads="1"/>
            </p:cNvSpPr>
            <p:nvPr/>
          </p:nvSpPr>
          <p:spPr bwMode="auto">
            <a:xfrm>
              <a:off x="3408" y="1024"/>
              <a:ext cx="240" cy="1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b="1">
                  <a:solidFill>
                    <a:schemeClr val="accent2"/>
                  </a:solidFill>
                </a:rPr>
                <a:t>a</a:t>
              </a:r>
              <a:endParaRPr lang="en-US" sz="3200" b="1">
                <a:solidFill>
                  <a:schemeClr val="accent2"/>
                </a:solidFill>
              </a:endParaRPr>
            </a:p>
          </p:txBody>
        </p:sp>
        <p:sp>
          <p:nvSpPr>
            <p:cNvPr id="372742" name="Rectangle 6"/>
            <p:cNvSpPr>
              <a:spLocks noChangeArrowheads="1"/>
            </p:cNvSpPr>
            <p:nvPr/>
          </p:nvSpPr>
          <p:spPr bwMode="auto">
            <a:xfrm>
              <a:off x="2640" y="1668"/>
              <a:ext cx="240" cy="1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b="1">
                  <a:solidFill>
                    <a:schemeClr val="accent2"/>
                  </a:solidFill>
                </a:rPr>
                <a:t>b</a:t>
              </a:r>
              <a:endParaRPr lang="en-US" sz="3200" b="1">
                <a:solidFill>
                  <a:schemeClr val="accent2"/>
                </a:solidFill>
              </a:endParaRPr>
            </a:p>
          </p:txBody>
        </p:sp>
        <p:sp>
          <p:nvSpPr>
            <p:cNvPr id="372743" name="Rectangle 7"/>
            <p:cNvSpPr>
              <a:spLocks noChangeArrowheads="1"/>
            </p:cNvSpPr>
            <p:nvPr/>
          </p:nvSpPr>
          <p:spPr bwMode="auto">
            <a:xfrm>
              <a:off x="4128" y="1668"/>
              <a:ext cx="240" cy="1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b="1">
                  <a:solidFill>
                    <a:schemeClr val="accent2"/>
                  </a:solidFill>
                </a:rPr>
                <a:t>b</a:t>
              </a:r>
              <a:endParaRPr lang="en-US" sz="3200" b="1">
                <a:solidFill>
                  <a:schemeClr val="accent2"/>
                </a:solidFill>
              </a:endParaRPr>
            </a:p>
          </p:txBody>
        </p:sp>
        <p:sp>
          <p:nvSpPr>
            <p:cNvPr id="372744" name="Rectangle 8"/>
            <p:cNvSpPr>
              <a:spLocks noChangeArrowheads="1"/>
            </p:cNvSpPr>
            <p:nvPr/>
          </p:nvSpPr>
          <p:spPr bwMode="auto">
            <a:xfrm>
              <a:off x="2112" y="2358"/>
              <a:ext cx="240" cy="1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b="1">
                  <a:solidFill>
                    <a:schemeClr val="accent2"/>
                  </a:solidFill>
                </a:rPr>
                <a:t>c</a:t>
              </a:r>
              <a:endParaRPr lang="en-US" sz="3200" b="1">
                <a:solidFill>
                  <a:schemeClr val="accent2"/>
                </a:solidFill>
              </a:endParaRPr>
            </a:p>
          </p:txBody>
        </p:sp>
        <p:sp>
          <p:nvSpPr>
            <p:cNvPr id="372745" name="Rectangle 9"/>
            <p:cNvSpPr>
              <a:spLocks noChangeArrowheads="1"/>
            </p:cNvSpPr>
            <p:nvPr/>
          </p:nvSpPr>
          <p:spPr bwMode="auto">
            <a:xfrm>
              <a:off x="3696" y="2358"/>
              <a:ext cx="240" cy="1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b="1">
                  <a:solidFill>
                    <a:schemeClr val="accent2"/>
                  </a:solidFill>
                </a:rPr>
                <a:t>d</a:t>
              </a:r>
              <a:endParaRPr lang="en-US" sz="3200" b="1">
                <a:solidFill>
                  <a:schemeClr val="accent2"/>
                </a:solidFill>
              </a:endParaRPr>
            </a:p>
          </p:txBody>
        </p:sp>
        <p:cxnSp>
          <p:nvCxnSpPr>
            <p:cNvPr id="372746" name="AutoShape 10"/>
            <p:cNvCxnSpPr>
              <a:cxnSpLocks noChangeShapeType="1"/>
              <a:stCxn id="372742" idx="0"/>
              <a:endCxn id="372741" idx="2"/>
            </p:cNvCxnSpPr>
            <p:nvPr/>
          </p:nvCxnSpPr>
          <p:spPr bwMode="auto">
            <a:xfrm flipV="1">
              <a:off x="2760" y="1217"/>
              <a:ext cx="768" cy="44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72747" name="AutoShape 11"/>
            <p:cNvCxnSpPr>
              <a:cxnSpLocks noChangeShapeType="1"/>
              <a:stCxn id="372741" idx="2"/>
              <a:endCxn id="372743" idx="0"/>
            </p:cNvCxnSpPr>
            <p:nvPr/>
          </p:nvCxnSpPr>
          <p:spPr bwMode="auto">
            <a:xfrm>
              <a:off x="3528" y="1217"/>
              <a:ext cx="720" cy="44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72748" name="AutoShape 12"/>
            <p:cNvCxnSpPr>
              <a:cxnSpLocks noChangeShapeType="1"/>
              <a:stCxn id="372742" idx="2"/>
              <a:endCxn id="372744" idx="0"/>
            </p:cNvCxnSpPr>
            <p:nvPr/>
          </p:nvCxnSpPr>
          <p:spPr bwMode="auto">
            <a:xfrm flipH="1">
              <a:off x="2232" y="1861"/>
              <a:ext cx="528" cy="48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72749" name="AutoShape 13"/>
            <p:cNvCxnSpPr>
              <a:cxnSpLocks noChangeShapeType="1"/>
              <a:stCxn id="372743" idx="2"/>
              <a:endCxn id="372745" idx="0"/>
            </p:cNvCxnSpPr>
            <p:nvPr/>
          </p:nvCxnSpPr>
          <p:spPr bwMode="auto">
            <a:xfrm flipH="1">
              <a:off x="3816" y="1861"/>
              <a:ext cx="432" cy="48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372750" name="Oval 14"/>
            <p:cNvSpPr>
              <a:spLocks noChangeArrowheads="1"/>
            </p:cNvSpPr>
            <p:nvPr/>
          </p:nvSpPr>
          <p:spPr bwMode="auto">
            <a:xfrm>
              <a:off x="3024" y="2358"/>
              <a:ext cx="201" cy="19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000">
                  <a:solidFill>
                    <a:schemeClr val="bg1"/>
                  </a:solidFill>
                </a:rPr>
                <a:t>3</a:t>
              </a:r>
              <a:endParaRPr lang="en-US" sz="3200">
                <a:solidFill>
                  <a:schemeClr val="bg1"/>
                </a:solidFill>
                <a:latin typeface="Symbol" pitchFamily="18" charset="2"/>
              </a:endParaRPr>
            </a:p>
          </p:txBody>
        </p:sp>
        <p:sp>
          <p:nvSpPr>
            <p:cNvPr id="372751" name="Oval 15"/>
            <p:cNvSpPr>
              <a:spLocks noChangeArrowheads="1"/>
            </p:cNvSpPr>
            <p:nvPr/>
          </p:nvSpPr>
          <p:spPr bwMode="auto">
            <a:xfrm>
              <a:off x="4608" y="2358"/>
              <a:ext cx="201" cy="19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000">
                  <a:solidFill>
                    <a:schemeClr val="bg1"/>
                  </a:solidFill>
                </a:rPr>
                <a:t>3</a:t>
              </a:r>
              <a:endParaRPr lang="en-US" sz="3200">
                <a:solidFill>
                  <a:schemeClr val="bg1"/>
                </a:solidFill>
                <a:latin typeface="Symbol" pitchFamily="18" charset="2"/>
              </a:endParaRPr>
            </a:p>
          </p:txBody>
        </p:sp>
        <p:sp>
          <p:nvSpPr>
            <p:cNvPr id="372752" name="Oval 16"/>
            <p:cNvSpPr>
              <a:spLocks noChangeArrowheads="1"/>
            </p:cNvSpPr>
            <p:nvPr/>
          </p:nvSpPr>
          <p:spPr bwMode="auto">
            <a:xfrm>
              <a:off x="2496" y="3134"/>
              <a:ext cx="201" cy="19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000">
                  <a:solidFill>
                    <a:schemeClr val="bg1"/>
                  </a:solidFill>
                </a:rPr>
                <a:t>2</a:t>
              </a:r>
              <a:endParaRPr lang="en-US" sz="3200">
                <a:solidFill>
                  <a:schemeClr val="bg1"/>
                </a:solidFill>
                <a:latin typeface="Symbol" pitchFamily="18" charset="2"/>
              </a:endParaRPr>
            </a:p>
          </p:txBody>
        </p:sp>
        <p:sp>
          <p:nvSpPr>
            <p:cNvPr id="372753" name="Oval 17"/>
            <p:cNvSpPr>
              <a:spLocks noChangeArrowheads="1"/>
            </p:cNvSpPr>
            <p:nvPr/>
          </p:nvSpPr>
          <p:spPr bwMode="auto">
            <a:xfrm>
              <a:off x="1603" y="3134"/>
              <a:ext cx="201" cy="19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000">
                  <a:solidFill>
                    <a:schemeClr val="bg1"/>
                  </a:solidFill>
                </a:rPr>
                <a:t>1</a:t>
              </a:r>
              <a:endParaRPr lang="en-US" sz="3200">
                <a:solidFill>
                  <a:schemeClr val="bg1"/>
                </a:solidFill>
                <a:latin typeface="Symbol" pitchFamily="18" charset="2"/>
              </a:endParaRPr>
            </a:p>
          </p:txBody>
        </p:sp>
        <p:sp>
          <p:nvSpPr>
            <p:cNvPr id="372754" name="Oval 18"/>
            <p:cNvSpPr>
              <a:spLocks noChangeArrowheads="1"/>
            </p:cNvSpPr>
            <p:nvPr/>
          </p:nvSpPr>
          <p:spPr bwMode="auto">
            <a:xfrm>
              <a:off x="3408" y="3134"/>
              <a:ext cx="201" cy="19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000">
                  <a:solidFill>
                    <a:schemeClr val="bg1"/>
                  </a:solidFill>
                </a:rPr>
                <a:t>4</a:t>
              </a:r>
              <a:endParaRPr lang="en-US" sz="3200">
                <a:solidFill>
                  <a:schemeClr val="bg1"/>
                </a:solidFill>
                <a:latin typeface="Symbol" pitchFamily="18" charset="2"/>
              </a:endParaRPr>
            </a:p>
          </p:txBody>
        </p:sp>
        <p:sp>
          <p:nvSpPr>
            <p:cNvPr id="372755" name="Oval 19"/>
            <p:cNvSpPr>
              <a:spLocks noChangeArrowheads="1"/>
            </p:cNvSpPr>
            <p:nvPr/>
          </p:nvSpPr>
          <p:spPr bwMode="auto">
            <a:xfrm>
              <a:off x="4128" y="3134"/>
              <a:ext cx="201" cy="19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000">
                  <a:solidFill>
                    <a:schemeClr val="bg1"/>
                  </a:solidFill>
                </a:rPr>
                <a:t>5</a:t>
              </a:r>
              <a:endParaRPr lang="en-US" sz="3200">
                <a:solidFill>
                  <a:schemeClr val="bg1"/>
                </a:solidFill>
                <a:latin typeface="Symbol" pitchFamily="18" charset="2"/>
              </a:endParaRPr>
            </a:p>
          </p:txBody>
        </p:sp>
        <p:cxnSp>
          <p:nvCxnSpPr>
            <p:cNvPr id="372756" name="AutoShape 20"/>
            <p:cNvCxnSpPr>
              <a:cxnSpLocks noChangeShapeType="1"/>
              <a:stCxn id="372742" idx="2"/>
              <a:endCxn id="372750" idx="0"/>
            </p:cNvCxnSpPr>
            <p:nvPr/>
          </p:nvCxnSpPr>
          <p:spPr bwMode="auto">
            <a:xfrm>
              <a:off x="2760" y="1861"/>
              <a:ext cx="365" cy="48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72757" name="AutoShape 21"/>
            <p:cNvCxnSpPr>
              <a:cxnSpLocks noChangeShapeType="1"/>
              <a:stCxn id="372743" idx="2"/>
              <a:endCxn id="372751" idx="0"/>
            </p:cNvCxnSpPr>
            <p:nvPr/>
          </p:nvCxnSpPr>
          <p:spPr bwMode="auto">
            <a:xfrm>
              <a:off x="4248" y="1861"/>
              <a:ext cx="461" cy="48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72758" name="AutoShape 22"/>
            <p:cNvCxnSpPr>
              <a:cxnSpLocks noChangeShapeType="1"/>
              <a:stCxn id="372744" idx="2"/>
              <a:endCxn id="372753" idx="0"/>
            </p:cNvCxnSpPr>
            <p:nvPr/>
          </p:nvCxnSpPr>
          <p:spPr bwMode="auto">
            <a:xfrm flipH="1">
              <a:off x="1704" y="2551"/>
              <a:ext cx="528" cy="5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72759" name="AutoShape 23"/>
            <p:cNvCxnSpPr>
              <a:cxnSpLocks noChangeShapeType="1"/>
              <a:stCxn id="372744" idx="2"/>
              <a:endCxn id="372752" idx="0"/>
            </p:cNvCxnSpPr>
            <p:nvPr/>
          </p:nvCxnSpPr>
          <p:spPr bwMode="auto">
            <a:xfrm>
              <a:off x="2232" y="2551"/>
              <a:ext cx="365" cy="5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72760" name="AutoShape 24"/>
            <p:cNvCxnSpPr>
              <a:cxnSpLocks noChangeShapeType="1"/>
              <a:stCxn id="372745" idx="2"/>
              <a:endCxn id="372754" idx="0"/>
            </p:cNvCxnSpPr>
            <p:nvPr/>
          </p:nvCxnSpPr>
          <p:spPr bwMode="auto">
            <a:xfrm flipH="1">
              <a:off x="3509" y="2551"/>
              <a:ext cx="307" cy="5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72761" name="AutoShape 25"/>
            <p:cNvCxnSpPr>
              <a:cxnSpLocks noChangeShapeType="1"/>
              <a:stCxn id="372745" idx="2"/>
              <a:endCxn id="372755" idx="0"/>
            </p:cNvCxnSpPr>
            <p:nvPr/>
          </p:nvCxnSpPr>
          <p:spPr bwMode="auto">
            <a:xfrm>
              <a:off x="3816" y="2551"/>
              <a:ext cx="413" cy="5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372762" name="Text Box 26"/>
            <p:cNvSpPr txBox="1">
              <a:spLocks noChangeArrowheads="1"/>
            </p:cNvSpPr>
            <p:nvPr/>
          </p:nvSpPr>
          <p:spPr bwMode="auto">
            <a:xfrm>
              <a:off x="2809" y="1211"/>
              <a:ext cx="3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sym typeface="Symbol" pitchFamily="18" charset="2"/>
                </a:rPr>
                <a:t></a:t>
              </a:r>
              <a:r>
                <a:rPr lang="en-US" sz="2400" b="1">
                  <a:solidFill>
                    <a:schemeClr val="tx1"/>
                  </a:solidFill>
                </a:rPr>
                <a:t>a</a:t>
              </a:r>
              <a:endParaRPr lang="en-US" sz="2400" b="1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372763" name="Rectangle 27"/>
            <p:cNvSpPr>
              <a:spLocks noChangeArrowheads="1"/>
            </p:cNvSpPr>
            <p:nvPr/>
          </p:nvSpPr>
          <p:spPr bwMode="auto">
            <a:xfrm>
              <a:off x="3943" y="1211"/>
              <a:ext cx="2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</a:rPr>
                <a:t>a</a:t>
              </a:r>
              <a:endParaRPr lang="en-US" sz="2400" b="1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372764" name="Rectangle 28"/>
            <p:cNvSpPr>
              <a:spLocks noChangeArrowheads="1"/>
            </p:cNvSpPr>
            <p:nvPr/>
          </p:nvSpPr>
          <p:spPr bwMode="auto">
            <a:xfrm>
              <a:off x="2164" y="1855"/>
              <a:ext cx="3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sym typeface="Symbol" pitchFamily="18" charset="2"/>
                </a:rPr>
                <a:t></a:t>
              </a:r>
              <a:r>
                <a:rPr lang="en-US" sz="2400" b="1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372765" name="Rectangle 29"/>
            <p:cNvSpPr>
              <a:spLocks noChangeArrowheads="1"/>
            </p:cNvSpPr>
            <p:nvPr/>
          </p:nvSpPr>
          <p:spPr bwMode="auto">
            <a:xfrm>
              <a:off x="3216" y="2720"/>
              <a:ext cx="3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sym typeface="Symbol" pitchFamily="18" charset="2"/>
                </a:rPr>
                <a:t></a:t>
              </a:r>
              <a:r>
                <a:rPr lang="en-US" sz="2400" b="1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372766" name="Rectangle 30"/>
            <p:cNvSpPr>
              <a:spLocks noChangeArrowheads="1"/>
            </p:cNvSpPr>
            <p:nvPr/>
          </p:nvSpPr>
          <p:spPr bwMode="auto">
            <a:xfrm>
              <a:off x="3648" y="1896"/>
              <a:ext cx="4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sym typeface="Symbol" pitchFamily="18" charset="2"/>
                </a:rPr>
                <a:t></a:t>
              </a:r>
              <a:r>
                <a:rPr lang="en-US" sz="2400" b="1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372767" name="Rectangle 31"/>
            <p:cNvSpPr>
              <a:spLocks noChangeArrowheads="1"/>
            </p:cNvSpPr>
            <p:nvPr/>
          </p:nvSpPr>
          <p:spPr bwMode="auto">
            <a:xfrm>
              <a:off x="2893" y="1855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372768" name="Rectangle 32"/>
            <p:cNvSpPr>
              <a:spLocks noChangeArrowheads="1"/>
            </p:cNvSpPr>
            <p:nvPr/>
          </p:nvSpPr>
          <p:spPr bwMode="auto">
            <a:xfrm>
              <a:off x="4051" y="2674"/>
              <a:ext cx="2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372769" name="Rectangle 33"/>
            <p:cNvSpPr>
              <a:spLocks noChangeArrowheads="1"/>
            </p:cNvSpPr>
            <p:nvPr/>
          </p:nvSpPr>
          <p:spPr bwMode="auto">
            <a:xfrm>
              <a:off x="4477" y="1896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372770" name="Rectangle 34"/>
            <p:cNvSpPr>
              <a:spLocks noChangeArrowheads="1"/>
            </p:cNvSpPr>
            <p:nvPr/>
          </p:nvSpPr>
          <p:spPr bwMode="auto">
            <a:xfrm>
              <a:off x="1347" y="3318"/>
              <a:ext cx="6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</a:rPr>
                <a:t>a</a:t>
              </a: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</a:t>
              </a:r>
              <a:r>
                <a:rPr lang="en-US" sz="2400" b="1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en-US" sz="2000" b="1">
                  <a:solidFill>
                    <a:schemeClr val="accent2"/>
                  </a:solidFill>
                </a:rPr>
                <a:t>b</a:t>
              </a: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 </a:t>
              </a:r>
              <a:r>
                <a:rPr lang="en-US" sz="2000" b="1">
                  <a:solidFill>
                    <a:schemeClr val="accent2"/>
                  </a:solidFill>
                </a:rPr>
                <a:t>c</a:t>
              </a:r>
            </a:p>
          </p:txBody>
        </p:sp>
        <p:sp>
          <p:nvSpPr>
            <p:cNvPr id="372771" name="Rectangle 35"/>
            <p:cNvSpPr>
              <a:spLocks noChangeArrowheads="1"/>
            </p:cNvSpPr>
            <p:nvPr/>
          </p:nvSpPr>
          <p:spPr bwMode="auto">
            <a:xfrm>
              <a:off x="2396" y="3356"/>
              <a:ext cx="4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</a:rPr>
                <a:t>a</a:t>
              </a: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</a:t>
              </a:r>
              <a:r>
                <a:rPr lang="en-US" sz="2000" b="1">
                  <a:solidFill>
                    <a:schemeClr val="accent2"/>
                  </a:solidFill>
                </a:rPr>
                <a:t>c</a:t>
              </a:r>
            </a:p>
          </p:txBody>
        </p:sp>
        <p:sp>
          <p:nvSpPr>
            <p:cNvPr id="372772" name="Rectangle 36"/>
            <p:cNvSpPr>
              <a:spLocks noChangeArrowheads="1"/>
            </p:cNvSpPr>
            <p:nvPr/>
          </p:nvSpPr>
          <p:spPr bwMode="auto">
            <a:xfrm>
              <a:off x="2900" y="2582"/>
              <a:ext cx="3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</a:t>
              </a:r>
              <a:r>
                <a:rPr lang="en-US" sz="2000" b="1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372773" name="Rectangle 37"/>
            <p:cNvSpPr>
              <a:spLocks noChangeArrowheads="1"/>
            </p:cNvSpPr>
            <p:nvPr/>
          </p:nvSpPr>
          <p:spPr bwMode="auto">
            <a:xfrm>
              <a:off x="4608" y="2582"/>
              <a:ext cx="3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</a:t>
              </a:r>
              <a:r>
                <a:rPr lang="en-US" sz="2000" b="1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372774" name="Rectangle 38"/>
            <p:cNvSpPr>
              <a:spLocks noChangeArrowheads="1"/>
            </p:cNvSpPr>
            <p:nvPr/>
          </p:nvSpPr>
          <p:spPr bwMode="auto">
            <a:xfrm>
              <a:off x="3268" y="3356"/>
              <a:ext cx="5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</a:t>
              </a:r>
              <a:r>
                <a:rPr lang="en-US" sz="2000" b="1">
                  <a:solidFill>
                    <a:schemeClr val="accent2"/>
                  </a:solidFill>
                </a:rPr>
                <a:t>a</a:t>
              </a: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 </a:t>
              </a:r>
              <a:r>
                <a:rPr lang="en-US" sz="2000" b="1">
                  <a:solidFill>
                    <a:schemeClr val="accent2"/>
                  </a:solidFill>
                </a:rPr>
                <a:t>d</a:t>
              </a:r>
            </a:p>
          </p:txBody>
        </p:sp>
        <p:sp>
          <p:nvSpPr>
            <p:cNvPr id="372775" name="Rectangle 39"/>
            <p:cNvSpPr>
              <a:spLocks noChangeArrowheads="1"/>
            </p:cNvSpPr>
            <p:nvPr/>
          </p:nvSpPr>
          <p:spPr bwMode="auto">
            <a:xfrm>
              <a:off x="4048" y="3355"/>
              <a:ext cx="55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</a:t>
              </a:r>
              <a:r>
                <a:rPr lang="en-US" sz="2000" b="1">
                  <a:solidFill>
                    <a:schemeClr val="accent2"/>
                  </a:solidFill>
                </a:rPr>
                <a:t>d</a:t>
              </a: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 </a:t>
              </a:r>
              <a:r>
                <a:rPr lang="en-US" sz="2000" b="1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372776" name="Rectangle 40"/>
            <p:cNvSpPr>
              <a:spLocks noChangeArrowheads="1"/>
            </p:cNvSpPr>
            <p:nvPr/>
          </p:nvSpPr>
          <p:spPr bwMode="auto">
            <a:xfrm>
              <a:off x="1716" y="2545"/>
              <a:ext cx="352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sym typeface="Symbol" pitchFamily="18" charset="2"/>
                </a:rPr>
                <a:t></a:t>
              </a:r>
              <a:r>
                <a:rPr lang="en-US" sz="2400" b="1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372777" name="Rectangle 41"/>
            <p:cNvSpPr>
              <a:spLocks noChangeArrowheads="1"/>
            </p:cNvSpPr>
            <p:nvPr/>
          </p:nvSpPr>
          <p:spPr bwMode="auto">
            <a:xfrm>
              <a:off x="2416" y="2545"/>
              <a:ext cx="215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</a:rPr>
                <a:t>c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663399"/>
                </a:solidFill>
                <a:latin typeface="Comic Sans MS"/>
                <a:cs typeface="Comic Sans MS"/>
              </a:rPr>
              <a:t>Converting Gaussian Proofs to PC Proofs</a:t>
            </a:r>
            <a:endParaRPr lang="en-US" sz="3200" b="1" dirty="0">
              <a:solidFill>
                <a:srgbClr val="663399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Example:</a:t>
            </a: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x</a:t>
            </a:r>
            <a:r>
              <a:rPr lang="en-US" sz="2800" baseline="-25000" dirty="0" smtClean="0">
                <a:latin typeface="Comic Sans MS"/>
                <a:cs typeface="Comic Sans MS"/>
              </a:rPr>
              <a:t>1</a:t>
            </a:r>
            <a:r>
              <a:rPr lang="en-US" sz="2800" dirty="0" smtClean="0">
                <a:latin typeface="Comic Sans MS"/>
                <a:cs typeface="Comic Sans MS"/>
              </a:rPr>
              <a:t> + x</a:t>
            </a:r>
            <a:r>
              <a:rPr lang="en-US" sz="2800" baseline="-25000" dirty="0" smtClean="0">
                <a:latin typeface="Comic Sans MS"/>
                <a:cs typeface="Comic Sans MS"/>
              </a:rPr>
              <a:t>2</a:t>
            </a:r>
            <a:r>
              <a:rPr lang="en-US" sz="2800" dirty="0" smtClean="0">
                <a:latin typeface="Comic Sans MS"/>
                <a:cs typeface="Comic Sans MS"/>
              </a:rPr>
              <a:t> + x</a:t>
            </a:r>
            <a:r>
              <a:rPr lang="en-US" sz="2800" baseline="-25000" dirty="0" smtClean="0">
                <a:latin typeface="Comic Sans MS"/>
                <a:cs typeface="Comic Sans MS"/>
              </a:rPr>
              <a:t>3</a:t>
            </a:r>
            <a:r>
              <a:rPr lang="en-US" sz="2800" dirty="0" smtClean="0">
                <a:latin typeface="Comic Sans MS"/>
                <a:cs typeface="Comic Sans MS"/>
              </a:rPr>
              <a:t> =1, x</a:t>
            </a:r>
            <a:r>
              <a:rPr lang="en-US" sz="2800" baseline="-25000" dirty="0" smtClean="0">
                <a:latin typeface="Comic Sans MS"/>
                <a:cs typeface="Comic Sans MS"/>
              </a:rPr>
              <a:t>3 </a:t>
            </a:r>
            <a:r>
              <a:rPr lang="en-US" sz="2800" dirty="0" smtClean="0">
                <a:latin typeface="Comic Sans MS"/>
                <a:cs typeface="Comic Sans MS"/>
              </a:rPr>
              <a:t> + x</a:t>
            </a:r>
            <a:r>
              <a:rPr lang="en-US" sz="2800" baseline="-25000" dirty="0" smtClean="0">
                <a:latin typeface="Comic Sans MS"/>
                <a:cs typeface="Comic Sans MS"/>
              </a:rPr>
              <a:t>4</a:t>
            </a:r>
            <a:r>
              <a:rPr lang="en-US" sz="2800" dirty="0" smtClean="0">
                <a:latin typeface="Comic Sans MS"/>
                <a:cs typeface="Comic Sans MS"/>
              </a:rPr>
              <a:t>  =0 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 x</a:t>
            </a:r>
            <a:r>
              <a:rPr lang="en-US" sz="2800" baseline="-25000" dirty="0" smtClean="0">
                <a:latin typeface="Comic Sans MS"/>
                <a:cs typeface="Comic Sans MS"/>
                <a:sym typeface="Wingdings"/>
              </a:rPr>
              <a:t>1 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+ x</a:t>
            </a:r>
            <a:r>
              <a:rPr lang="en-US" sz="2800" baseline="-25000" dirty="0" smtClean="0">
                <a:latin typeface="Comic Sans MS"/>
                <a:cs typeface="Comic Sans MS"/>
                <a:sym typeface="Wingdings"/>
              </a:rPr>
              <a:t>2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 + x</a:t>
            </a:r>
            <a:r>
              <a:rPr lang="en-US" sz="2800" baseline="-25000" dirty="0" smtClean="0">
                <a:latin typeface="Comic Sans MS"/>
                <a:cs typeface="Comic Sans MS"/>
                <a:sym typeface="Wingdings"/>
              </a:rPr>
              <a:t>4 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 =1</a:t>
            </a:r>
          </a:p>
          <a:p>
            <a:pPr marL="0" indent="0">
              <a:buNone/>
            </a:pPr>
            <a:endParaRPr lang="en-US" sz="2800" dirty="0">
              <a:latin typeface="Comic Sans MS"/>
              <a:cs typeface="Comic Sans MS"/>
              <a:sym typeface="Wingdings"/>
            </a:endParaRPr>
          </a:p>
          <a:p>
            <a:pPr marL="0" indent="0">
              <a:buNone/>
            </a:pPr>
            <a:r>
              <a:rPr lang="en-US" sz="2800" dirty="0">
                <a:latin typeface="Comic Sans MS"/>
                <a:cs typeface="Comic Sans MS"/>
                <a:sym typeface="Wingdings"/>
              </a:rPr>
              <a:t>y</a:t>
            </a:r>
            <a:r>
              <a:rPr lang="en-US" sz="2800" baseline="-25000" dirty="0" smtClean="0">
                <a:latin typeface="Comic Sans MS"/>
                <a:cs typeface="Comic Sans MS"/>
                <a:sym typeface="Wingdings"/>
              </a:rPr>
              <a:t>1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y</a:t>
            </a:r>
            <a:r>
              <a:rPr lang="en-US" sz="2800" baseline="-25000" dirty="0" smtClean="0">
                <a:latin typeface="Comic Sans MS"/>
                <a:cs typeface="Comic Sans MS"/>
                <a:sym typeface="Wingdings"/>
              </a:rPr>
              <a:t>2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y</a:t>
            </a:r>
            <a:r>
              <a:rPr lang="en-US" sz="2800" baseline="-25000" dirty="0" smtClean="0">
                <a:latin typeface="Comic Sans MS"/>
                <a:cs typeface="Comic Sans MS"/>
                <a:sym typeface="Wingdings"/>
              </a:rPr>
              <a:t>3 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 + 1 =0,    y</a:t>
            </a:r>
            <a:r>
              <a:rPr lang="en-US" sz="2800" baseline="-25000" dirty="0" smtClean="0">
                <a:latin typeface="Comic Sans MS"/>
                <a:cs typeface="Comic Sans MS"/>
                <a:sym typeface="Wingdings"/>
              </a:rPr>
              <a:t>3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y</a:t>
            </a:r>
            <a:r>
              <a:rPr lang="en-US" sz="2800" baseline="-25000" dirty="0" smtClean="0">
                <a:latin typeface="Comic Sans MS"/>
                <a:cs typeface="Comic Sans MS"/>
                <a:sym typeface="Wingdings"/>
              </a:rPr>
              <a:t>4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 – 1 = 0</a:t>
            </a: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  <a:sym typeface="Wingdings"/>
              </a:rPr>
              <a:t>(y</a:t>
            </a:r>
            <a:r>
              <a:rPr lang="en-US" sz="2800" baseline="-25000" dirty="0" smtClean="0">
                <a:latin typeface="Comic Sans MS"/>
                <a:cs typeface="Comic Sans MS"/>
                <a:sym typeface="Wingdings"/>
              </a:rPr>
              <a:t>1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y</a:t>
            </a:r>
            <a:r>
              <a:rPr lang="en-US" sz="2800" baseline="-25000" dirty="0" smtClean="0">
                <a:latin typeface="Comic Sans MS"/>
                <a:cs typeface="Comic Sans MS"/>
                <a:sym typeface="Wingdings"/>
              </a:rPr>
              <a:t>2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y</a:t>
            </a:r>
            <a:r>
              <a:rPr lang="en-US" sz="2800" baseline="-25000" dirty="0" smtClean="0">
                <a:latin typeface="Comic Sans MS"/>
                <a:cs typeface="Comic Sans MS"/>
                <a:sym typeface="Wingdings"/>
              </a:rPr>
              <a:t>3 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+1) + (y</a:t>
            </a:r>
            <a:r>
              <a:rPr lang="en-US" sz="2800" baseline="-25000" dirty="0" smtClean="0">
                <a:latin typeface="Comic Sans MS"/>
                <a:cs typeface="Comic Sans MS"/>
                <a:sym typeface="Wingdings"/>
              </a:rPr>
              <a:t>3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y</a:t>
            </a:r>
            <a:r>
              <a:rPr lang="en-US" sz="2800" baseline="-25000" dirty="0" smtClean="0">
                <a:latin typeface="Comic Sans MS"/>
                <a:cs typeface="Comic Sans MS"/>
                <a:sym typeface="Wingdings"/>
              </a:rPr>
              <a:t>4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 - 1) =0</a:t>
            </a: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  <a:sym typeface="Wingdings"/>
              </a:rPr>
              <a:t>y</a:t>
            </a:r>
            <a:r>
              <a:rPr lang="en-US" sz="2800" baseline="-25000" dirty="0" smtClean="0">
                <a:latin typeface="Comic Sans MS"/>
                <a:cs typeface="Comic Sans MS"/>
                <a:sym typeface="Wingdings"/>
              </a:rPr>
              <a:t>3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y</a:t>
            </a:r>
            <a:r>
              <a:rPr lang="en-US" sz="2800" baseline="-25000" dirty="0" smtClean="0">
                <a:latin typeface="Comic Sans MS"/>
                <a:cs typeface="Comic Sans MS"/>
                <a:sym typeface="Wingdings"/>
              </a:rPr>
              <a:t>4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 (y</a:t>
            </a:r>
            <a:r>
              <a:rPr lang="en-US" sz="2800" baseline="-25000" dirty="0" smtClean="0">
                <a:latin typeface="Comic Sans MS"/>
                <a:cs typeface="Comic Sans MS"/>
                <a:sym typeface="Wingdings"/>
              </a:rPr>
              <a:t>1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y</a:t>
            </a:r>
            <a:r>
              <a:rPr lang="en-US" sz="2800" baseline="-25000" dirty="0" smtClean="0">
                <a:latin typeface="Comic Sans MS"/>
                <a:cs typeface="Comic Sans MS"/>
                <a:sym typeface="Wingdings"/>
              </a:rPr>
              <a:t>2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y</a:t>
            </a:r>
            <a:r>
              <a:rPr lang="en-US" sz="2800" baseline="-25000" dirty="0" smtClean="0">
                <a:latin typeface="Comic Sans MS"/>
                <a:cs typeface="Comic Sans MS"/>
                <a:sym typeface="Wingdings"/>
              </a:rPr>
              <a:t>3 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+ 1) + y</a:t>
            </a:r>
            <a:r>
              <a:rPr lang="en-US" sz="2800" baseline="-25000" dirty="0" smtClean="0">
                <a:latin typeface="Comic Sans MS"/>
                <a:cs typeface="Comic Sans MS"/>
                <a:sym typeface="Wingdings"/>
              </a:rPr>
              <a:t>3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y</a:t>
            </a:r>
            <a:r>
              <a:rPr lang="en-US" sz="2800" baseline="-25000" dirty="0" smtClean="0">
                <a:latin typeface="Comic Sans MS"/>
                <a:cs typeface="Comic Sans MS"/>
                <a:sym typeface="Wingdings"/>
              </a:rPr>
              <a:t>4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(y</a:t>
            </a:r>
            <a:r>
              <a:rPr lang="en-US" sz="2800" baseline="-25000" dirty="0" smtClean="0">
                <a:latin typeface="Comic Sans MS"/>
                <a:cs typeface="Comic Sans MS"/>
                <a:sym typeface="Wingdings"/>
              </a:rPr>
              <a:t>3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y</a:t>
            </a:r>
            <a:r>
              <a:rPr lang="en-US" sz="2800" baseline="-25000" dirty="0" smtClean="0">
                <a:latin typeface="Comic Sans MS"/>
                <a:cs typeface="Comic Sans MS"/>
                <a:sym typeface="Wingdings"/>
              </a:rPr>
              <a:t>4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 -1) =0</a:t>
            </a:r>
          </a:p>
          <a:p>
            <a:pPr marL="0" indent="0">
              <a:buNone/>
            </a:pPr>
            <a:r>
              <a:rPr lang="en-US" sz="2800" dirty="0">
                <a:latin typeface="Comic Sans MS"/>
                <a:cs typeface="Comic Sans MS"/>
                <a:sym typeface="Wingdings"/>
              </a:rPr>
              <a:t>y</a:t>
            </a:r>
            <a:r>
              <a:rPr lang="en-US" sz="2800" baseline="-25000" dirty="0" smtClean="0">
                <a:latin typeface="Comic Sans MS"/>
                <a:cs typeface="Comic Sans MS"/>
                <a:sym typeface="Wingdings"/>
              </a:rPr>
              <a:t>1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y</a:t>
            </a:r>
            <a:r>
              <a:rPr lang="en-US" sz="2800" baseline="-25000" dirty="0" smtClean="0">
                <a:latin typeface="Comic Sans MS"/>
                <a:cs typeface="Comic Sans MS"/>
                <a:sym typeface="Wingdings"/>
              </a:rPr>
              <a:t>2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y</a:t>
            </a:r>
            <a:r>
              <a:rPr lang="en-US" sz="2800" baseline="-25000" dirty="0" smtClean="0">
                <a:latin typeface="Comic Sans MS"/>
                <a:cs typeface="Comic Sans MS"/>
                <a:sym typeface="Wingdings"/>
              </a:rPr>
              <a:t>4</a:t>
            </a:r>
            <a:r>
              <a:rPr lang="en-US" sz="2800" dirty="0" smtClean="0">
                <a:latin typeface="Comic Sans MS"/>
                <a:cs typeface="Comic Sans MS"/>
                <a:sym typeface="Wingdings"/>
              </a:rPr>
              <a:t> + 1 = 0</a:t>
            </a:r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38414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Main Lemma</a:t>
            </a:r>
            <a:r>
              <a:rPr lang="en-US" sz="2800" dirty="0" smtClean="0">
                <a:latin typeface="Comic Sans MS"/>
                <a:cs typeface="Comic Sans MS"/>
              </a:rPr>
              <a:t>. A PC </a:t>
            </a:r>
            <a:r>
              <a:rPr lang="en-US" sz="2800" dirty="0" err="1" smtClean="0">
                <a:latin typeface="Comic Sans MS"/>
                <a:cs typeface="Comic Sans MS"/>
              </a:rPr>
              <a:t>refutatation</a:t>
            </a:r>
            <a:r>
              <a:rPr lang="en-US" sz="2800" dirty="0" smtClean="0">
                <a:latin typeface="Comic Sans MS"/>
                <a:cs typeface="Comic Sans MS"/>
              </a:rPr>
              <a:t> (over field of characteristic &gt; 2) of </a:t>
            </a:r>
            <a:r>
              <a:rPr lang="en-US" sz="2800" dirty="0" err="1" smtClean="0">
                <a:latin typeface="Comic Sans MS"/>
                <a:cs typeface="Comic Sans MS"/>
              </a:rPr>
              <a:t>Tseitin</a:t>
            </a:r>
            <a:r>
              <a:rPr lang="en-US" sz="2800" dirty="0" smtClean="0">
                <a:latin typeface="Comic Sans MS"/>
                <a:cs typeface="Comic Sans MS"/>
              </a:rPr>
              <a:t> of degree d implies a Gaussian proof of width at most 2d</a:t>
            </a:r>
          </a:p>
          <a:p>
            <a:pPr marL="0" indent="0">
              <a:buNone/>
            </a:pPr>
            <a:endParaRPr lang="en-US" sz="28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Idea: Prove by induction that every line can be written as a linear combination of binomials each of which has a binomial proof. </a:t>
            </a:r>
          </a:p>
        </p:txBody>
      </p:sp>
    </p:spTree>
    <p:extLst>
      <p:ext uri="{BB962C8B-B14F-4D97-AF65-F5344CB8AC3E}">
        <p14:creationId xmlns:p14="http://schemas.microsoft.com/office/powerpoint/2010/main" val="3040094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663399"/>
                </a:solidFill>
                <a:latin typeface="Comic Sans MS"/>
                <a:cs typeface="Comic Sans MS"/>
              </a:rPr>
              <a:t>Semi-Algebraic Proof Systems</a:t>
            </a:r>
            <a:endParaRPr lang="en-US" sz="3200" b="1" dirty="0">
              <a:solidFill>
                <a:srgbClr val="663399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Work over a finite field, characteristic p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Variables x</a:t>
            </a:r>
            <a:r>
              <a:rPr lang="en-US" sz="2800" baseline="-25000" dirty="0" smtClean="0">
                <a:latin typeface="Comic Sans MS"/>
                <a:cs typeface="Comic Sans MS"/>
              </a:rPr>
              <a:t>1</a:t>
            </a:r>
            <a:r>
              <a:rPr lang="en-US" sz="2800" dirty="0" smtClean="0">
                <a:latin typeface="Comic Sans MS"/>
                <a:cs typeface="Comic Sans MS"/>
              </a:rPr>
              <a:t>,x</a:t>
            </a:r>
            <a:r>
              <a:rPr lang="en-US" sz="2800" baseline="-25000" dirty="0" smtClean="0">
                <a:latin typeface="Comic Sans MS"/>
                <a:cs typeface="Comic Sans MS"/>
              </a:rPr>
              <a:t>2</a:t>
            </a:r>
            <a:r>
              <a:rPr lang="en-US" sz="2800" dirty="0" smtClean="0">
                <a:latin typeface="Comic Sans MS"/>
                <a:cs typeface="Comic Sans MS"/>
              </a:rPr>
              <a:t>,..,x</a:t>
            </a:r>
            <a:r>
              <a:rPr lang="en-US" sz="2800" baseline="-25000" dirty="0" smtClean="0">
                <a:latin typeface="Comic Sans MS"/>
                <a:cs typeface="Comic Sans MS"/>
              </a:rPr>
              <a:t>n</a:t>
            </a:r>
            <a:r>
              <a:rPr lang="en-US" sz="2800" dirty="0" smtClean="0">
                <a:latin typeface="Comic Sans MS"/>
                <a:cs typeface="Comic Sans MS"/>
              </a:rPr>
              <a:t> (usually Boolean valued)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Given an initial set of low degree polynomial equalities p</a:t>
            </a:r>
            <a:r>
              <a:rPr lang="en-US" sz="2800" baseline="-25000" dirty="0" smtClean="0">
                <a:latin typeface="Comic Sans MS"/>
                <a:cs typeface="Comic Sans MS"/>
              </a:rPr>
              <a:t>1</a:t>
            </a:r>
            <a:r>
              <a:rPr lang="en-US" sz="2800" dirty="0" smtClean="0">
                <a:latin typeface="Comic Sans MS"/>
                <a:cs typeface="Comic Sans MS"/>
              </a:rPr>
              <a:t>=0,…,p</a:t>
            </a:r>
            <a:r>
              <a:rPr lang="en-US" sz="2800" baseline="-25000" dirty="0" smtClean="0">
                <a:latin typeface="Comic Sans MS"/>
                <a:cs typeface="Comic Sans MS"/>
              </a:rPr>
              <a:t>m</a:t>
            </a:r>
            <a:r>
              <a:rPr lang="en-US" sz="2800" dirty="0" smtClean="0">
                <a:latin typeface="Comic Sans MS"/>
                <a:cs typeface="Comic Sans MS"/>
              </a:rPr>
              <a:t>=0, and inequalities </a:t>
            </a:r>
            <a:r>
              <a:rPr lang="en-US" sz="2800" baseline="-25000" dirty="0" smtClean="0">
                <a:latin typeface="Comic Sans MS"/>
                <a:cs typeface="Comic Sans MS"/>
              </a:rPr>
              <a:t> </a:t>
            </a:r>
            <a:r>
              <a:rPr lang="en-US" sz="2800" dirty="0" smtClean="0">
                <a:latin typeface="Comic Sans MS"/>
                <a:cs typeface="Comic Sans MS"/>
              </a:rPr>
              <a:t>q ≥ 0,  q</a:t>
            </a:r>
            <a:r>
              <a:rPr lang="en-US" sz="2800" baseline="-25000" dirty="0" smtClean="0">
                <a:latin typeface="Comic Sans MS"/>
                <a:cs typeface="Comic Sans MS"/>
              </a:rPr>
              <a:t>2</a:t>
            </a:r>
            <a:r>
              <a:rPr lang="en-US" sz="2800" dirty="0" smtClean="0">
                <a:latin typeface="Comic Sans MS"/>
                <a:cs typeface="Comic Sans MS"/>
              </a:rPr>
              <a:t> ≥ 0,..,q</a:t>
            </a:r>
            <a:r>
              <a:rPr lang="en-US" sz="2800" baseline="-25000" dirty="0" smtClean="0">
                <a:latin typeface="Comic Sans MS"/>
                <a:cs typeface="Comic Sans MS"/>
              </a:rPr>
              <a:t>m </a:t>
            </a:r>
            <a:r>
              <a:rPr lang="en-US" sz="2800" dirty="0" smtClean="0">
                <a:latin typeface="Comic Sans MS"/>
                <a:cs typeface="Comic Sans MS"/>
              </a:rPr>
              <a:t>≥ 0, prove that there are no integral solutions</a:t>
            </a:r>
          </a:p>
          <a:p>
            <a:pPr marL="0" indent="0">
              <a:buNone/>
            </a:pPr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24685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663399"/>
                </a:solidFill>
                <a:latin typeface="Comic Sans MS"/>
                <a:cs typeface="Comic Sans MS"/>
              </a:rPr>
              <a:t>Semi-Algebraic Proof Systems</a:t>
            </a:r>
            <a:endParaRPr lang="en-US" sz="3200" b="1" dirty="0">
              <a:solidFill>
                <a:srgbClr val="663399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Cutting Planes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SA (</a:t>
            </a:r>
            <a:r>
              <a:rPr lang="en-US" sz="2800" dirty="0" err="1" smtClean="0">
                <a:latin typeface="Comic Sans MS"/>
                <a:cs typeface="Comic Sans MS"/>
              </a:rPr>
              <a:t>Sherali</a:t>
            </a:r>
            <a:r>
              <a:rPr lang="en-US" sz="2800" dirty="0" smtClean="0">
                <a:latin typeface="Comic Sans MS"/>
                <a:cs typeface="Comic Sans MS"/>
              </a:rPr>
              <a:t>-Adams)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SOS/</a:t>
            </a:r>
            <a:r>
              <a:rPr lang="en-US" sz="2800" dirty="0" err="1" smtClean="0">
                <a:latin typeface="Comic Sans MS"/>
                <a:cs typeface="Comic Sans MS"/>
              </a:rPr>
              <a:t>Lasserre</a:t>
            </a:r>
            <a:r>
              <a:rPr lang="en-US" sz="2800" dirty="0" smtClean="0">
                <a:latin typeface="Comic Sans MS"/>
                <a:cs typeface="Comic Sans MS"/>
              </a:rPr>
              <a:t>/</a:t>
            </a:r>
            <a:r>
              <a:rPr lang="en-US" sz="2800" dirty="0" err="1" smtClean="0">
                <a:latin typeface="Comic Sans MS"/>
                <a:cs typeface="Comic Sans MS"/>
              </a:rPr>
              <a:t>Positivestellensatz</a:t>
            </a:r>
            <a:endParaRPr lang="en-US" sz="2800" dirty="0" smtClean="0">
              <a:latin typeface="Comic Sans MS"/>
              <a:cs typeface="Comic Sans MS"/>
            </a:endParaRPr>
          </a:p>
          <a:p>
            <a:r>
              <a:rPr lang="en-US" sz="2800" dirty="0" smtClean="0">
                <a:latin typeface="Comic Sans MS"/>
                <a:cs typeface="Comic Sans MS"/>
              </a:rPr>
              <a:t>LS, LS+  (weaker than SOS)</a:t>
            </a:r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87213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BA37B-FE46-4E85-A3FF-7704CB76959E}" type="slidenum">
              <a:rPr lang="en-US"/>
              <a:pPr/>
              <a:t>94</a:t>
            </a:fld>
            <a:endParaRPr lang="en-US">
              <a:solidFill>
                <a:schemeClr val="accent2"/>
              </a:solidFill>
            </a:endParaRPr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9144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  <a:latin typeface="Comic Sans MS"/>
                <a:cs typeface="Comic Sans MS"/>
              </a:rPr>
              <a:t>Chvatal-Gomory</a:t>
            </a:r>
            <a:r>
              <a:rPr lang="en-US" sz="36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 Cutting Planes</a:t>
            </a:r>
            <a:endParaRPr lang="en-US" sz="3600" b="1" dirty="0">
              <a:solidFill>
                <a:srgbClr val="7030A0"/>
              </a:solidFill>
              <a:latin typeface="Comic Sans MS"/>
              <a:cs typeface="Comic Sans MS"/>
            </a:endParaRP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2613" y="1874838"/>
            <a:ext cx="7748587" cy="437991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omic Sans MS"/>
                <a:cs typeface="Comic Sans MS"/>
              </a:rPr>
              <a:t>Introduced to relate integer and linear programming </a:t>
            </a:r>
            <a:r>
              <a:rPr lang="en-US" sz="2800" dirty="0">
                <a:solidFill>
                  <a:schemeClr val="accent1"/>
                </a:solidFill>
                <a:latin typeface="Comic Sans MS"/>
                <a:cs typeface="Comic Sans MS"/>
              </a:rPr>
              <a:t>[</a:t>
            </a:r>
            <a:r>
              <a:rPr lang="en-US" sz="2800" dirty="0" err="1">
                <a:solidFill>
                  <a:schemeClr val="accent1"/>
                </a:solidFill>
                <a:latin typeface="Comic Sans MS"/>
                <a:cs typeface="Comic Sans MS"/>
              </a:rPr>
              <a:t>Gomory</a:t>
            </a:r>
            <a:r>
              <a:rPr lang="en-US" sz="2800" dirty="0">
                <a:solidFill>
                  <a:schemeClr val="accent1"/>
                </a:solidFill>
                <a:latin typeface="Comic Sans MS"/>
                <a:cs typeface="Comic Sans MS"/>
              </a:rPr>
              <a:t> 59, </a:t>
            </a:r>
            <a:r>
              <a:rPr lang="en-US" sz="2800" dirty="0" err="1">
                <a:solidFill>
                  <a:schemeClr val="accent1"/>
                </a:solidFill>
                <a:latin typeface="Comic Sans MS"/>
                <a:cs typeface="Comic Sans MS"/>
              </a:rPr>
              <a:t>Chvatal</a:t>
            </a:r>
            <a:r>
              <a:rPr lang="en-US" sz="2800" dirty="0">
                <a:solidFill>
                  <a:schemeClr val="accent1"/>
                </a:solidFill>
                <a:latin typeface="Comic Sans MS"/>
                <a:cs typeface="Comic Sans MS"/>
              </a:rPr>
              <a:t> 73]: </a:t>
            </a:r>
          </a:p>
          <a:p>
            <a:pPr lvl="1"/>
            <a:r>
              <a:rPr lang="en-US" dirty="0">
                <a:latin typeface="Comic Sans MS"/>
                <a:cs typeface="Comic Sans MS"/>
              </a:rPr>
              <a:t>Objects are linear integer inequalities</a:t>
            </a:r>
          </a:p>
          <a:p>
            <a:pPr lvl="1"/>
            <a:r>
              <a:rPr lang="en-US" dirty="0">
                <a:latin typeface="Comic Sans MS"/>
                <a:cs typeface="Comic Sans MS"/>
              </a:rPr>
              <a:t>Clause</a:t>
            </a:r>
            <a:r>
              <a:rPr lang="en-US" dirty="0">
                <a:solidFill>
                  <a:schemeClr val="accent1"/>
                </a:solidFill>
                <a:latin typeface="Comic Sans MS"/>
                <a:cs typeface="Comic Sans MS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omic Sans MS"/>
                <a:cs typeface="Comic Sans MS"/>
              </a:rPr>
              <a:t>(x</a:t>
            </a:r>
            <a:r>
              <a:rPr lang="en-US" b="1" baseline="-25000" dirty="0">
                <a:solidFill>
                  <a:schemeClr val="accent2"/>
                </a:solidFill>
                <a:latin typeface="Comic Sans MS"/>
                <a:cs typeface="Comic Sans MS"/>
              </a:rPr>
              <a:t>1</a:t>
            </a:r>
            <a:r>
              <a:rPr lang="en-US" b="1" dirty="0">
                <a:solidFill>
                  <a:schemeClr val="accent2"/>
                </a:solidFill>
                <a:latin typeface="Comic Sans MS"/>
                <a:cs typeface="Comic Sans MS"/>
                <a:sym typeface="Symbol" pitchFamily="18" charset="2"/>
              </a:rPr>
              <a:t></a:t>
            </a:r>
            <a:r>
              <a:rPr lang="en-US" b="1" dirty="0">
                <a:solidFill>
                  <a:schemeClr val="accent2"/>
                </a:solidFill>
                <a:latin typeface="Comic Sans MS"/>
                <a:cs typeface="Comic Sans MS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omic Sans MS"/>
                <a:cs typeface="Comic Sans MS"/>
                <a:sym typeface="Symbol" pitchFamily="18" charset="2"/>
              </a:rPr>
              <a:t></a:t>
            </a:r>
            <a:r>
              <a:rPr lang="en-US" b="1" dirty="0">
                <a:solidFill>
                  <a:schemeClr val="accent2"/>
                </a:solidFill>
                <a:latin typeface="Comic Sans MS"/>
                <a:cs typeface="Comic Sans MS"/>
              </a:rPr>
              <a:t>x</a:t>
            </a:r>
            <a:r>
              <a:rPr lang="en-US" b="1" baseline="-25000" dirty="0">
                <a:solidFill>
                  <a:schemeClr val="accent2"/>
                </a:solidFill>
                <a:latin typeface="Comic Sans MS"/>
                <a:cs typeface="Comic Sans MS"/>
              </a:rPr>
              <a:t>2</a:t>
            </a:r>
            <a:r>
              <a:rPr lang="en-US" b="1" dirty="0">
                <a:solidFill>
                  <a:schemeClr val="accent2"/>
                </a:solidFill>
                <a:latin typeface="Comic Sans MS"/>
                <a:cs typeface="Comic Sans MS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omic Sans MS"/>
                <a:cs typeface="Comic Sans MS"/>
                <a:sym typeface="Symbol" pitchFamily="18" charset="2"/>
              </a:rPr>
              <a:t></a:t>
            </a:r>
            <a:r>
              <a:rPr lang="en-US" b="1" dirty="0">
                <a:solidFill>
                  <a:schemeClr val="accent2"/>
                </a:solidFill>
                <a:latin typeface="Comic Sans MS"/>
                <a:cs typeface="Comic Sans MS"/>
              </a:rPr>
              <a:t> x</a:t>
            </a:r>
            <a:r>
              <a:rPr lang="en-US" b="1" baseline="-25000" dirty="0">
                <a:solidFill>
                  <a:schemeClr val="accent2"/>
                </a:solidFill>
                <a:latin typeface="Comic Sans MS"/>
                <a:cs typeface="Comic Sans MS"/>
              </a:rPr>
              <a:t>3</a:t>
            </a:r>
            <a:r>
              <a:rPr lang="en-US" b="1" dirty="0">
                <a:solidFill>
                  <a:schemeClr val="accent2"/>
                </a:solidFill>
                <a:latin typeface="Comic Sans MS"/>
                <a:cs typeface="Comic Sans MS"/>
              </a:rPr>
              <a:t>)</a:t>
            </a:r>
            <a:r>
              <a:rPr lang="en-US" b="1" dirty="0">
                <a:solidFill>
                  <a:srgbClr val="0033CC"/>
                </a:solidFill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becomes inequality  </a:t>
            </a:r>
            <a:r>
              <a:rPr lang="en-US" b="1" dirty="0" smtClean="0">
                <a:solidFill>
                  <a:schemeClr val="accent2"/>
                </a:solidFill>
                <a:latin typeface="Comic Sans MS"/>
                <a:cs typeface="Comic Sans MS"/>
              </a:rPr>
              <a:t>x</a:t>
            </a:r>
            <a:r>
              <a:rPr lang="en-US" b="1" baseline="-25000" dirty="0" smtClean="0">
                <a:solidFill>
                  <a:schemeClr val="accent2"/>
                </a:solidFill>
                <a:latin typeface="Comic Sans MS"/>
                <a:cs typeface="Comic Sans MS"/>
              </a:rPr>
              <a:t>1</a:t>
            </a:r>
            <a:r>
              <a:rPr lang="en-US" b="1" dirty="0">
                <a:solidFill>
                  <a:schemeClr val="accent2"/>
                </a:solidFill>
                <a:latin typeface="Comic Sans MS"/>
                <a:cs typeface="Comic Sans MS"/>
              </a:rPr>
              <a:t>+(1-x</a:t>
            </a:r>
            <a:r>
              <a:rPr lang="en-US" b="1" baseline="-25000" dirty="0">
                <a:solidFill>
                  <a:schemeClr val="accent2"/>
                </a:solidFill>
                <a:latin typeface="Comic Sans MS"/>
                <a:cs typeface="Comic Sans MS"/>
              </a:rPr>
              <a:t>2</a:t>
            </a:r>
            <a:r>
              <a:rPr lang="en-US" b="1" dirty="0">
                <a:solidFill>
                  <a:schemeClr val="accent2"/>
                </a:solidFill>
                <a:latin typeface="Comic Sans MS"/>
                <a:cs typeface="Comic Sans MS"/>
              </a:rPr>
              <a:t>)+x</a:t>
            </a:r>
            <a:r>
              <a:rPr lang="en-US" b="1" baseline="-25000" dirty="0">
                <a:solidFill>
                  <a:schemeClr val="accent2"/>
                </a:solidFill>
                <a:latin typeface="Comic Sans MS"/>
                <a:cs typeface="Comic Sans MS"/>
              </a:rPr>
              <a:t>3</a:t>
            </a:r>
            <a:r>
              <a:rPr lang="en-US" b="1" dirty="0">
                <a:solidFill>
                  <a:schemeClr val="accent2"/>
                </a:solidFill>
                <a:latin typeface="Comic Sans MS"/>
                <a:cs typeface="Comic Sans MS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omic Sans MS"/>
                <a:cs typeface="Comic Sans MS"/>
                <a:sym typeface="Symbol" pitchFamily="18" charset="2"/>
              </a:rPr>
              <a:t></a:t>
            </a:r>
            <a:r>
              <a:rPr lang="en-US" b="1" baseline="-25000" dirty="0">
                <a:solidFill>
                  <a:schemeClr val="accent2"/>
                </a:solidFill>
                <a:latin typeface="Comic Sans MS"/>
                <a:cs typeface="Comic Sans MS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omic Sans MS"/>
                <a:cs typeface="Comic Sans MS"/>
              </a:rPr>
              <a:t>1</a:t>
            </a:r>
          </a:p>
          <a:p>
            <a:pPr lvl="1"/>
            <a:r>
              <a:rPr lang="en-US" dirty="0">
                <a:latin typeface="Comic Sans MS"/>
                <a:cs typeface="Comic Sans MS"/>
              </a:rPr>
              <a:t>Add</a:t>
            </a:r>
            <a:r>
              <a:rPr lang="en-US" dirty="0">
                <a:solidFill>
                  <a:schemeClr val="accent1"/>
                </a:solidFill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inequalities</a:t>
            </a:r>
            <a:r>
              <a:rPr lang="en-US" dirty="0">
                <a:solidFill>
                  <a:schemeClr val="accent1"/>
                </a:solidFill>
                <a:latin typeface="Comic Sans MS"/>
                <a:cs typeface="Comic Sans MS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omic Sans MS"/>
                <a:cs typeface="Comic Sans MS"/>
              </a:rPr>
              <a:t>x</a:t>
            </a:r>
            <a:r>
              <a:rPr lang="en-US" b="1" baseline="-25000" dirty="0">
                <a:solidFill>
                  <a:schemeClr val="accent2"/>
                </a:solidFill>
                <a:latin typeface="Comic Sans MS"/>
                <a:cs typeface="Comic Sans MS"/>
              </a:rPr>
              <a:t>i</a:t>
            </a:r>
            <a:r>
              <a:rPr lang="en-US" b="1" dirty="0">
                <a:solidFill>
                  <a:schemeClr val="accent2"/>
                </a:solidFill>
                <a:latin typeface="Comic Sans MS"/>
                <a:cs typeface="Comic Sans MS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omic Sans MS"/>
                <a:cs typeface="Comic Sans MS"/>
                <a:sym typeface="Symbol" pitchFamily="18" charset="2"/>
              </a:rPr>
              <a:t></a:t>
            </a:r>
            <a:r>
              <a:rPr lang="en-US" b="1" dirty="0">
                <a:solidFill>
                  <a:schemeClr val="accent2"/>
                </a:solidFill>
                <a:latin typeface="Comic Sans MS"/>
                <a:cs typeface="Comic Sans MS"/>
              </a:rPr>
              <a:t> 0</a:t>
            </a:r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and </a:t>
            </a:r>
            <a:r>
              <a:rPr lang="en-US" b="1" dirty="0">
                <a:solidFill>
                  <a:schemeClr val="accent2"/>
                </a:solidFill>
                <a:latin typeface="Comic Sans MS"/>
                <a:cs typeface="Comic Sans MS"/>
              </a:rPr>
              <a:t>1-x</a:t>
            </a:r>
            <a:r>
              <a:rPr lang="en-US" b="1" baseline="-25000" dirty="0">
                <a:solidFill>
                  <a:schemeClr val="accent2"/>
                </a:solidFill>
                <a:latin typeface="Comic Sans MS"/>
                <a:cs typeface="Comic Sans MS"/>
              </a:rPr>
              <a:t>i </a:t>
            </a:r>
            <a:r>
              <a:rPr lang="en-US" b="1" dirty="0">
                <a:solidFill>
                  <a:schemeClr val="accent2"/>
                </a:solidFill>
                <a:latin typeface="Comic Sans MS"/>
                <a:cs typeface="Comic Sans MS"/>
                <a:sym typeface="Symbol" pitchFamily="18" charset="2"/>
              </a:rPr>
              <a:t></a:t>
            </a:r>
            <a:r>
              <a:rPr lang="en-US" b="1" dirty="0">
                <a:solidFill>
                  <a:schemeClr val="accent2"/>
                </a:solidFill>
                <a:latin typeface="Comic Sans MS"/>
                <a:cs typeface="Comic Sans MS"/>
              </a:rPr>
              <a:t> 0</a:t>
            </a:r>
          </a:p>
          <a:p>
            <a:pPr lvl="4"/>
            <a:endParaRPr lang="en-US" sz="2800" dirty="0">
              <a:latin typeface="Comic Sans MS"/>
              <a:cs typeface="Comic Sans MS"/>
            </a:endParaRPr>
          </a:p>
          <a:p>
            <a:r>
              <a:rPr lang="en-US" sz="2800" dirty="0">
                <a:latin typeface="Comic Sans MS"/>
                <a:cs typeface="Comic Sans MS"/>
              </a:rPr>
              <a:t>Goal: derive</a:t>
            </a:r>
            <a:r>
              <a:rPr lang="en-US" sz="2800" b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800" b="1" dirty="0">
                <a:solidFill>
                  <a:schemeClr val="accent2"/>
                </a:solidFill>
                <a:latin typeface="Comic Sans MS"/>
                <a:cs typeface="Comic Sans MS"/>
              </a:rPr>
              <a:t>0 </a:t>
            </a:r>
            <a:r>
              <a:rPr lang="en-US" sz="2800" b="1" dirty="0">
                <a:solidFill>
                  <a:schemeClr val="accent2"/>
                </a:solidFill>
                <a:latin typeface="Comic Sans MS"/>
                <a:cs typeface="Comic Sans MS"/>
                <a:sym typeface="Symbol" pitchFamily="18" charset="2"/>
              </a:rPr>
              <a:t> </a:t>
            </a:r>
            <a:r>
              <a:rPr lang="en-US" sz="2800" b="1" dirty="0">
                <a:solidFill>
                  <a:schemeClr val="accent2"/>
                </a:solidFill>
                <a:latin typeface="Comic Sans MS"/>
                <a:cs typeface="Comic Sans MS"/>
              </a:rPr>
              <a:t>1</a:t>
            </a:r>
          </a:p>
          <a:p>
            <a:pPr lvl="4"/>
            <a:endParaRPr lang="en-US" sz="2800" b="1" dirty="0">
              <a:solidFill>
                <a:schemeClr val="accent2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1212B-87EA-42A8-9CF9-A94EBAE2ED95}" type="slidenum">
              <a:rPr lang="en-US"/>
              <a:pPr/>
              <a:t>95</a:t>
            </a:fld>
            <a:endParaRPr lang="en-US">
              <a:solidFill>
                <a:schemeClr val="accent2"/>
              </a:solidFill>
            </a:endParaRPr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6633CC"/>
                </a:solidFill>
                <a:latin typeface="Comic Sans MS"/>
                <a:cs typeface="Comic Sans MS"/>
              </a:rPr>
              <a:t>Cutting Planes rules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676400"/>
            <a:ext cx="7772400" cy="46482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Comic Sans MS"/>
                <a:cs typeface="Comic Sans MS"/>
              </a:rPr>
              <a:t>addition:</a:t>
            </a:r>
            <a:r>
              <a:rPr lang="en-US" b="1" dirty="0">
                <a:latin typeface="Comic Sans MS"/>
                <a:cs typeface="Comic Sans MS"/>
              </a:rPr>
              <a:t> </a:t>
            </a:r>
          </a:p>
          <a:p>
            <a:endParaRPr lang="en-US" b="1" dirty="0">
              <a:latin typeface="Comic Sans MS"/>
              <a:cs typeface="Comic Sans MS"/>
            </a:endParaRPr>
          </a:p>
          <a:p>
            <a:pPr lvl="3"/>
            <a:endParaRPr lang="en-US" b="1" dirty="0">
              <a:latin typeface="Comic Sans MS"/>
              <a:cs typeface="Comic Sans MS"/>
            </a:endParaRPr>
          </a:p>
          <a:p>
            <a:r>
              <a:rPr lang="en-US" b="1" dirty="0">
                <a:solidFill>
                  <a:schemeClr val="accent1"/>
                </a:solidFill>
                <a:latin typeface="Comic Sans MS"/>
                <a:cs typeface="Comic Sans MS"/>
              </a:rPr>
              <a:t>multiplication by positive integer:</a:t>
            </a:r>
          </a:p>
          <a:p>
            <a:endParaRPr lang="en-US" b="1" dirty="0">
              <a:solidFill>
                <a:schemeClr val="accent1"/>
              </a:solidFill>
              <a:latin typeface="Comic Sans MS"/>
              <a:cs typeface="Comic Sans MS"/>
            </a:endParaRPr>
          </a:p>
          <a:p>
            <a:endParaRPr lang="en-US" b="1" dirty="0">
              <a:latin typeface="Comic Sans MS"/>
              <a:cs typeface="Comic Sans MS"/>
            </a:endParaRPr>
          </a:p>
          <a:p>
            <a:r>
              <a:rPr lang="en-US" b="1" dirty="0">
                <a:solidFill>
                  <a:schemeClr val="accent1"/>
                </a:solidFill>
                <a:latin typeface="Comic Sans MS"/>
                <a:cs typeface="Comic Sans MS"/>
              </a:rPr>
              <a:t>Division by positive integer:</a:t>
            </a:r>
            <a:r>
              <a:rPr lang="en-US" b="1" dirty="0">
                <a:solidFill>
                  <a:srgbClr val="669900"/>
                </a:solidFill>
                <a:latin typeface="Comic Sans MS"/>
                <a:cs typeface="Comic Sans MS"/>
              </a:rPr>
              <a:t>                                                           		</a:t>
            </a:r>
            <a:endParaRPr lang="en-US" b="1" dirty="0">
              <a:latin typeface="Comic Sans MS"/>
              <a:cs typeface="Comic Sans MS"/>
            </a:endParaRPr>
          </a:p>
          <a:p>
            <a:endParaRPr lang="en-US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6413" y="1647825"/>
            <a:ext cx="4602162" cy="1495425"/>
            <a:chOff x="1926" y="306"/>
            <a:chExt cx="2899" cy="942"/>
          </a:xfrm>
        </p:grpSpPr>
        <p:sp>
          <p:nvSpPr>
            <p:cNvPr id="394245" name="Line 5"/>
            <p:cNvSpPr>
              <a:spLocks noChangeShapeType="1"/>
            </p:cNvSpPr>
            <p:nvPr/>
          </p:nvSpPr>
          <p:spPr bwMode="auto">
            <a:xfrm>
              <a:off x="1968" y="912"/>
              <a:ext cx="2654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926" y="306"/>
              <a:ext cx="2899" cy="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400" b="1">
                  <a:solidFill>
                    <a:schemeClr val="accent2"/>
                  </a:solidFill>
                  <a:latin typeface="Arial" pitchFamily="34" charset="0"/>
                </a:rPr>
                <a:t>a</a:t>
              </a:r>
              <a:r>
                <a:rPr lang="en-US" sz="2400" b="1" baseline="-25000">
                  <a:solidFill>
                    <a:schemeClr val="accent2"/>
                  </a:solidFill>
                  <a:latin typeface="Arial" pitchFamily="34" charset="0"/>
                </a:rPr>
                <a:t>1</a:t>
              </a:r>
              <a:r>
                <a:rPr lang="en-US" sz="2400" b="1">
                  <a:solidFill>
                    <a:schemeClr val="accent2"/>
                  </a:solidFill>
                  <a:latin typeface="Arial" pitchFamily="34" charset="0"/>
                </a:rPr>
                <a:t>x</a:t>
              </a:r>
              <a:r>
                <a:rPr lang="en-US" sz="2400" b="1" baseline="-25000">
                  <a:solidFill>
                    <a:schemeClr val="accent2"/>
                  </a:solidFill>
                  <a:latin typeface="Arial" pitchFamily="34" charset="0"/>
                </a:rPr>
                <a:t>1 </a:t>
              </a:r>
              <a:r>
                <a:rPr lang="en-US" sz="2400" b="1">
                  <a:solidFill>
                    <a:schemeClr val="accent2"/>
                  </a:solidFill>
                  <a:latin typeface="Arial" pitchFamily="34" charset="0"/>
                </a:rPr>
                <a:t>+ ...  + a</a:t>
              </a:r>
              <a:r>
                <a:rPr lang="en-US" sz="2400" b="1" baseline="-25000">
                  <a:solidFill>
                    <a:schemeClr val="accent2"/>
                  </a:solidFill>
                  <a:latin typeface="Arial" pitchFamily="34" charset="0"/>
                </a:rPr>
                <a:t>n</a:t>
              </a:r>
              <a:r>
                <a:rPr lang="en-US" sz="2400" b="1">
                  <a:solidFill>
                    <a:schemeClr val="accent2"/>
                  </a:solidFill>
                  <a:latin typeface="Arial" pitchFamily="34" charset="0"/>
                </a:rPr>
                <a:t>x</a:t>
              </a:r>
              <a:r>
                <a:rPr lang="en-US" sz="2400" b="1" baseline="-25000">
                  <a:solidFill>
                    <a:schemeClr val="accent2"/>
                  </a:solidFill>
                  <a:latin typeface="Arial" pitchFamily="34" charset="0"/>
                </a:rPr>
                <a:t>n</a:t>
              </a:r>
              <a:r>
                <a:rPr lang="en-US" sz="2400" b="1">
                  <a:solidFill>
                    <a:schemeClr val="accent2"/>
                  </a:solidFill>
                  <a:latin typeface="Arial" pitchFamily="34" charset="0"/>
                </a:rPr>
                <a:t> </a:t>
              </a:r>
              <a:r>
                <a:rPr lang="en-US" b="1">
                  <a:solidFill>
                    <a:schemeClr val="accent2"/>
                  </a:solidFill>
                  <a:latin typeface="Arial" pitchFamily="34" charset="0"/>
                  <a:sym typeface="Symbol" pitchFamily="18" charset="2"/>
                </a:rPr>
                <a:t></a:t>
              </a:r>
              <a:r>
                <a:rPr lang="en-US" sz="2400" b="1">
                  <a:solidFill>
                    <a:schemeClr val="accent2"/>
                  </a:solidFill>
                  <a:latin typeface="Arial" pitchFamily="34" charset="0"/>
                </a:rPr>
                <a:t> A</a:t>
              </a:r>
              <a:endParaRPr lang="en-US" sz="2400">
                <a:solidFill>
                  <a:schemeClr val="accent2"/>
                </a:solidFill>
                <a:latin typeface="Arial" pitchFamily="34" charset="0"/>
              </a:endParaRPr>
            </a:p>
            <a:p>
              <a:r>
                <a:rPr lang="en-US" sz="2400" b="1">
                  <a:solidFill>
                    <a:schemeClr val="accent2"/>
                  </a:solidFill>
                  <a:latin typeface="Arial" pitchFamily="34" charset="0"/>
                </a:rPr>
                <a:t>b</a:t>
              </a:r>
              <a:r>
                <a:rPr lang="en-US" sz="2400" b="1" baseline="-25000">
                  <a:solidFill>
                    <a:schemeClr val="accent2"/>
                  </a:solidFill>
                  <a:latin typeface="Arial" pitchFamily="34" charset="0"/>
                </a:rPr>
                <a:t>1</a:t>
              </a:r>
              <a:r>
                <a:rPr lang="en-US" sz="2400" b="1">
                  <a:solidFill>
                    <a:schemeClr val="accent2"/>
                  </a:solidFill>
                  <a:latin typeface="Arial" pitchFamily="34" charset="0"/>
                </a:rPr>
                <a:t>x</a:t>
              </a:r>
              <a:r>
                <a:rPr lang="en-US" sz="2400" b="1" baseline="-25000">
                  <a:solidFill>
                    <a:schemeClr val="accent2"/>
                  </a:solidFill>
                  <a:latin typeface="Arial" pitchFamily="34" charset="0"/>
                </a:rPr>
                <a:t>1 </a:t>
              </a:r>
              <a:r>
                <a:rPr lang="en-US" sz="2400" b="1">
                  <a:solidFill>
                    <a:schemeClr val="accent2"/>
                  </a:solidFill>
                  <a:latin typeface="Arial" pitchFamily="34" charset="0"/>
                </a:rPr>
                <a:t>+ ...  + b</a:t>
              </a:r>
              <a:r>
                <a:rPr lang="en-US" sz="2400" b="1" baseline="-25000">
                  <a:solidFill>
                    <a:schemeClr val="accent2"/>
                  </a:solidFill>
                  <a:latin typeface="Arial" pitchFamily="34" charset="0"/>
                </a:rPr>
                <a:t>n</a:t>
              </a:r>
              <a:r>
                <a:rPr lang="en-US" sz="2400" b="1">
                  <a:solidFill>
                    <a:schemeClr val="accent2"/>
                  </a:solidFill>
                  <a:latin typeface="Arial" pitchFamily="34" charset="0"/>
                </a:rPr>
                <a:t>x</a:t>
              </a:r>
              <a:r>
                <a:rPr lang="en-US" sz="2400" b="1" baseline="-25000">
                  <a:solidFill>
                    <a:schemeClr val="accent2"/>
                  </a:solidFill>
                  <a:latin typeface="Arial" pitchFamily="34" charset="0"/>
                </a:rPr>
                <a:t>n</a:t>
              </a:r>
              <a:r>
                <a:rPr lang="en-US" sz="2400" b="1">
                  <a:solidFill>
                    <a:schemeClr val="accent2"/>
                  </a:solidFill>
                  <a:latin typeface="Arial" pitchFamily="34" charset="0"/>
                </a:rPr>
                <a:t> </a:t>
              </a:r>
              <a:r>
                <a:rPr lang="en-US" b="1">
                  <a:solidFill>
                    <a:schemeClr val="accent2"/>
                  </a:solidFill>
                  <a:latin typeface="Arial" pitchFamily="34" charset="0"/>
                  <a:sym typeface="Symbol" pitchFamily="18" charset="2"/>
                </a:rPr>
                <a:t></a:t>
              </a:r>
              <a:r>
                <a:rPr lang="en-US" sz="2400" b="1">
                  <a:solidFill>
                    <a:schemeClr val="accent2"/>
                  </a:solidFill>
                  <a:latin typeface="Arial" pitchFamily="34" charset="0"/>
                </a:rPr>
                <a:t> B</a:t>
              </a:r>
              <a:endParaRPr lang="en-US" sz="800" b="1">
                <a:solidFill>
                  <a:schemeClr val="accent2"/>
                </a:solidFill>
                <a:latin typeface="Arial" pitchFamily="34" charset="0"/>
              </a:endParaRPr>
            </a:p>
            <a:p>
              <a:endParaRPr lang="en-US" sz="800">
                <a:solidFill>
                  <a:schemeClr val="accent2"/>
                </a:solidFill>
                <a:latin typeface="Arial" pitchFamily="34" charset="0"/>
              </a:endParaRPr>
            </a:p>
            <a:p>
              <a:r>
                <a:rPr lang="en-US" sz="2400" b="1">
                  <a:solidFill>
                    <a:schemeClr val="accent2"/>
                  </a:solidFill>
                  <a:latin typeface="Arial" pitchFamily="34" charset="0"/>
                </a:rPr>
                <a:t>(a</a:t>
              </a:r>
              <a:r>
                <a:rPr lang="en-US" sz="2400" b="1" baseline="-25000">
                  <a:solidFill>
                    <a:schemeClr val="accent2"/>
                  </a:solidFill>
                  <a:latin typeface="Arial" pitchFamily="34" charset="0"/>
                </a:rPr>
                <a:t>1</a:t>
              </a:r>
              <a:r>
                <a:rPr lang="en-US" sz="2400" b="1">
                  <a:solidFill>
                    <a:schemeClr val="accent2"/>
                  </a:solidFill>
                  <a:latin typeface="Arial" pitchFamily="34" charset="0"/>
                </a:rPr>
                <a:t>+b</a:t>
              </a:r>
              <a:r>
                <a:rPr lang="en-US" sz="2400" b="1" baseline="-25000">
                  <a:solidFill>
                    <a:schemeClr val="accent2"/>
                  </a:solidFill>
                  <a:latin typeface="Arial" pitchFamily="34" charset="0"/>
                </a:rPr>
                <a:t>1</a:t>
              </a:r>
              <a:r>
                <a:rPr lang="en-US" sz="2400" b="1">
                  <a:solidFill>
                    <a:schemeClr val="accent2"/>
                  </a:solidFill>
                  <a:latin typeface="Arial" pitchFamily="34" charset="0"/>
                </a:rPr>
                <a:t>)x</a:t>
              </a:r>
              <a:r>
                <a:rPr lang="en-US" sz="2400" b="1" baseline="-25000">
                  <a:solidFill>
                    <a:schemeClr val="accent2"/>
                  </a:solidFill>
                  <a:latin typeface="Arial" pitchFamily="34" charset="0"/>
                </a:rPr>
                <a:t>1</a:t>
              </a:r>
              <a:r>
                <a:rPr lang="en-US" sz="2400" b="1">
                  <a:solidFill>
                    <a:schemeClr val="accent2"/>
                  </a:solidFill>
                  <a:latin typeface="Arial" pitchFamily="34" charset="0"/>
                </a:rPr>
                <a:t>+...+(a</a:t>
              </a:r>
              <a:r>
                <a:rPr lang="en-US" sz="2400" b="1" baseline="-25000">
                  <a:solidFill>
                    <a:schemeClr val="accent2"/>
                  </a:solidFill>
                  <a:latin typeface="Arial" pitchFamily="34" charset="0"/>
                </a:rPr>
                <a:t>n</a:t>
              </a:r>
              <a:r>
                <a:rPr lang="en-US" sz="2400" b="1">
                  <a:solidFill>
                    <a:schemeClr val="accent2"/>
                  </a:solidFill>
                  <a:latin typeface="Arial" pitchFamily="34" charset="0"/>
                </a:rPr>
                <a:t>+b</a:t>
              </a:r>
              <a:r>
                <a:rPr lang="en-US" sz="2400" b="1" baseline="-25000">
                  <a:solidFill>
                    <a:schemeClr val="accent2"/>
                  </a:solidFill>
                  <a:latin typeface="Arial" pitchFamily="34" charset="0"/>
                </a:rPr>
                <a:t>n</a:t>
              </a:r>
              <a:r>
                <a:rPr lang="en-US" sz="2400" b="1">
                  <a:solidFill>
                    <a:schemeClr val="accent2"/>
                  </a:solidFill>
                  <a:latin typeface="Arial" pitchFamily="34" charset="0"/>
                </a:rPr>
                <a:t>)x</a:t>
              </a:r>
              <a:r>
                <a:rPr lang="en-US" sz="2400" b="1" baseline="-25000">
                  <a:solidFill>
                    <a:schemeClr val="accent2"/>
                  </a:solidFill>
                  <a:latin typeface="Arial" pitchFamily="34" charset="0"/>
                </a:rPr>
                <a:t>n</a:t>
              </a:r>
              <a:r>
                <a:rPr lang="en-US" sz="2400" b="1">
                  <a:solidFill>
                    <a:schemeClr val="accent2"/>
                  </a:solidFill>
                  <a:latin typeface="Arial" pitchFamily="34" charset="0"/>
                </a:rPr>
                <a:t> </a:t>
              </a:r>
              <a:r>
                <a:rPr lang="en-US" b="1">
                  <a:solidFill>
                    <a:schemeClr val="accent2"/>
                  </a:solidFill>
                  <a:latin typeface="Arial" pitchFamily="34" charset="0"/>
                  <a:sym typeface="Symbol" pitchFamily="18" charset="2"/>
                </a:rPr>
                <a:t></a:t>
              </a:r>
              <a:r>
                <a:rPr lang="en-US" sz="2400" b="1">
                  <a:solidFill>
                    <a:schemeClr val="accent2"/>
                  </a:solidFill>
                  <a:latin typeface="Arial" pitchFamily="34" charset="0"/>
                </a:rPr>
                <a:t> A+B</a:t>
              </a:r>
              <a:r>
                <a:rPr lang="en-US" sz="2400">
                  <a:solidFill>
                    <a:schemeClr val="accent2"/>
                  </a:solidFill>
                  <a:latin typeface="Times New Roman" pitchFamily="18" charset="0"/>
                </a:rPr>
                <a:t>    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560763" y="3843338"/>
            <a:ext cx="3473450" cy="1068387"/>
            <a:chOff x="2309" y="2121"/>
            <a:chExt cx="2188" cy="673"/>
          </a:xfrm>
        </p:grpSpPr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>
              <a:off x="2309" y="2480"/>
              <a:ext cx="2188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Text Box 9"/>
            <p:cNvSpPr txBox="1">
              <a:spLocks noChangeArrowheads="1"/>
            </p:cNvSpPr>
            <p:nvPr/>
          </p:nvSpPr>
          <p:spPr bwMode="auto">
            <a:xfrm>
              <a:off x="2321" y="2121"/>
              <a:ext cx="2109" cy="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400" b="1">
                  <a:solidFill>
                    <a:schemeClr val="accent2"/>
                  </a:solidFill>
                  <a:latin typeface="Arial" pitchFamily="34" charset="0"/>
                </a:rPr>
                <a:t>a</a:t>
              </a:r>
              <a:r>
                <a:rPr lang="en-US" sz="2400" b="1" baseline="-25000">
                  <a:solidFill>
                    <a:schemeClr val="accent2"/>
                  </a:solidFill>
                  <a:latin typeface="Arial" pitchFamily="34" charset="0"/>
                </a:rPr>
                <a:t>1</a:t>
              </a:r>
              <a:r>
                <a:rPr lang="en-US" sz="2400" b="1">
                  <a:solidFill>
                    <a:schemeClr val="accent2"/>
                  </a:solidFill>
                  <a:latin typeface="Arial" pitchFamily="34" charset="0"/>
                </a:rPr>
                <a:t>x</a:t>
              </a:r>
              <a:r>
                <a:rPr lang="en-US" sz="2400" b="1" baseline="-25000">
                  <a:solidFill>
                    <a:schemeClr val="accent2"/>
                  </a:solidFill>
                  <a:latin typeface="Arial" pitchFamily="34" charset="0"/>
                </a:rPr>
                <a:t>1 </a:t>
              </a:r>
              <a:r>
                <a:rPr lang="en-US" sz="2400" b="1">
                  <a:solidFill>
                    <a:schemeClr val="accent2"/>
                  </a:solidFill>
                  <a:latin typeface="Arial" pitchFamily="34" charset="0"/>
                </a:rPr>
                <a:t>+ ...  + a</a:t>
              </a:r>
              <a:r>
                <a:rPr lang="en-US" sz="2400" b="1" baseline="-25000">
                  <a:solidFill>
                    <a:schemeClr val="accent2"/>
                  </a:solidFill>
                  <a:latin typeface="Arial" pitchFamily="34" charset="0"/>
                </a:rPr>
                <a:t>n</a:t>
              </a:r>
              <a:r>
                <a:rPr lang="en-US" sz="2400" b="1">
                  <a:solidFill>
                    <a:schemeClr val="accent2"/>
                  </a:solidFill>
                  <a:latin typeface="Arial" pitchFamily="34" charset="0"/>
                </a:rPr>
                <a:t>x</a:t>
              </a:r>
              <a:r>
                <a:rPr lang="en-US" sz="2400" b="1" baseline="-25000">
                  <a:solidFill>
                    <a:schemeClr val="accent2"/>
                  </a:solidFill>
                  <a:latin typeface="Arial" pitchFamily="34" charset="0"/>
                </a:rPr>
                <a:t>n</a:t>
              </a:r>
              <a:r>
                <a:rPr lang="en-US" sz="2400" b="1">
                  <a:solidFill>
                    <a:schemeClr val="accent2"/>
                  </a:solidFill>
                  <a:latin typeface="Arial" pitchFamily="34" charset="0"/>
                </a:rPr>
                <a:t> </a:t>
              </a:r>
              <a:r>
                <a:rPr lang="en-US" b="1">
                  <a:solidFill>
                    <a:schemeClr val="accent2"/>
                  </a:solidFill>
                  <a:latin typeface="Arial" pitchFamily="34" charset="0"/>
                  <a:sym typeface="Symbol" pitchFamily="18" charset="2"/>
                </a:rPr>
                <a:t></a:t>
              </a:r>
              <a:r>
                <a:rPr lang="en-US" sz="2400" b="1">
                  <a:solidFill>
                    <a:schemeClr val="accent2"/>
                  </a:solidFill>
                  <a:latin typeface="Arial" pitchFamily="34" charset="0"/>
                </a:rPr>
                <a:t> A</a:t>
              </a:r>
              <a:endParaRPr lang="en-US" sz="800" b="1">
                <a:solidFill>
                  <a:schemeClr val="accent2"/>
                </a:solidFill>
                <a:latin typeface="Arial" pitchFamily="34" charset="0"/>
              </a:endParaRPr>
            </a:p>
            <a:p>
              <a:endParaRPr lang="en-US" sz="800">
                <a:solidFill>
                  <a:schemeClr val="accent2"/>
                </a:solidFill>
                <a:latin typeface="Arial" pitchFamily="34" charset="0"/>
              </a:endParaRPr>
            </a:p>
            <a:p>
              <a:r>
                <a:rPr lang="en-US" sz="2400" b="1">
                  <a:solidFill>
                    <a:schemeClr val="accent2"/>
                  </a:solidFill>
                  <a:latin typeface="Arial" pitchFamily="34" charset="0"/>
                </a:rPr>
                <a:t>ca</a:t>
              </a:r>
              <a:r>
                <a:rPr lang="en-US" sz="2400" b="1" baseline="-25000">
                  <a:solidFill>
                    <a:schemeClr val="accent2"/>
                  </a:solidFill>
                  <a:latin typeface="Arial" pitchFamily="34" charset="0"/>
                </a:rPr>
                <a:t>1</a:t>
              </a:r>
              <a:r>
                <a:rPr lang="en-US" sz="2400" b="1">
                  <a:solidFill>
                    <a:schemeClr val="accent2"/>
                  </a:solidFill>
                  <a:latin typeface="Arial" pitchFamily="34" charset="0"/>
                </a:rPr>
                <a:t>x</a:t>
              </a:r>
              <a:r>
                <a:rPr lang="en-US" sz="2400" b="1" baseline="-25000">
                  <a:solidFill>
                    <a:schemeClr val="accent2"/>
                  </a:solidFill>
                  <a:latin typeface="Arial" pitchFamily="34" charset="0"/>
                </a:rPr>
                <a:t>1 </a:t>
              </a:r>
              <a:r>
                <a:rPr lang="en-US" sz="2400" b="1">
                  <a:solidFill>
                    <a:schemeClr val="accent2"/>
                  </a:solidFill>
                  <a:latin typeface="Arial" pitchFamily="34" charset="0"/>
                </a:rPr>
                <a:t>+ ... + ca</a:t>
              </a:r>
              <a:r>
                <a:rPr lang="en-US" sz="2400" b="1" baseline="-25000">
                  <a:solidFill>
                    <a:schemeClr val="accent2"/>
                  </a:solidFill>
                  <a:latin typeface="Arial" pitchFamily="34" charset="0"/>
                </a:rPr>
                <a:t>n</a:t>
              </a:r>
              <a:r>
                <a:rPr lang="en-US" sz="2400" b="1">
                  <a:solidFill>
                    <a:schemeClr val="accent2"/>
                  </a:solidFill>
                  <a:latin typeface="Arial" pitchFamily="34" charset="0"/>
                </a:rPr>
                <a:t>x</a:t>
              </a:r>
              <a:r>
                <a:rPr lang="en-US" sz="2400" b="1" baseline="-25000">
                  <a:solidFill>
                    <a:schemeClr val="accent2"/>
                  </a:solidFill>
                  <a:latin typeface="Arial" pitchFamily="34" charset="0"/>
                </a:rPr>
                <a:t>n</a:t>
              </a:r>
              <a:r>
                <a:rPr lang="en-US" sz="2400" b="1">
                  <a:solidFill>
                    <a:schemeClr val="accent2"/>
                  </a:solidFill>
                  <a:latin typeface="Arial" pitchFamily="34" charset="0"/>
                </a:rPr>
                <a:t> </a:t>
              </a:r>
              <a:r>
                <a:rPr lang="en-US" b="1">
                  <a:solidFill>
                    <a:schemeClr val="accent2"/>
                  </a:solidFill>
                  <a:latin typeface="Arial" pitchFamily="34" charset="0"/>
                  <a:sym typeface="Symbol" pitchFamily="18" charset="2"/>
                </a:rPr>
                <a:t></a:t>
              </a:r>
              <a:r>
                <a:rPr lang="en-US" sz="2400" b="1">
                  <a:solidFill>
                    <a:schemeClr val="accent2"/>
                  </a:solidFill>
                  <a:latin typeface="Arial" pitchFamily="34" charset="0"/>
                </a:rPr>
                <a:t> cA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662363" y="5322888"/>
            <a:ext cx="3579812" cy="1281112"/>
            <a:chOff x="2188" y="2746"/>
            <a:chExt cx="2255" cy="807"/>
          </a:xfrm>
        </p:grpSpPr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>
              <a:off x="2202" y="3168"/>
              <a:ext cx="2188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Text Box 12"/>
            <p:cNvSpPr txBox="1">
              <a:spLocks noChangeArrowheads="1"/>
            </p:cNvSpPr>
            <p:nvPr/>
          </p:nvSpPr>
          <p:spPr bwMode="auto">
            <a:xfrm>
              <a:off x="2188" y="2746"/>
              <a:ext cx="2255" cy="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800">
                <a:solidFill>
                  <a:schemeClr val="tx1"/>
                </a:solidFill>
              </a:endParaRPr>
            </a:p>
            <a:p>
              <a:r>
                <a:rPr lang="en-US" sz="2400" b="1">
                  <a:solidFill>
                    <a:schemeClr val="accent2"/>
                  </a:solidFill>
                  <a:latin typeface="Arial" pitchFamily="34" charset="0"/>
                </a:rPr>
                <a:t>ca</a:t>
              </a:r>
              <a:r>
                <a:rPr lang="en-US" sz="2400" b="1" baseline="-25000">
                  <a:solidFill>
                    <a:schemeClr val="accent2"/>
                  </a:solidFill>
                  <a:latin typeface="Arial" pitchFamily="34" charset="0"/>
                </a:rPr>
                <a:t>1</a:t>
              </a:r>
              <a:r>
                <a:rPr lang="en-US" sz="2400" b="1">
                  <a:solidFill>
                    <a:schemeClr val="accent2"/>
                  </a:solidFill>
                  <a:latin typeface="Arial" pitchFamily="34" charset="0"/>
                </a:rPr>
                <a:t>x</a:t>
              </a:r>
              <a:r>
                <a:rPr lang="en-US" sz="2400" b="1" baseline="-25000">
                  <a:solidFill>
                    <a:schemeClr val="accent2"/>
                  </a:solidFill>
                  <a:latin typeface="Arial" pitchFamily="34" charset="0"/>
                </a:rPr>
                <a:t> </a:t>
              </a:r>
              <a:r>
                <a:rPr lang="en-US" sz="2400" b="1">
                  <a:solidFill>
                    <a:schemeClr val="accent2"/>
                  </a:solidFill>
                  <a:latin typeface="Arial" pitchFamily="34" charset="0"/>
                </a:rPr>
                <a:t>+ ... + ca</a:t>
              </a:r>
              <a:r>
                <a:rPr lang="en-US" sz="2400" b="1" baseline="-25000">
                  <a:solidFill>
                    <a:schemeClr val="accent2"/>
                  </a:solidFill>
                  <a:latin typeface="Arial" pitchFamily="34" charset="0"/>
                </a:rPr>
                <a:t>n</a:t>
              </a:r>
              <a:r>
                <a:rPr lang="en-US" sz="2400" b="1">
                  <a:solidFill>
                    <a:schemeClr val="accent2"/>
                  </a:solidFill>
                  <a:latin typeface="Arial" pitchFamily="34" charset="0"/>
                </a:rPr>
                <a:t>x</a:t>
              </a:r>
              <a:r>
                <a:rPr lang="en-US" sz="2400" b="1" baseline="-25000">
                  <a:solidFill>
                    <a:schemeClr val="accent2"/>
                  </a:solidFill>
                  <a:latin typeface="Arial" pitchFamily="34" charset="0"/>
                </a:rPr>
                <a:t>n</a:t>
              </a:r>
              <a:r>
                <a:rPr lang="en-US" sz="2400" b="1">
                  <a:solidFill>
                    <a:schemeClr val="accent2"/>
                  </a:solidFill>
                  <a:latin typeface="Arial" pitchFamily="34" charset="0"/>
                </a:rPr>
                <a:t> </a:t>
              </a:r>
              <a:r>
                <a:rPr lang="en-US" b="1">
                  <a:solidFill>
                    <a:schemeClr val="accent2"/>
                  </a:solidFill>
                  <a:latin typeface="Arial" pitchFamily="34" charset="0"/>
                  <a:sym typeface="Symbol" pitchFamily="18" charset="2"/>
                </a:rPr>
                <a:t></a:t>
              </a:r>
              <a:r>
                <a:rPr lang="en-US" sz="2400" b="1">
                  <a:solidFill>
                    <a:schemeClr val="accent2"/>
                  </a:solidFill>
                  <a:latin typeface="Arial" pitchFamily="34" charset="0"/>
                </a:rPr>
                <a:t> B</a:t>
              </a:r>
            </a:p>
            <a:p>
              <a:endParaRPr lang="en-US" sz="1400" b="1">
                <a:solidFill>
                  <a:schemeClr val="accent2"/>
                </a:solidFill>
                <a:latin typeface="Arial" pitchFamily="34" charset="0"/>
              </a:endParaRPr>
            </a:p>
            <a:p>
              <a:r>
                <a:rPr lang="en-US" sz="2400" b="1">
                  <a:solidFill>
                    <a:schemeClr val="accent2"/>
                  </a:solidFill>
                  <a:latin typeface="Arial" pitchFamily="34" charset="0"/>
                </a:rPr>
                <a:t>   a</a:t>
              </a:r>
              <a:r>
                <a:rPr lang="en-US" sz="2400" b="1" baseline="-25000">
                  <a:solidFill>
                    <a:schemeClr val="accent2"/>
                  </a:solidFill>
                  <a:latin typeface="Arial" pitchFamily="34" charset="0"/>
                </a:rPr>
                <a:t>1</a:t>
              </a:r>
              <a:r>
                <a:rPr lang="en-US" sz="2400" b="1">
                  <a:solidFill>
                    <a:schemeClr val="accent2"/>
                  </a:solidFill>
                  <a:latin typeface="Arial" pitchFamily="34" charset="0"/>
                </a:rPr>
                <a:t>x</a:t>
              </a:r>
              <a:r>
                <a:rPr lang="en-US" sz="2400" b="1" baseline="-25000">
                  <a:solidFill>
                    <a:schemeClr val="accent2"/>
                  </a:solidFill>
                  <a:latin typeface="Arial" pitchFamily="34" charset="0"/>
                </a:rPr>
                <a:t>1 </a:t>
              </a:r>
              <a:r>
                <a:rPr lang="en-US" sz="2400" b="1">
                  <a:solidFill>
                    <a:schemeClr val="accent2"/>
                  </a:solidFill>
                  <a:latin typeface="Arial" pitchFamily="34" charset="0"/>
                </a:rPr>
                <a:t>+ ... + a</a:t>
              </a:r>
              <a:r>
                <a:rPr lang="en-US" sz="2400" b="1" baseline="-25000">
                  <a:solidFill>
                    <a:schemeClr val="accent2"/>
                  </a:solidFill>
                  <a:latin typeface="Arial" pitchFamily="34" charset="0"/>
                </a:rPr>
                <a:t>n</a:t>
              </a:r>
              <a:r>
                <a:rPr lang="en-US" sz="2400" b="1">
                  <a:solidFill>
                    <a:schemeClr val="accent2"/>
                  </a:solidFill>
                  <a:latin typeface="Arial" pitchFamily="34" charset="0"/>
                </a:rPr>
                <a:t>x</a:t>
              </a:r>
              <a:r>
                <a:rPr lang="en-US" sz="2400" b="1" baseline="-25000">
                  <a:solidFill>
                    <a:schemeClr val="accent2"/>
                  </a:solidFill>
                  <a:latin typeface="Arial" pitchFamily="34" charset="0"/>
                </a:rPr>
                <a:t>n</a:t>
              </a:r>
              <a:r>
                <a:rPr lang="en-US" sz="2400" b="1">
                  <a:solidFill>
                    <a:schemeClr val="accent2"/>
                  </a:solidFill>
                  <a:latin typeface="Arial" pitchFamily="34" charset="0"/>
                </a:rPr>
                <a:t> </a:t>
              </a:r>
              <a:r>
                <a:rPr lang="en-US" b="1">
                  <a:solidFill>
                    <a:schemeClr val="accent2"/>
                  </a:solidFill>
                  <a:latin typeface="Arial" pitchFamily="34" charset="0"/>
                  <a:sym typeface="Symbol" pitchFamily="18" charset="2"/>
                </a:rPr>
                <a:t></a:t>
              </a:r>
              <a:r>
                <a:rPr lang="en-US" sz="2400" b="1">
                  <a:solidFill>
                    <a:schemeClr val="accent2"/>
                  </a:solidFill>
                  <a:latin typeface="Arial" pitchFamily="34" charset="0"/>
                </a:rPr>
                <a:t> </a:t>
              </a:r>
              <a:r>
                <a:rPr lang="en-US" sz="2400" b="1">
                  <a:solidFill>
                    <a:schemeClr val="accent2"/>
                  </a:solidFill>
                  <a:latin typeface="Arial" pitchFamily="34" charset="0"/>
                  <a:sym typeface="Symbol" pitchFamily="18" charset="2"/>
                </a:rPr>
                <a:t></a:t>
              </a:r>
              <a:r>
                <a:rPr lang="en-US" sz="2400" b="1">
                  <a:solidFill>
                    <a:schemeClr val="accent2"/>
                  </a:solidFill>
                  <a:latin typeface="Arial" pitchFamily="34" charset="0"/>
                </a:rPr>
                <a:t>B/c</a:t>
              </a:r>
              <a:r>
                <a:rPr lang="en-US" sz="2400" b="1">
                  <a:solidFill>
                    <a:schemeClr val="accent2"/>
                  </a:solidFill>
                  <a:latin typeface="Arial" pitchFamily="34" charset="0"/>
                  <a:sym typeface="Symbol" pitchFamily="18" charset="2"/>
                </a:rPr>
                <a:t></a:t>
              </a:r>
              <a:endParaRPr lang="en-US" sz="2400" b="1">
                <a:solidFill>
                  <a:schemeClr val="accent2"/>
                </a:solidFill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663399"/>
                </a:solidFill>
                <a:latin typeface="Comic Sans MS"/>
                <a:cs typeface="Comic Sans MS"/>
              </a:rPr>
              <a:t>Positivestellensatz</a:t>
            </a:r>
            <a:r>
              <a:rPr lang="en-US" sz="3200" b="1" dirty="0" smtClean="0">
                <a:solidFill>
                  <a:srgbClr val="663399"/>
                </a:solidFill>
                <a:latin typeface="Comic Sans MS"/>
                <a:cs typeface="Comic Sans MS"/>
              </a:rPr>
              <a:t> (SOS or </a:t>
            </a:r>
            <a:r>
              <a:rPr lang="en-US" sz="3200" b="1" dirty="0" err="1" smtClean="0">
                <a:solidFill>
                  <a:srgbClr val="663399"/>
                </a:solidFill>
                <a:latin typeface="Comic Sans MS"/>
                <a:cs typeface="Comic Sans MS"/>
              </a:rPr>
              <a:t>Lasserre</a:t>
            </a:r>
            <a:r>
              <a:rPr lang="en-US" sz="3200" b="1" dirty="0" smtClean="0">
                <a:solidFill>
                  <a:srgbClr val="663399"/>
                </a:solidFill>
                <a:latin typeface="Comic Sans MS"/>
                <a:cs typeface="Comic Sans MS"/>
              </a:rPr>
              <a:t>)</a:t>
            </a:r>
            <a:endParaRPr lang="en-US" sz="3200" b="1" dirty="0">
              <a:solidFill>
                <a:srgbClr val="663399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Start with a set of polynomials equalities    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                 	p</a:t>
            </a:r>
            <a:r>
              <a:rPr lang="en-US" sz="2400" baseline="-25000" dirty="0" smtClean="0">
                <a:latin typeface="Comic Sans MS"/>
                <a:cs typeface="Comic Sans MS"/>
              </a:rPr>
              <a:t>1</a:t>
            </a:r>
            <a:r>
              <a:rPr lang="en-US" sz="2400" dirty="0" smtClean="0">
                <a:latin typeface="Comic Sans MS"/>
                <a:cs typeface="Comic Sans MS"/>
              </a:rPr>
              <a:t> = 0, …, </a:t>
            </a:r>
            <a:r>
              <a:rPr lang="en-US" sz="2400" dirty="0">
                <a:latin typeface="Comic Sans MS"/>
                <a:cs typeface="Comic Sans MS"/>
              </a:rPr>
              <a:t>p</a:t>
            </a:r>
            <a:r>
              <a:rPr lang="en-US" sz="2400" baseline="-25000" dirty="0" smtClean="0">
                <a:latin typeface="Comic Sans MS"/>
                <a:cs typeface="Comic Sans MS"/>
              </a:rPr>
              <a:t>m </a:t>
            </a:r>
            <a:r>
              <a:rPr lang="en-US" sz="2400" dirty="0" smtClean="0">
                <a:latin typeface="Comic Sans MS"/>
                <a:cs typeface="Comic Sans MS"/>
              </a:rPr>
              <a:t>=0</a:t>
            </a:r>
          </a:p>
          <a:p>
            <a:pPr marL="0" indent="0">
              <a:buNone/>
            </a:pP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   as well as a set of polynomial inequalities   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             	q</a:t>
            </a:r>
            <a:r>
              <a:rPr lang="en-US" sz="2400" baseline="-25000" dirty="0" smtClean="0">
                <a:latin typeface="Comic Sans MS"/>
                <a:cs typeface="Comic Sans MS"/>
              </a:rPr>
              <a:t>1</a:t>
            </a:r>
            <a:r>
              <a:rPr lang="en-US" sz="2400" dirty="0" smtClean="0">
                <a:latin typeface="Comic Sans MS"/>
                <a:cs typeface="Comic Sans MS"/>
              </a:rPr>
              <a:t> ≥ 0, …, </a:t>
            </a:r>
            <a:r>
              <a:rPr lang="en-US" sz="2400" dirty="0" err="1">
                <a:latin typeface="Comic Sans MS"/>
                <a:cs typeface="Comic Sans MS"/>
              </a:rPr>
              <a:t>q</a:t>
            </a:r>
            <a:r>
              <a:rPr lang="en-US" sz="2400" baseline="-25000" dirty="0" err="1" smtClean="0">
                <a:latin typeface="Comic Sans MS"/>
                <a:cs typeface="Comic Sans MS"/>
              </a:rPr>
              <a:t>m</a:t>
            </a:r>
            <a:r>
              <a:rPr lang="en-US" sz="2400" baseline="-25000" dirty="0" smtClean="0">
                <a:latin typeface="Comic Sans MS"/>
                <a:cs typeface="Comic Sans MS"/>
              </a:rPr>
              <a:t>’</a:t>
            </a:r>
            <a:r>
              <a:rPr lang="en-US" sz="2400" dirty="0" smtClean="0">
                <a:latin typeface="Comic Sans MS"/>
                <a:cs typeface="Comic Sans MS"/>
              </a:rPr>
              <a:t> ≥ 0 </a:t>
            </a:r>
          </a:p>
          <a:p>
            <a:pPr marL="0" indent="0">
              <a:buNone/>
            </a:pPr>
            <a:endParaRPr lang="en-US" sz="24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A refutation is a pair of polys </a:t>
            </a:r>
            <a:r>
              <a:rPr lang="en-US" sz="2400" dirty="0" err="1" smtClean="0">
                <a:latin typeface="Comic Sans MS"/>
                <a:cs typeface="Comic Sans MS"/>
              </a:rPr>
              <a:t>f,h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such that: </a:t>
            </a:r>
          </a:p>
          <a:p>
            <a:pPr marL="0" indent="0">
              <a:buNone/>
            </a:pPr>
            <a:r>
              <a:rPr lang="en-US" sz="2400" dirty="0" err="1" smtClean="0">
                <a:latin typeface="Comic Sans MS"/>
                <a:cs typeface="Comic Sans MS"/>
              </a:rPr>
              <a:t>f+g</a:t>
            </a:r>
            <a:r>
              <a:rPr lang="en-US" sz="2400" dirty="0" smtClean="0">
                <a:latin typeface="Comic Sans MS"/>
                <a:cs typeface="Comic Sans MS"/>
              </a:rPr>
              <a:t> = -1; f is derived from (p</a:t>
            </a:r>
            <a:r>
              <a:rPr lang="en-US" sz="2400" baseline="-25000" dirty="0" smtClean="0">
                <a:latin typeface="Comic Sans MS"/>
                <a:cs typeface="Comic Sans MS"/>
              </a:rPr>
              <a:t>1</a:t>
            </a:r>
            <a:r>
              <a:rPr lang="en-US" sz="2400" dirty="0" smtClean="0">
                <a:latin typeface="Comic Sans MS"/>
                <a:cs typeface="Comic Sans MS"/>
              </a:rPr>
              <a:t> ,…, p</a:t>
            </a:r>
            <a:r>
              <a:rPr lang="en-US" sz="2400" baseline="-25000" dirty="0">
                <a:latin typeface="Comic Sans MS"/>
                <a:cs typeface="Comic Sans MS"/>
              </a:rPr>
              <a:t>m</a:t>
            </a:r>
            <a:r>
              <a:rPr lang="en-US" sz="2400" dirty="0" smtClean="0">
                <a:latin typeface="Comic Sans MS"/>
                <a:cs typeface="Comic Sans MS"/>
              </a:rPr>
              <a:t>) by the PC axioms and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h is derived from (q</a:t>
            </a:r>
            <a:r>
              <a:rPr lang="en-US" sz="2400" baseline="-25000" dirty="0" smtClean="0">
                <a:latin typeface="Comic Sans MS"/>
                <a:cs typeface="Comic Sans MS"/>
              </a:rPr>
              <a:t>1</a:t>
            </a:r>
            <a:r>
              <a:rPr lang="en-US" sz="2400" dirty="0" smtClean="0">
                <a:latin typeface="Comic Sans MS"/>
                <a:cs typeface="Comic Sans MS"/>
              </a:rPr>
              <a:t>, …, </a:t>
            </a:r>
            <a:r>
              <a:rPr lang="en-US" sz="2400" dirty="0" err="1" smtClean="0">
                <a:latin typeface="Comic Sans MS"/>
                <a:cs typeface="Comic Sans MS"/>
              </a:rPr>
              <a:t>q</a:t>
            </a:r>
            <a:r>
              <a:rPr lang="en-US" sz="2400" baseline="-25000" dirty="0" err="1" smtClean="0">
                <a:latin typeface="Comic Sans MS"/>
                <a:cs typeface="Comic Sans MS"/>
              </a:rPr>
              <a:t>m</a:t>
            </a:r>
            <a:r>
              <a:rPr lang="en-US" sz="2400" baseline="-25000" dirty="0" smtClean="0">
                <a:latin typeface="Comic Sans MS"/>
                <a:cs typeface="Comic Sans MS"/>
              </a:rPr>
              <a:t>’</a:t>
            </a:r>
            <a:r>
              <a:rPr lang="en-US" sz="2400" dirty="0" smtClean="0">
                <a:latin typeface="Comic Sans MS"/>
                <a:cs typeface="Comic Sans MS"/>
              </a:rPr>
              <a:t>) via the following rules:</a:t>
            </a:r>
          </a:p>
          <a:p>
            <a:pPr marL="514350" indent="-514350">
              <a:buAutoNum type="arabicParenBoth"/>
            </a:pPr>
            <a:r>
              <a:rPr lang="en-US" sz="2400" dirty="0" smtClean="0">
                <a:latin typeface="Comic Sans MS"/>
                <a:cs typeface="Comic Sans MS"/>
              </a:rPr>
              <a:t>Addition (of 2 derived polys)</a:t>
            </a:r>
          </a:p>
          <a:p>
            <a:pPr marL="514350" indent="-514350">
              <a:buAutoNum type="arabicParenBoth"/>
            </a:pPr>
            <a:r>
              <a:rPr lang="en-US" sz="2400" dirty="0" smtClean="0">
                <a:latin typeface="Comic Sans MS"/>
                <a:cs typeface="Comic Sans MS"/>
              </a:rPr>
              <a:t>Multiplication (of 2 derived polys)</a:t>
            </a:r>
          </a:p>
          <a:p>
            <a:pPr marL="514350" indent="-514350">
              <a:buAutoNum type="arabicParenBoth"/>
            </a:pPr>
            <a:r>
              <a:rPr lang="en-US" sz="2400" dirty="0" smtClean="0">
                <a:latin typeface="Comic Sans MS"/>
                <a:cs typeface="Comic Sans MS"/>
              </a:rPr>
              <a:t>Can derive e</a:t>
            </a:r>
            <a:r>
              <a:rPr lang="en-US" sz="2400" baseline="30000" dirty="0" smtClean="0">
                <a:latin typeface="Comic Sans MS"/>
                <a:cs typeface="Comic Sans MS"/>
              </a:rPr>
              <a:t>2</a:t>
            </a:r>
            <a:r>
              <a:rPr lang="en-US" sz="2400" dirty="0" smtClean="0">
                <a:latin typeface="Comic Sans MS"/>
                <a:cs typeface="Comic Sans MS"/>
              </a:rPr>
              <a:t> where e is any polynomial</a:t>
            </a:r>
          </a:p>
          <a:p>
            <a:pPr marL="0" indent="0">
              <a:buNone/>
            </a:pPr>
            <a:endParaRPr lang="en-US" sz="2400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03788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663399"/>
                </a:solidFill>
                <a:latin typeface="Comic Sans MS"/>
                <a:cs typeface="Comic Sans MS"/>
              </a:rPr>
              <a:t>Positivestellensatz</a:t>
            </a:r>
            <a:r>
              <a:rPr lang="en-US" sz="3200" b="1" dirty="0" smtClean="0">
                <a:solidFill>
                  <a:srgbClr val="663399"/>
                </a:solidFill>
                <a:latin typeface="Comic Sans MS"/>
                <a:cs typeface="Comic Sans MS"/>
              </a:rPr>
              <a:t> (SOS or </a:t>
            </a:r>
            <a:r>
              <a:rPr lang="en-US" sz="3200" b="1" dirty="0" err="1" smtClean="0">
                <a:solidFill>
                  <a:srgbClr val="663399"/>
                </a:solidFill>
                <a:latin typeface="Comic Sans MS"/>
                <a:cs typeface="Comic Sans MS"/>
              </a:rPr>
              <a:t>Lasserre</a:t>
            </a:r>
            <a:r>
              <a:rPr lang="en-US" sz="3200" b="1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*</a:t>
            </a:r>
            <a:r>
              <a:rPr lang="en-US" sz="3200" b="1" dirty="0" smtClean="0">
                <a:solidFill>
                  <a:srgbClr val="663399"/>
                </a:solidFill>
                <a:latin typeface="Comic Sans MS"/>
                <a:cs typeface="Comic Sans MS"/>
              </a:rPr>
              <a:t>)</a:t>
            </a:r>
            <a:endParaRPr lang="en-US" sz="3200" b="1" dirty="0">
              <a:solidFill>
                <a:srgbClr val="663399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 smtClean="0">
                <a:latin typeface="Comic Sans MS"/>
                <a:cs typeface="Comic Sans MS"/>
              </a:rPr>
              <a:t>A refutation is a pair of polynomials </a:t>
            </a:r>
            <a:r>
              <a:rPr lang="en-US" sz="2600" dirty="0" err="1" smtClean="0">
                <a:latin typeface="Comic Sans MS"/>
                <a:cs typeface="Comic Sans MS"/>
              </a:rPr>
              <a:t>f,h</a:t>
            </a:r>
            <a:r>
              <a:rPr lang="en-US" sz="2600" dirty="0">
                <a:latin typeface="Comic Sans MS"/>
                <a:cs typeface="Comic Sans MS"/>
              </a:rPr>
              <a:t> </a:t>
            </a:r>
            <a:r>
              <a:rPr lang="en-US" sz="2600" dirty="0" smtClean="0">
                <a:latin typeface="Comic Sans MS"/>
                <a:cs typeface="Comic Sans MS"/>
              </a:rPr>
              <a:t>such that </a:t>
            </a:r>
          </a:p>
          <a:p>
            <a:pPr marL="0" indent="0">
              <a:buNone/>
            </a:pPr>
            <a:r>
              <a:rPr lang="en-US" sz="2600" dirty="0" err="1" smtClean="0">
                <a:latin typeface="Comic Sans MS"/>
                <a:cs typeface="Comic Sans MS"/>
              </a:rPr>
              <a:t>f+h</a:t>
            </a:r>
            <a:r>
              <a:rPr lang="en-US" sz="2600" dirty="0" smtClean="0">
                <a:latin typeface="Comic Sans MS"/>
                <a:cs typeface="Comic Sans MS"/>
              </a:rPr>
              <a:t>=-1;</a:t>
            </a:r>
            <a:r>
              <a:rPr lang="en-US" sz="2600" dirty="0">
                <a:latin typeface="Comic Sans MS"/>
                <a:cs typeface="Comic Sans MS"/>
              </a:rPr>
              <a:t> </a:t>
            </a:r>
            <a:r>
              <a:rPr lang="en-US" sz="2600" dirty="0" smtClean="0">
                <a:latin typeface="Comic Sans MS"/>
                <a:cs typeface="Comic Sans MS"/>
              </a:rPr>
              <a:t>f is derived from (p</a:t>
            </a:r>
            <a:r>
              <a:rPr lang="en-US" sz="2600" baseline="-25000" dirty="0" smtClean="0">
                <a:latin typeface="Comic Sans MS"/>
                <a:cs typeface="Comic Sans MS"/>
              </a:rPr>
              <a:t>1</a:t>
            </a:r>
            <a:r>
              <a:rPr lang="en-US" sz="2600" dirty="0" smtClean="0">
                <a:latin typeface="Comic Sans MS"/>
                <a:cs typeface="Comic Sans MS"/>
              </a:rPr>
              <a:t> ,…, p</a:t>
            </a:r>
            <a:r>
              <a:rPr lang="en-US" sz="2600" baseline="-25000" dirty="0">
                <a:latin typeface="Comic Sans MS"/>
                <a:cs typeface="Comic Sans MS"/>
              </a:rPr>
              <a:t>m</a:t>
            </a:r>
            <a:r>
              <a:rPr lang="en-US" sz="2600" dirty="0" smtClean="0">
                <a:latin typeface="Comic Sans MS"/>
                <a:cs typeface="Comic Sans MS"/>
              </a:rPr>
              <a:t>) by the PC axioms and</a:t>
            </a:r>
          </a:p>
          <a:p>
            <a:pPr marL="0" indent="0">
              <a:buNone/>
            </a:pPr>
            <a:r>
              <a:rPr lang="en-US" sz="2600" dirty="0" smtClean="0">
                <a:latin typeface="Comic Sans MS"/>
                <a:cs typeface="Comic Sans MS"/>
              </a:rPr>
              <a:t>h is derived from (q</a:t>
            </a:r>
            <a:r>
              <a:rPr lang="en-US" sz="2600" baseline="-25000" dirty="0" smtClean="0">
                <a:latin typeface="Comic Sans MS"/>
                <a:cs typeface="Comic Sans MS"/>
              </a:rPr>
              <a:t>1</a:t>
            </a:r>
            <a:r>
              <a:rPr lang="en-US" sz="2600" dirty="0" smtClean="0">
                <a:latin typeface="Comic Sans MS"/>
                <a:cs typeface="Comic Sans MS"/>
              </a:rPr>
              <a:t>, …, </a:t>
            </a:r>
            <a:r>
              <a:rPr lang="en-US" sz="2600" dirty="0" err="1" smtClean="0">
                <a:latin typeface="Comic Sans MS"/>
                <a:cs typeface="Comic Sans MS"/>
              </a:rPr>
              <a:t>q</a:t>
            </a:r>
            <a:r>
              <a:rPr lang="en-US" sz="2600" baseline="-25000" dirty="0" err="1" smtClean="0">
                <a:latin typeface="Comic Sans MS"/>
                <a:cs typeface="Comic Sans MS"/>
              </a:rPr>
              <a:t>m</a:t>
            </a:r>
            <a:r>
              <a:rPr lang="en-US" sz="2600" baseline="-25000" dirty="0" smtClean="0">
                <a:latin typeface="Comic Sans MS"/>
                <a:cs typeface="Comic Sans MS"/>
              </a:rPr>
              <a:t>’</a:t>
            </a:r>
            <a:r>
              <a:rPr lang="en-US" sz="2600" dirty="0" smtClean="0">
                <a:latin typeface="Comic Sans MS"/>
                <a:cs typeface="Comic Sans MS"/>
              </a:rPr>
              <a:t>) via the following rules:</a:t>
            </a:r>
          </a:p>
          <a:p>
            <a:pPr marL="514350" indent="-514350">
              <a:buAutoNum type="arabicParenBoth"/>
            </a:pPr>
            <a:r>
              <a:rPr lang="en-US" sz="2600" dirty="0" smtClean="0">
                <a:latin typeface="Comic Sans MS"/>
                <a:cs typeface="Comic Sans MS"/>
              </a:rPr>
              <a:t>Addition (of 2 derived polys)</a:t>
            </a:r>
          </a:p>
          <a:p>
            <a:pPr marL="514350" indent="-514350">
              <a:buAutoNum type="arabicParenBoth"/>
            </a:pPr>
            <a:r>
              <a:rPr lang="en-US" sz="2600" dirty="0" smtClean="0">
                <a:latin typeface="Comic Sans MS"/>
                <a:cs typeface="Comic Sans MS"/>
              </a:rPr>
              <a:t>Multiplication (of 2 derived polys)</a:t>
            </a:r>
          </a:p>
          <a:p>
            <a:pPr marL="514350" indent="-514350">
              <a:buAutoNum type="arabicParenBoth"/>
            </a:pPr>
            <a:r>
              <a:rPr lang="en-US" sz="2600" dirty="0" smtClean="0">
                <a:latin typeface="Comic Sans MS"/>
                <a:cs typeface="Comic Sans MS"/>
              </a:rPr>
              <a:t>Can derive e</a:t>
            </a:r>
            <a:r>
              <a:rPr lang="en-US" sz="2600" baseline="30000" dirty="0" smtClean="0">
                <a:latin typeface="Comic Sans MS"/>
                <a:cs typeface="Comic Sans MS"/>
              </a:rPr>
              <a:t>2</a:t>
            </a:r>
            <a:r>
              <a:rPr lang="en-US" sz="2600" dirty="0" smtClean="0">
                <a:latin typeface="Comic Sans MS"/>
                <a:cs typeface="Comic Sans MS"/>
              </a:rPr>
              <a:t> where e is any polynomial</a:t>
            </a:r>
          </a:p>
          <a:p>
            <a:pPr marL="514350" indent="-514350">
              <a:buAutoNum type="arabicParenBoth"/>
            </a:pPr>
            <a:endParaRPr lang="en-US" sz="26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600" dirty="0" smtClean="0">
                <a:latin typeface="Comic Sans MS"/>
                <a:cs typeface="Comic Sans MS"/>
              </a:rPr>
              <a:t>By </a:t>
            </a:r>
            <a:r>
              <a:rPr lang="en-US" sz="2600" dirty="0" err="1" smtClean="0">
                <a:latin typeface="Comic Sans MS"/>
                <a:cs typeface="Comic Sans MS"/>
              </a:rPr>
              <a:t>Positivestellensatz</a:t>
            </a:r>
            <a:r>
              <a:rPr lang="en-US" sz="2600" dirty="0" smtClean="0">
                <a:latin typeface="Comic Sans MS"/>
                <a:cs typeface="Comic Sans MS"/>
              </a:rPr>
              <a:t>, this is sound and complete</a:t>
            </a:r>
          </a:p>
          <a:p>
            <a:pPr marL="0" indent="0">
              <a:buNone/>
            </a:pPr>
            <a:r>
              <a:rPr lang="en-US" sz="2600" dirty="0" smtClean="0">
                <a:latin typeface="Comic Sans MS"/>
                <a:cs typeface="Comic Sans MS"/>
              </a:rPr>
              <a:t>Typical proof complexity setting: p</a:t>
            </a:r>
            <a:r>
              <a:rPr lang="en-US" sz="2600" baseline="-25000" dirty="0" smtClean="0">
                <a:latin typeface="Comic Sans MS"/>
                <a:cs typeface="Comic Sans MS"/>
              </a:rPr>
              <a:t>i</a:t>
            </a:r>
            <a:r>
              <a:rPr lang="en-US" sz="2600" dirty="0" smtClean="0">
                <a:latin typeface="Comic Sans MS"/>
                <a:cs typeface="Comic Sans MS"/>
              </a:rPr>
              <a:t> ‘s include x</a:t>
            </a:r>
            <a:r>
              <a:rPr lang="en-US" sz="2600" baseline="30000" dirty="0" smtClean="0">
                <a:latin typeface="Comic Sans MS"/>
                <a:cs typeface="Comic Sans MS"/>
              </a:rPr>
              <a:t>2 </a:t>
            </a:r>
            <a:r>
              <a:rPr lang="en-US" sz="2600" dirty="0" smtClean="0">
                <a:latin typeface="Comic Sans MS"/>
                <a:cs typeface="Comic Sans MS"/>
              </a:rPr>
              <a:t>=x</a:t>
            </a:r>
          </a:p>
          <a:p>
            <a:pPr marL="0" indent="0">
              <a:buNone/>
            </a:pPr>
            <a:r>
              <a:rPr lang="en-US" sz="2600" dirty="0" smtClean="0">
                <a:latin typeface="Comic Sans MS"/>
                <a:cs typeface="Comic Sans MS"/>
              </a:rPr>
              <a:t>and no </a:t>
            </a:r>
            <a:r>
              <a:rPr lang="en-US" sz="2600" dirty="0">
                <a:latin typeface="Comic Sans MS"/>
                <a:cs typeface="Comic Sans MS"/>
              </a:rPr>
              <a:t>q</a:t>
            </a:r>
            <a:r>
              <a:rPr lang="en-US" sz="2600" baseline="-25000" dirty="0" smtClean="0">
                <a:latin typeface="Comic Sans MS"/>
                <a:cs typeface="Comic Sans MS"/>
              </a:rPr>
              <a:t>i</a:t>
            </a:r>
            <a:r>
              <a:rPr lang="en-US" sz="2600" dirty="0" smtClean="0">
                <a:latin typeface="Comic Sans MS"/>
                <a:cs typeface="Comic Sans MS"/>
              </a:rPr>
              <a:t>’s</a:t>
            </a:r>
          </a:p>
        </p:txBody>
      </p:sp>
    </p:spTree>
    <p:extLst>
      <p:ext uri="{BB962C8B-B14F-4D97-AF65-F5344CB8AC3E}">
        <p14:creationId xmlns:p14="http://schemas.microsoft.com/office/powerpoint/2010/main" val="2001862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663399"/>
                </a:solidFill>
                <a:latin typeface="Comic Sans MS"/>
                <a:cs typeface="Comic Sans MS"/>
              </a:rPr>
              <a:t>SOS Lower Bounds</a:t>
            </a:r>
            <a:endParaRPr lang="en-US" sz="3200" b="1" dirty="0">
              <a:solidFill>
                <a:srgbClr val="663399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Comic Sans MS"/>
                <a:cs typeface="Comic Sans MS"/>
              </a:rPr>
              <a:t>Grigoriev</a:t>
            </a:r>
            <a:r>
              <a:rPr lang="en-US" sz="2800" dirty="0" smtClean="0">
                <a:latin typeface="Comic Sans MS"/>
                <a:cs typeface="Comic Sans MS"/>
              </a:rPr>
              <a:t> generalizes/adapts the [BGIP] PC lower bound for </a:t>
            </a:r>
            <a:r>
              <a:rPr lang="en-US" sz="2800" dirty="0" err="1" smtClean="0">
                <a:latin typeface="Comic Sans MS"/>
                <a:cs typeface="Comic Sans MS"/>
              </a:rPr>
              <a:t>Tseitin</a:t>
            </a:r>
            <a:r>
              <a:rPr lang="en-US" sz="2800" dirty="0" smtClean="0">
                <a:latin typeface="Comic Sans MS"/>
                <a:cs typeface="Comic Sans MS"/>
              </a:rPr>
              <a:t> to hold for SOS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A different approach: communication complexity (already discussed)</a:t>
            </a:r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38871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663399"/>
                </a:solidFill>
                <a:latin typeface="Comic Sans MS"/>
                <a:cs typeface="Comic Sans MS"/>
              </a:rPr>
              <a:t>Sketch of </a:t>
            </a:r>
            <a:r>
              <a:rPr lang="en-US" sz="3600" b="1" dirty="0" err="1" smtClean="0">
                <a:solidFill>
                  <a:srgbClr val="663399"/>
                </a:solidFill>
                <a:latin typeface="Comic Sans MS"/>
                <a:cs typeface="Comic Sans MS"/>
              </a:rPr>
              <a:t>Grigoriev’s</a:t>
            </a:r>
            <a:r>
              <a:rPr lang="en-US" sz="3600" b="1" dirty="0" smtClean="0">
                <a:solidFill>
                  <a:srgbClr val="663399"/>
                </a:solidFill>
                <a:latin typeface="Comic Sans MS"/>
                <a:cs typeface="Comic Sans MS"/>
              </a:rPr>
              <a:t> SOS Lower Bound</a:t>
            </a:r>
            <a:endParaRPr lang="en-US" sz="3600" b="1" dirty="0">
              <a:solidFill>
                <a:srgbClr val="663399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Define a linear operator O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For each monomial m, if the corresponding equation </a:t>
            </a:r>
            <a:r>
              <a:rPr lang="en-US" sz="2800" dirty="0" err="1" smtClean="0">
                <a:latin typeface="Comic Sans MS"/>
                <a:cs typeface="Comic Sans MS"/>
              </a:rPr>
              <a:t>Σx</a:t>
            </a:r>
            <a:r>
              <a:rPr lang="en-US" sz="2800" baseline="-25000" dirty="0" err="1" smtClean="0">
                <a:latin typeface="Comic Sans MS"/>
                <a:cs typeface="Comic Sans MS"/>
              </a:rPr>
              <a:t>i</a:t>
            </a:r>
            <a:r>
              <a:rPr lang="en-US" sz="2800" dirty="0" smtClean="0">
                <a:latin typeface="Comic Sans MS"/>
                <a:cs typeface="Comic Sans MS"/>
              </a:rPr>
              <a:t> = b has a width w </a:t>
            </a:r>
            <a:r>
              <a:rPr lang="en-US" sz="2800" dirty="0" err="1" smtClean="0">
                <a:latin typeface="Comic Sans MS"/>
                <a:cs typeface="Comic Sans MS"/>
              </a:rPr>
              <a:t>gaussian</a:t>
            </a:r>
            <a:r>
              <a:rPr lang="en-US" sz="2800" dirty="0" smtClean="0">
                <a:latin typeface="Comic Sans MS"/>
                <a:cs typeface="Comic Sans MS"/>
              </a:rPr>
              <a:t> proof, then O(m)=b; otherwise O(m)=0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Prove O(p</a:t>
            </a:r>
            <a:r>
              <a:rPr lang="en-US" sz="2800" baseline="30000" dirty="0" smtClean="0">
                <a:latin typeface="Comic Sans MS"/>
                <a:cs typeface="Comic Sans MS"/>
              </a:rPr>
              <a:t>2</a:t>
            </a:r>
            <a:r>
              <a:rPr lang="en-US" sz="2800" dirty="0" smtClean="0">
                <a:latin typeface="Comic Sans MS"/>
                <a:cs typeface="Comic Sans MS"/>
              </a:rPr>
              <a:t>) ≥ 0 for all p of degree at most w/2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Suffices to show matrix N is positive </a:t>
            </a:r>
            <a:r>
              <a:rPr lang="en-US" sz="2800" dirty="0" err="1" smtClean="0">
                <a:latin typeface="Comic Sans MS"/>
                <a:cs typeface="Comic Sans MS"/>
              </a:rPr>
              <a:t>semidefinite</a:t>
            </a:r>
            <a:r>
              <a:rPr lang="en-US" sz="2800" dirty="0" smtClean="0">
                <a:latin typeface="Comic Sans MS"/>
                <a:cs typeface="Comic Sans MS"/>
              </a:rPr>
              <a:t>, where N(S,T) = </a:t>
            </a:r>
            <a:r>
              <a:rPr lang="en-US" sz="2800" dirty="0" err="1" smtClean="0">
                <a:latin typeface="Comic Sans MS"/>
                <a:cs typeface="Comic Sans MS"/>
              </a:rPr>
              <a:t>x</a:t>
            </a:r>
            <a:r>
              <a:rPr lang="en-US" sz="2800" baseline="30000" dirty="0" err="1" smtClean="0">
                <a:latin typeface="Comic Sans MS"/>
                <a:cs typeface="Comic Sans MS"/>
              </a:rPr>
              <a:t>SΔT</a:t>
            </a:r>
            <a:endParaRPr lang="en-US" sz="2800" baseline="30000" dirty="0" smtClean="0">
              <a:latin typeface="Comic Sans MS"/>
              <a:cs typeface="Comic Sans MS"/>
            </a:endParaRPr>
          </a:p>
          <a:p>
            <a:r>
              <a:rPr lang="en-US" sz="2800" dirty="0" smtClean="0">
                <a:latin typeface="Comic Sans MS"/>
                <a:cs typeface="Comic Sans MS"/>
              </a:rPr>
              <a:t>Show N is block diagonal, each block is +/- 1 by defining an equivalence relation on monomials</a:t>
            </a:r>
          </a:p>
          <a:p>
            <a:pPr marL="0" indent="0">
              <a:buNone/>
            </a:pPr>
            <a:endParaRPr lang="en-US" sz="28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65100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16763</TotalTime>
  <Words>8067</Words>
  <Application>Microsoft Macintosh PowerPoint</Application>
  <PresentationFormat>On-screen Show (4:3)</PresentationFormat>
  <Paragraphs>1331</Paragraphs>
  <Slides>123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123</vt:i4>
      </vt:variant>
    </vt:vector>
  </HeadingPairs>
  <TitlesOfParts>
    <vt:vector size="124" baseType="lpstr">
      <vt:lpstr>Office Theme</vt:lpstr>
      <vt:lpstr>Propositional Proof Complexity:   Accomplishments and New Directions</vt:lpstr>
      <vt:lpstr>Overview</vt:lpstr>
      <vt:lpstr>Propositional Proof Systems for UNSAT</vt:lpstr>
      <vt:lpstr>Fundamental Connection to Complexity Theory</vt:lpstr>
      <vt:lpstr>Proof Systems for other coNP-hard problems</vt:lpstr>
      <vt:lpstr>PowerPoint Presentation</vt:lpstr>
      <vt:lpstr>Resolution</vt:lpstr>
      <vt:lpstr>Restricted forms of Resolution</vt:lpstr>
      <vt:lpstr>DPLL Refutation = Refutation Decision Tree</vt:lpstr>
      <vt:lpstr>DPLL Refutation= Tree-like Resolution Proof</vt:lpstr>
      <vt:lpstr>More General Refutation Trees</vt:lpstr>
      <vt:lpstr>Proof Systems corresponding to Circuit Classes</vt:lpstr>
      <vt:lpstr>Alternative Formulation:  Propositional Sequent Calculus (PK)</vt:lpstr>
      <vt:lpstr>Propositional Sequent Calculus (PK)</vt:lpstr>
      <vt:lpstr>Polynomial Simulations</vt:lpstr>
      <vt:lpstr>PowerPoint Presentation</vt:lpstr>
      <vt:lpstr>Achievements: Lower Bounds</vt:lpstr>
      <vt:lpstr>Achievements: Lower Bounds</vt:lpstr>
      <vt:lpstr>Lower Bounds I:  Width lower bounds via Expansion  </vt:lpstr>
      <vt:lpstr>Lower Bounds I:  Width lower bounds via Expansion  </vt:lpstr>
      <vt:lpstr>Proving High Width: Expanding Clause-Variable Graph</vt:lpstr>
      <vt:lpstr>Good Expansion  Good Boundary Expansion</vt:lpstr>
      <vt:lpstr>Width lower bounds via Expansion</vt:lpstr>
      <vt:lpstr>Another view of the Width Method: Bottleneck counting</vt:lpstr>
      <vt:lpstr>Achievements: Lower Bounds</vt:lpstr>
      <vt:lpstr>Lower Bounds II: Feasible Interpolation</vt:lpstr>
      <vt:lpstr>Interpolation</vt:lpstr>
      <vt:lpstr>Feasible Interpolation: Important interpolant formulas</vt:lpstr>
      <vt:lpstr>Clique/Co-Clique Formulas</vt:lpstr>
      <vt:lpstr>Clique/Co-Clique Constraints</vt:lpstr>
      <vt:lpstr>Interpolants for Clique/Coclique Formulas</vt:lpstr>
      <vt:lpstr>PowerPoint Presentation</vt:lpstr>
      <vt:lpstr>Feasible Interpolation for Resolution</vt:lpstr>
      <vt:lpstr>Proof of Claim (by induction)</vt:lpstr>
      <vt:lpstr>Proof of Claim (by induction)</vt:lpstr>
      <vt:lpstr>Proof of Claim (by induction)</vt:lpstr>
      <vt:lpstr>No Feasible Interpolation and Automatizability [Krajicek,Pudlak],[Bonet,P,Raz]</vt:lpstr>
      <vt:lpstr>An application of Feasible Interpolation: Metamathematics of P versus NP</vt:lpstr>
      <vt:lpstr>Achievements: Lower Bounds</vt:lpstr>
      <vt:lpstr> Lower Bounds III: Communication Complexity                    (of Search Problems)</vt:lpstr>
      <vt:lpstr>Search Problems</vt:lpstr>
      <vt:lpstr> Communication Complexity of Search Problems</vt:lpstr>
      <vt:lpstr>Composed (Lifted) Search Problems</vt:lpstr>
      <vt:lpstr>Lower Bounds III:  Overview </vt:lpstr>
      <vt:lpstr>Lower Bounds III:  Overview</vt:lpstr>
      <vt:lpstr> Critical Block Sensitivity  [Huynh,Nordstrom ‘12]</vt:lpstr>
      <vt:lpstr>Tseitin Contradictions: TseG</vt:lpstr>
      <vt:lpstr>Critical Block Sensitivity of Tseitin Search Problem is Large </vt:lpstr>
      <vt:lpstr>Lifting large sensitivity to large communication complexity</vt:lpstr>
      <vt:lpstr>Lifting Theorem extends to k-player NOF Communication Complexity</vt:lpstr>
      <vt:lpstr>Application: Lower Bounds in Proof Complexity</vt:lpstr>
      <vt:lpstr>Application: Monotone Circuit Depth</vt:lpstr>
      <vt:lpstr>Use gadget g that is Versatile: </vt:lpstr>
      <vt:lpstr>A Versatile Function for k=2</vt:lpstr>
      <vt:lpstr>Sketch of Reduction (k=2)</vt:lpstr>
      <vt:lpstr>Sketch of Reduction (k=2)</vt:lpstr>
      <vt:lpstr>Reduction (a,b) β (x,y)</vt:lpstr>
      <vt:lpstr>Reduction (a,b) β (x,y)</vt:lpstr>
      <vt:lpstr>Reduction (a,b) β (x,y)</vt:lpstr>
      <vt:lpstr>Reduction (a,b) β (x,y)</vt:lpstr>
      <vt:lpstr>Reduction (a,b) β (x,y) </vt:lpstr>
      <vt:lpstr>Thus we have shown:</vt:lpstr>
      <vt:lpstr>Achievements: Lower Bounds</vt:lpstr>
      <vt:lpstr>Lower Bounds IV: Ajtai’s Method</vt:lpstr>
      <vt:lpstr>Hard Example: PHP(m,n)</vt:lpstr>
      <vt:lpstr>Surprising Upper Bounds for PHP</vt:lpstr>
      <vt:lpstr>PowerPoint Presentation</vt:lpstr>
      <vt:lpstr>The Next Barrier</vt:lpstr>
      <vt:lpstr>Algebraic Proof Systems</vt:lpstr>
      <vt:lpstr>Nullstellensatz [BIKPP]</vt:lpstr>
      <vt:lpstr>Polynomial Calculus (PC) [CEI] Dynamic version of Nullsatz</vt:lpstr>
      <vt:lpstr>Hilbert’s System: PC with circuit size (not degree) measure [P]</vt:lpstr>
      <vt:lpstr>The Ideal Proof System  [Grochow-P]</vt:lpstr>
      <vt:lpstr>The Ideal Proof System</vt:lpstr>
      <vt:lpstr>Lower Bounds for IPS imply Algebraic Circuit Lower Bounds!</vt:lpstr>
      <vt:lpstr> VP and VNP</vt:lpstr>
      <vt:lpstr>PowerPoint Presentation</vt:lpstr>
      <vt:lpstr>EF is equivalent to IPS  modulo PIT assumption</vt:lpstr>
      <vt:lpstr>PIT Axioms</vt:lpstr>
      <vt:lpstr>The Ideal Proof System: New Results</vt:lpstr>
      <vt:lpstr>PowerPoint Presentation</vt:lpstr>
      <vt:lpstr>PowerPoint Presentation</vt:lpstr>
      <vt:lpstr>Lower Bounds for Algebraic Proofs:  PC degree</vt:lpstr>
      <vt:lpstr>Tseitin Contradictions</vt:lpstr>
      <vt:lpstr>PC Degree Lower Bounds via Expansion [BGIP]</vt:lpstr>
      <vt:lpstr>Gaussian Width</vt:lpstr>
      <vt:lpstr>Gaussian Refutations for Tseitin Intuition</vt:lpstr>
      <vt:lpstr>Gaussian width lower bounds via expansion</vt:lpstr>
      <vt:lpstr>Converting Gaussian Proofs to PC Proofs</vt:lpstr>
      <vt:lpstr>Converting Gaussian Proofs to PC Proofs</vt:lpstr>
      <vt:lpstr>PowerPoint Presentation</vt:lpstr>
      <vt:lpstr>Semi-Algebraic Proof Systems</vt:lpstr>
      <vt:lpstr>Semi-Algebraic Proof Systems</vt:lpstr>
      <vt:lpstr>Chvatal-Gomory Cutting Planes</vt:lpstr>
      <vt:lpstr>Cutting Planes rules</vt:lpstr>
      <vt:lpstr>Positivestellensatz (SOS or Lasserre)</vt:lpstr>
      <vt:lpstr>Positivestellensatz (SOS or Lasserre*)</vt:lpstr>
      <vt:lpstr>SOS Lower Bounds</vt:lpstr>
      <vt:lpstr>Sketch of Grigoriev’s SOS Lower Bound</vt:lpstr>
      <vt:lpstr>A Surprising Upper Bound</vt:lpstr>
      <vt:lpstr>PowerPoint Presentation</vt:lpstr>
      <vt:lpstr>Algorithmic Implications of Proof Complexity lower bounds</vt:lpstr>
      <vt:lpstr> Example 1:  Limitations of Natural SAT algorithms</vt:lpstr>
      <vt:lpstr>Random k-CNF formulas</vt:lpstr>
      <vt:lpstr>DPLL on random 3-CNF*</vt:lpstr>
      <vt:lpstr>PowerPoint Presentation</vt:lpstr>
      <vt:lpstr>Exponential lower bounds for 3-CNF formulas below ratio 4.267 [Achlioptas-Beame-Molloy’07]</vt:lpstr>
      <vt:lpstr>Example 2: Extended Formulations of Linear (and SDP) Programs</vt:lpstr>
      <vt:lpstr> Example 2:  Lower Bounds for Extended Formulations</vt:lpstr>
      <vt:lpstr>Applications of EFs</vt:lpstr>
      <vt:lpstr>A Brief History of EF Lower Bounds</vt:lpstr>
      <vt:lpstr>                      Example 3:  Integrality Gaps for LP/SDP algorithms  </vt:lpstr>
      <vt:lpstr>The Big Question:   Can We Do Better than 2 for Vertex Cover?</vt:lpstr>
      <vt:lpstr>An SDP for Vertex Cover</vt:lpstr>
      <vt:lpstr>An SDP for Vertex Cover</vt:lpstr>
      <vt:lpstr>Systematic tightening: Lift-and-project hierarchies</vt:lpstr>
      <vt:lpstr>The Good News</vt:lpstr>
      <vt:lpstr> Longstanding Lower Bound Problems</vt:lpstr>
      <vt:lpstr>Other</vt:lpstr>
      <vt:lpstr>What we haven’t covered</vt:lpstr>
      <vt:lpstr>Thanks!</vt:lpstr>
      <vt:lpstr>Upper Bounds imply Lower Bounds</vt:lpstr>
      <vt:lpstr>Lovasz-Schrijver (LS+) Proofs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Proof Complexity in the last Decade: Accomplishments, obstacles and open problems</dc:title>
  <dc:creator>toni</dc:creator>
  <cp:lastModifiedBy>Toniann Pitassi</cp:lastModifiedBy>
  <cp:revision>411</cp:revision>
  <dcterms:created xsi:type="dcterms:W3CDTF">2009-02-18T16:31:43Z</dcterms:created>
  <dcterms:modified xsi:type="dcterms:W3CDTF">2016-05-16T05:12:55Z</dcterms:modified>
</cp:coreProperties>
</file>